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webextensions/webextension1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862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26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011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40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20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677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87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306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58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926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1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clkc.ohs.acf.hhs.gov/sites/default/files/pdf/25-easy-nature-ideas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eclkc.ohs.acf.hhs.gov/sites/default/files/pdf/ten-tips-enhance-outdoor-play-space.pdf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CUO2vqoEnECtbrNQ3fGRQaeNdzGeR-tCpHndNJi4VLBURUVLU0FPWDlaMThaNzFVV0EwWThYUUxIUC4u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aturalstart.org/sites/default/files/benefits_of_connecting_children_with_nature_infosheet.pd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clkc.ohs.acf.hhs.gov/sites/default/files/video/attachments/fps-connecting-with-nature-slides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clkc.ohs.acf.hhs.gov/video/using-natural-world-support-childrens-development" TargetMode="External"/><Relationship Id="rId2" Type="http://schemas.openxmlformats.org/officeDocument/2006/relationships/hyperlink" Target="https://view.vzaar.com/23258129/player?apiOn=true&amp;GAOn=tru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Benefits of Nature for Children and Families | Roots of Action">
            <a:extLst>
              <a:ext uri="{FF2B5EF4-FFF2-40B4-BE49-F238E27FC236}">
                <a16:creationId xmlns:a16="http://schemas.microsoft.com/office/drawing/2014/main" id="{EC1DE7E8-F542-40EC-A100-81B0860890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0" r="9091" b="1717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601201"/>
            <a:ext cx="3702134" cy="5791132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BBE629-CF83-4959-921B-AF9F79A81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1" y="1524001"/>
            <a:ext cx="3208866" cy="3478384"/>
          </a:xfrm>
        </p:spPr>
        <p:txBody>
          <a:bodyPr>
            <a:normAutofit/>
          </a:bodyPr>
          <a:lstStyle/>
          <a:p>
            <a:r>
              <a:rPr lang="en-US" sz="3300" dirty="0">
                <a:solidFill>
                  <a:srgbClr val="FFFFFF"/>
                </a:solidFill>
              </a:rPr>
              <a:t>The Natural World and Children’s 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F1D258-8EA4-48DD-9DB8-6098BD69E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1" y="5145513"/>
            <a:ext cx="3208866" cy="738820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rgbClr val="FFFFFF">
                    <a:alpha val="75000"/>
                  </a:srgbClr>
                </a:solidFill>
              </a:rPr>
              <a:t>Please be sure to view this presentation as a slide show!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E906EA2-3BD4-4AB1-A086-EB5B06D66B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202" y="6181623"/>
            <a:ext cx="1085031" cy="58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0">
            <a:extLst>
              <a:ext uri="{FF2B5EF4-FFF2-40B4-BE49-F238E27FC236}">
                <a16:creationId xmlns:a16="http://schemas.microsoft.com/office/drawing/2014/main" id="{8C266B9D-DC87-430A-8D3A-2E83639A1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2">
            <a:extLst>
              <a:ext uri="{FF2B5EF4-FFF2-40B4-BE49-F238E27FC236}">
                <a16:creationId xmlns:a16="http://schemas.microsoft.com/office/drawing/2014/main" id="{254B162D-1BD7-41E0-844F-F94AE2CE2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id="{1264404B-1C0F-4383-8FC3-A3E3264AA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619F5C88-C232-4D01-8DB1-8A0C673DD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FA5C369F-D5B9-4EC0-B331-6E9F2D2B0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552" y="599724"/>
            <a:ext cx="8814102" cy="5200321"/>
          </a:xfrm>
          <a:prstGeom prst="rect">
            <a:avLst/>
          </a:prstGeom>
        </p:spPr>
      </p:pic>
      <p:sp>
        <p:nvSpPr>
          <p:cNvPr id="35" name="Rectangle 28">
            <a:extLst>
              <a:ext uri="{FF2B5EF4-FFF2-40B4-BE49-F238E27FC236}">
                <a16:creationId xmlns:a16="http://schemas.microsoft.com/office/drawing/2014/main" id="{1EEE7F17-8E08-4C69-8E22-661908E6D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873675"/>
            <a:ext cx="11296733" cy="51689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0BFF4D-9268-4164-97CD-22F9ED5E7F7E}"/>
              </a:ext>
            </a:extLst>
          </p:cNvPr>
          <p:cNvSpPr txBox="1"/>
          <p:nvPr/>
        </p:nvSpPr>
        <p:spPr>
          <a:xfrm>
            <a:off x="543464" y="5947454"/>
            <a:ext cx="10946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 the PDF version, please </a:t>
            </a:r>
            <a:r>
              <a:rPr lang="en-US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83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C2840C6-6494-4E12-A428-2012DA7DD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405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CF5084D-B617-4011-8406-A93B64723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5583" y="608797"/>
            <a:ext cx="5009388" cy="578176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8F4DD50-AAFC-4259-923F-83FC940B9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109" y="2264434"/>
            <a:ext cx="4476811" cy="19797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NEED THE PDF?</a:t>
            </a: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CBB348FA-D5A5-4AC3-92AC-FEDF39D7C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431" y="608797"/>
            <a:ext cx="4423052" cy="578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8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hade val="100000"/>
                <a:satMod val="300000"/>
              </a:schemeClr>
            </a:gs>
            <a:gs pos="100000">
              <a:schemeClr val="bg1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19C35E-4E30-4F1D-9FC2-F2FA6191E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58C42E-DA7C-4840-86A0-7F9200D07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40" y="875324"/>
            <a:ext cx="3536510" cy="5093520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>
                <a:solidFill>
                  <a:schemeClr val="tx1"/>
                </a:solidFill>
              </a:rPr>
              <a:t>Final Training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3BE89-FFFC-400D-AFEE-C3D48C8BA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993" y="318494"/>
            <a:ext cx="5647076" cy="622101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dirty="0"/>
              <a:t>Please complete the Professional Development Survey on the following slide.</a:t>
            </a:r>
            <a:endParaRPr lang="en-US" sz="2600" dirty="0"/>
          </a:p>
          <a:p>
            <a:pPr lvl="1"/>
            <a:r>
              <a:rPr lang="en-US" sz="2400" dirty="0"/>
              <a:t>Upon completion of the survey, participants will be entered onto a </a:t>
            </a:r>
            <a:r>
              <a:rPr lang="en-US" sz="2400" dirty="0" err="1"/>
              <a:t>MiRegistry</a:t>
            </a:r>
            <a:r>
              <a:rPr lang="en-US" sz="2400" dirty="0"/>
              <a:t> roster.</a:t>
            </a:r>
          </a:p>
          <a:p>
            <a:pPr lvl="1"/>
            <a:r>
              <a:rPr lang="en-US" sz="2400" dirty="0"/>
              <a:t>This training will appear on participants’ learning record.</a:t>
            </a:r>
          </a:p>
          <a:p>
            <a:pPr lvl="1"/>
            <a:r>
              <a:rPr lang="en-US" sz="2400" dirty="0"/>
              <a:t>Participants can access a training certificate from their profile page on </a:t>
            </a:r>
            <a:r>
              <a:rPr lang="en-US" sz="2400" dirty="0" err="1"/>
              <a:t>MiRegistry</a:t>
            </a:r>
            <a:r>
              <a:rPr lang="en-US" sz="2400" dirty="0"/>
              <a:t>, if desired.</a:t>
            </a:r>
          </a:p>
          <a:p>
            <a:pPr lvl="1"/>
            <a:r>
              <a:rPr lang="en-US" sz="2400" dirty="0"/>
              <a:t>This will also serve as an attendance record/sign in sheet for </a:t>
            </a:r>
            <a:r>
              <a:rPr lang="en-US" sz="2400" dirty="0" err="1"/>
              <a:t>ChildPlus</a:t>
            </a:r>
            <a:r>
              <a:rPr lang="en-US" sz="2400" dirty="0"/>
              <a:t> purposes.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77A708-878D-4DE0-8BAA-61EADBE52F20}"/>
              </a:ext>
            </a:extLst>
          </p:cNvPr>
          <p:cNvSpPr txBox="1"/>
          <p:nvPr/>
        </p:nvSpPr>
        <p:spPr>
          <a:xfrm>
            <a:off x="6215691" y="6233671"/>
            <a:ext cx="5647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Need the PD link instead? </a:t>
            </a:r>
            <a:r>
              <a:rPr lang="en-US" dirty="0">
                <a:hlinkClick r:id="rId2"/>
              </a:rPr>
              <a:t>CLICK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392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Add-in 1" title="Forms">
                <a:extLst>
                  <a:ext uri="{FF2B5EF4-FFF2-40B4-BE49-F238E27FC236}">
                    <a16:creationId xmlns:a16="http://schemas.microsoft.com/office/drawing/2014/main" id="{FC67D0B8-5D8D-4ED9-B5C0-0FD2AC64771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2" name="Add-in 1" title="Forms">
                <a:extLst>
                  <a:ext uri="{FF2B5EF4-FFF2-40B4-BE49-F238E27FC236}">
                    <a16:creationId xmlns:a16="http://schemas.microsoft.com/office/drawing/2014/main" id="{FC67D0B8-5D8D-4ED9-B5C0-0FD2AC64771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4231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9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Rectangle 11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13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Rectangle 15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7" name="Rectangle 17">
            <a:extLst>
              <a:ext uri="{FF2B5EF4-FFF2-40B4-BE49-F238E27FC236}">
                <a16:creationId xmlns:a16="http://schemas.microsoft.com/office/drawing/2014/main" id="{7C427EA3-1645-4B27-A5C2-55E8E24C6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19">
            <a:extLst>
              <a:ext uri="{FF2B5EF4-FFF2-40B4-BE49-F238E27FC236}">
                <a16:creationId xmlns:a16="http://schemas.microsoft.com/office/drawing/2014/main" id="{885CDBF6-7B87-4A58-92CA-E887CA36A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Rectangle 21">
            <a:extLst>
              <a:ext uri="{FF2B5EF4-FFF2-40B4-BE49-F238E27FC236}">
                <a16:creationId xmlns:a16="http://schemas.microsoft.com/office/drawing/2014/main" id="{6BFF2B2E-1CF1-403F-BB44-3F9C3E7F6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Rectangle 23">
            <a:extLst>
              <a:ext uri="{FF2B5EF4-FFF2-40B4-BE49-F238E27FC236}">
                <a16:creationId xmlns:a16="http://schemas.microsoft.com/office/drawing/2014/main" id="{9D8B4D3C-0DE0-43B9-B032-32B536B96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5D3568-D742-4F75-9A12-8E6576BA7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6672" y="1208531"/>
            <a:ext cx="5127788" cy="4735069"/>
          </a:xfrm>
          <a:prstGeom prst="rect">
            <a:avLst/>
          </a:prstGeom>
        </p:spPr>
      </p:pic>
      <p:sp>
        <p:nvSpPr>
          <p:cNvPr id="91" name="Rectangle 25">
            <a:extLst>
              <a:ext uri="{FF2B5EF4-FFF2-40B4-BE49-F238E27FC236}">
                <a16:creationId xmlns:a16="http://schemas.microsoft.com/office/drawing/2014/main" id="{707788D3-E467-4E25-A5E9-FD41795B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229A67-DB4F-4BE8-9553-5FB22E766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019" y="2147978"/>
            <a:ext cx="3081576" cy="242854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000" dirty="0">
                <a:solidFill>
                  <a:srgbClr val="FFFFFF"/>
                </a:solidFill>
              </a:rPr>
              <a:t>The end!!</a:t>
            </a:r>
          </a:p>
        </p:txBody>
      </p:sp>
    </p:spTree>
    <p:extLst>
      <p:ext uri="{BB962C8B-B14F-4D97-AF65-F5344CB8AC3E}">
        <p14:creationId xmlns:p14="http://schemas.microsoft.com/office/powerpoint/2010/main" val="45866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FF752F-A7E0-4C26-9766-BB58CBE4B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>
            <a:normAutofit/>
          </a:bodyPr>
          <a:lstStyle/>
          <a:p>
            <a:r>
              <a:rPr lang="en-US" sz="2300" dirty="0">
                <a:solidFill>
                  <a:srgbClr val="FFFFFF"/>
                </a:solidFill>
              </a:rPr>
              <a:t>The natural world and children’s development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47500-20FA-49C2-97F3-8F3B51684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2536031"/>
            <a:ext cx="3123783" cy="3671936"/>
          </a:xfrm>
        </p:spPr>
        <p:txBody>
          <a:bodyPr anchor="t">
            <a:normAutofit/>
          </a:bodyPr>
          <a:lstStyle/>
          <a:p>
            <a:r>
              <a:rPr lang="en-US" sz="1500" dirty="0">
                <a:solidFill>
                  <a:srgbClr val="FFFFFF"/>
                </a:solidFill>
              </a:rPr>
              <a:t>Welcome to this presentation on using the natural world to support children’s development.</a:t>
            </a:r>
          </a:p>
          <a:p>
            <a:r>
              <a:rPr lang="en-US" sz="1500" dirty="0">
                <a:solidFill>
                  <a:srgbClr val="FFFFFF"/>
                </a:solidFill>
              </a:rPr>
              <a:t>The purpose of this presentation is to illustrate how educators can use nature as a tool to support children’s learning, the benefits of nature, and to provide resources and strategies to support children’s learning in this area.</a:t>
            </a:r>
          </a:p>
        </p:txBody>
      </p:sp>
      <p:pic>
        <p:nvPicPr>
          <p:cNvPr id="2050" name="Picture 2" descr="The Importance of Nature-Based Education - Newtown Discovery Preschool">
            <a:extLst>
              <a:ext uri="{FF2B5EF4-FFF2-40B4-BE49-F238E27FC236}">
                <a16:creationId xmlns:a16="http://schemas.microsoft.com/office/drawing/2014/main" id="{A8532815-5E14-4B5E-A834-E73536E4A8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" r="14130" b="1"/>
          <a:stretch/>
        </p:blipFill>
        <p:spPr bwMode="auto">
          <a:xfrm>
            <a:off x="4241830" y="601200"/>
            <a:ext cx="7503636" cy="578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762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37D33-2937-443D-8815-61F3B2C27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849745"/>
            <a:ext cx="3568661" cy="512560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dirty="0"/>
              <a:t>At the end of this presentation, you will find a professional development survey.  PLEASE take time to complete this.  Your feedback is ESSENTIAL to expand needed resources on a particular topic and to create new professional development opportunities. 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Reflection and feedback are important!  Please be sure to complete all included forms as you navigate through this PowerPoint presentation.  Thank you!</a:t>
            </a:r>
          </a:p>
          <a:p>
            <a:pPr>
              <a:lnSpc>
                <a:spcPct val="110000"/>
              </a:lnSpc>
            </a:pPr>
            <a:endParaRPr lang="en-US" sz="1500" dirty="0"/>
          </a:p>
        </p:txBody>
      </p:sp>
      <p:pic>
        <p:nvPicPr>
          <p:cNvPr id="3074" name="Picture 2" descr="important sticky note - Wyoming Department of Health">
            <a:extLst>
              <a:ext uri="{FF2B5EF4-FFF2-40B4-BE49-F238E27FC236}">
                <a16:creationId xmlns:a16="http://schemas.microsoft.com/office/drawing/2014/main" id="{E27753B3-7DC0-4C1E-89F2-EE88BF1BB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090856"/>
            <a:ext cx="6735272" cy="449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84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0401440-1DC9-4C9E-A3BA-4DECEEB46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Why nature was the theme for Mental Health Awareness Week 2021 | Mental  Health Foundation">
            <a:extLst>
              <a:ext uri="{FF2B5EF4-FFF2-40B4-BE49-F238E27FC236}">
                <a16:creationId xmlns:a16="http://schemas.microsoft.com/office/drawing/2014/main" id="{7D314ABC-7D18-4977-9774-679D65F91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4339" y="447234"/>
            <a:ext cx="5287774" cy="345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59623"/>
            <a:ext cx="11303626" cy="2051143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7FA340-DF96-45DE-97C0-7BECEC480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600" y="4596992"/>
            <a:ext cx="3353432" cy="1607013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Why focus on nature?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FA7F7-9480-449B-9CA6-52782115E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1491" y="4359623"/>
            <a:ext cx="7240909" cy="2051143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Children love to learn and play in nature.</a:t>
            </a:r>
          </a:p>
          <a:p>
            <a:r>
              <a:rPr lang="en-US" sz="1800" dirty="0">
                <a:solidFill>
                  <a:srgbClr val="FFFFFF"/>
                </a:solidFill>
              </a:rPr>
              <a:t>There are SO many learning opportunities for young children in the natural world.</a:t>
            </a:r>
          </a:p>
          <a:p>
            <a:r>
              <a:rPr lang="en-US" sz="1800" dirty="0">
                <a:solidFill>
                  <a:srgbClr val="FFFFFF"/>
                </a:solidFill>
              </a:rPr>
              <a:t>Nature provides opportunities to expose children to learning across a multitude of domains.</a:t>
            </a:r>
          </a:p>
        </p:txBody>
      </p:sp>
    </p:spTree>
    <p:extLst>
      <p:ext uri="{BB962C8B-B14F-4D97-AF65-F5344CB8AC3E}">
        <p14:creationId xmlns:p14="http://schemas.microsoft.com/office/powerpoint/2010/main" val="3300131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4" name="Rectangle 70">
            <a:extLst>
              <a:ext uri="{FF2B5EF4-FFF2-40B4-BE49-F238E27FC236}">
                <a16:creationId xmlns:a16="http://schemas.microsoft.com/office/drawing/2014/main" id="{FBB53F82-F191-4EEB-AB7B-F69E634FA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8D31E0-FBDE-45FD-A750-1224A1A31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 dirty="0"/>
              <a:t>Benefits of connecting to nature</a:t>
            </a:r>
          </a:p>
        </p:txBody>
      </p:sp>
      <p:sp>
        <p:nvSpPr>
          <p:cNvPr id="5125" name="Rectangle 72">
            <a:extLst>
              <a:ext uri="{FF2B5EF4-FFF2-40B4-BE49-F238E27FC236}">
                <a16:creationId xmlns:a16="http://schemas.microsoft.com/office/drawing/2014/main" id="{8616AA08-3831-473D-B61B-89484A33C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6" name="Rectangle 74">
            <a:extLst>
              <a:ext uri="{FF2B5EF4-FFF2-40B4-BE49-F238E27FC236}">
                <a16:creationId xmlns:a16="http://schemas.microsoft.com/office/drawing/2014/main" id="{8431B918-3A1C-46BA-9430-CAD97D9DA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400935A-2F82-4DC4-A4E1-E12EFB8C2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3D5D599-1CAE-4C92-B5AE-8E51AF6D4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Fun ways you and the kids can reconnect with nature in the garden - The  Irish News">
            <a:extLst>
              <a:ext uri="{FF2B5EF4-FFF2-40B4-BE49-F238E27FC236}">
                <a16:creationId xmlns:a16="http://schemas.microsoft.com/office/drawing/2014/main" id="{4F49CC82-4879-4F9C-8162-92652AD3A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698" y="2699960"/>
            <a:ext cx="4748741" cy="300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B5D6A-431A-4889-8541-B07083ED4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/>
          </a:bodyPr>
          <a:lstStyle/>
          <a:p>
            <a:r>
              <a:rPr lang="en-US" dirty="0"/>
              <a:t>Supports multiple developmental domains: physical, emotional, social, and intellectual</a:t>
            </a:r>
          </a:p>
          <a:p>
            <a:r>
              <a:rPr lang="en-US" dirty="0"/>
              <a:t>Supports creativity and problem-solving</a:t>
            </a:r>
          </a:p>
          <a:p>
            <a:r>
              <a:rPr lang="en-US" dirty="0"/>
              <a:t>Enhances cognitive abilities</a:t>
            </a:r>
          </a:p>
          <a:p>
            <a:r>
              <a:rPr lang="en-US" dirty="0"/>
              <a:t>Increases physical activity</a:t>
            </a:r>
          </a:p>
          <a:p>
            <a:r>
              <a:rPr lang="en-US" dirty="0"/>
              <a:t>Improves self-discipline</a:t>
            </a:r>
          </a:p>
          <a:p>
            <a:r>
              <a:rPr lang="en-US" dirty="0"/>
              <a:t>Reduces stress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</a:t>
            </a:r>
            <a:r>
              <a:rPr lang="en-US" dirty="0"/>
              <a:t>for an article that focuses on all the benefits of connecting children to nature!</a:t>
            </a:r>
          </a:p>
        </p:txBody>
      </p:sp>
    </p:spTree>
    <p:extLst>
      <p:ext uri="{BB962C8B-B14F-4D97-AF65-F5344CB8AC3E}">
        <p14:creationId xmlns:p14="http://schemas.microsoft.com/office/powerpoint/2010/main" val="148631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BB53F82-F191-4EEB-AB7B-F69E634FA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E46AC-BD47-439E-A505-23A050B64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 dirty="0"/>
              <a:t>Front porch series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616AA08-3831-473D-B61B-89484A33C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431B918-3A1C-46BA-9430-CAD97D9DA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400935A-2F82-4DC4-A4E1-E12EFB8C2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B041D-A37A-4095-815D-A05E12167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040835"/>
            <a:ext cx="6917210" cy="445485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1700" dirty="0"/>
              <a:t>On the next slide, please take time to watch the video from ECLKC’s Front Porch Series: “Using the Natural World to Support Children’s Development.”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Please be sure to watch the video in its entirety to in order to receive full training hours.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Need a copy of the webinar slides? </a:t>
            </a:r>
            <a:r>
              <a:rPr lang="en-US" sz="17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endParaRPr lang="en-US" sz="1700" dirty="0"/>
          </a:p>
          <a:p>
            <a:pPr>
              <a:lnSpc>
                <a:spcPct val="110000"/>
              </a:lnSpc>
            </a:pPr>
            <a:r>
              <a:rPr lang="en-US" sz="1700" dirty="0"/>
              <a:t>REMINDER: This is an archived webinar presentation.  Polls and other chat features are now inactive.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LET’S GET STARTED!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3D5D599-1CAE-4C92-B5AE-8E51AF6D4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6" y="2180496"/>
            <a:ext cx="3703321" cy="4045683"/>
          </a:xfrm>
          <a:prstGeom prst="rect">
            <a:avLst/>
          </a:prstGeom>
          <a:solidFill>
            <a:schemeClr val="bg1"/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Dashboard - Elkhart and St. Joseph Counties Head Start Consortium">
            <a:extLst>
              <a:ext uri="{FF2B5EF4-FFF2-40B4-BE49-F238E27FC236}">
                <a16:creationId xmlns:a16="http://schemas.microsoft.com/office/drawing/2014/main" id="{60F872B0-AD6B-412A-8B97-AD07E3699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3915" y="3419549"/>
            <a:ext cx="3059782" cy="156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28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2AF00E-D433-4047-863F-BCB69CEC3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588" y="601200"/>
            <a:ext cx="7498616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B1320D-7928-464B-BBBB-7CF50F894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59" y="938022"/>
            <a:ext cx="6647905" cy="1188720"/>
          </a:xfrm>
        </p:spPr>
        <p:txBody>
          <a:bodyPr>
            <a:normAutofit/>
          </a:bodyPr>
          <a:lstStyle/>
          <a:p>
            <a:r>
              <a:rPr lang="en-US" i="1">
                <a:solidFill>
                  <a:srgbClr val="FFFFFF"/>
                </a:solidFill>
                <a:hlinkClick r:id="rId2"/>
              </a:rPr>
              <a:t>USING THE NATURAL WORLD TO SUPPORT CHILDREN’S DEVELOPMENT</a:t>
            </a:r>
            <a:endParaRPr lang="en-US" i="1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97DBEA-6DFC-457A-9850-E53505354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446CF5-953A-4916-BFF4-F5558E5C2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7B945C-B433-4DFF-9A67-A5C9257E4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31ECA-513C-4897-BC77-CD07037BF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559" y="2340864"/>
            <a:ext cx="7007385" cy="3793237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Please click on the title/link above to access the video.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This will take you to a separate browser to view the video.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You will need to return to the PowerPoint to finish viewing the slides and to complete the professional development survey.</a:t>
            </a:r>
          </a:p>
          <a:p>
            <a:pPr marL="324000" lvl="1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324000" lvl="1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324000" lvl="1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</a:rPr>
              <a:t>“Using the Natural World to Support Children’s Development.” </a:t>
            </a:r>
            <a:r>
              <a:rPr lang="en-US" sz="800" i="1" dirty="0">
                <a:solidFill>
                  <a:srgbClr val="FFFFFF"/>
                </a:solidFill>
              </a:rPr>
              <a:t>ECLKC, </a:t>
            </a:r>
            <a:r>
              <a:rPr lang="en-US" sz="800" dirty="0">
                <a:solidFill>
                  <a:srgbClr val="FFFFFF"/>
                </a:solidFill>
              </a:rPr>
              <a:t>uploaded by </a:t>
            </a:r>
            <a:r>
              <a:rPr lang="en-US" sz="800" dirty="0" err="1">
                <a:solidFill>
                  <a:srgbClr val="FFFFFF"/>
                </a:solidFill>
              </a:rPr>
              <a:t>usgovACF</a:t>
            </a:r>
            <a:r>
              <a:rPr lang="en-US" sz="800" dirty="0">
                <a:solidFill>
                  <a:srgbClr val="FFFFFF"/>
                </a:solidFill>
              </a:rPr>
              <a:t>, 1 April 2021, </a:t>
            </a:r>
            <a:r>
              <a:rPr lang="en-US" sz="800" dirty="0">
                <a:solidFill>
                  <a:srgbClr val="FFFFFF"/>
                </a:solidFill>
                <a:hlinkClick r:id="rId3"/>
              </a:rPr>
              <a:t>https://eclkc.ohs.acf.hhs.gov/video/using-natural-world-support-childrens-development</a:t>
            </a:r>
            <a:r>
              <a:rPr lang="en-US" sz="80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Graphic 6" descr="Link">
            <a:extLst>
              <a:ext uri="{FF2B5EF4-FFF2-40B4-BE49-F238E27FC236}">
                <a16:creationId xmlns:a16="http://schemas.microsoft.com/office/drawing/2014/main" id="{8C5420F4-B225-915A-E2FC-972E5D284E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76761" y="2049354"/>
            <a:ext cx="3053422" cy="305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44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2" name="Rectangle 75">
            <a:extLst>
              <a:ext uri="{FF2B5EF4-FFF2-40B4-BE49-F238E27FC236}">
                <a16:creationId xmlns:a16="http://schemas.microsoft.com/office/drawing/2014/main" id="{FAAAB002-E48E-4009-828A-511F7A828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20 Ideas for Content that People Love to Share on Social Media - Business 2  Community">
            <a:extLst>
              <a:ext uri="{FF2B5EF4-FFF2-40B4-BE49-F238E27FC236}">
                <a16:creationId xmlns:a16="http://schemas.microsoft.com/office/drawing/2014/main" id="{92CA4078-AC2F-4DC3-A842-43146F93D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7" r="9091" b="4203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77">
            <a:extLst>
              <a:ext uri="{FF2B5EF4-FFF2-40B4-BE49-F238E27FC236}">
                <a16:creationId xmlns:a16="http://schemas.microsoft.com/office/drawing/2014/main" id="{97EF55D5-23F0-4398-B16B-AEF5778C3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7" y="423123"/>
            <a:ext cx="4216219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74" name="Rectangle 79">
            <a:extLst>
              <a:ext uri="{FF2B5EF4-FFF2-40B4-BE49-F238E27FC236}">
                <a16:creationId xmlns:a16="http://schemas.microsoft.com/office/drawing/2014/main" id="{FDF32581-CAA1-43C6-8532-DC56C8435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7" y="601200"/>
            <a:ext cx="4214869" cy="5757055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6977CB-4D20-4D2E-B05F-7CFC8194A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540" y="1131195"/>
            <a:ext cx="3730810" cy="1247938"/>
          </a:xfrm>
        </p:spPr>
        <p:txBody>
          <a:bodyPr anchor="ctr"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ideas you can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EEA91-0488-4E0F-82CC-A2E618539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531" y="2438400"/>
            <a:ext cx="3730810" cy="1590136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Please take some time on the next several slides to explore some ideas for incorporating nature play in your program!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D83CF56-0BBE-45CA-8617-FE7293DDF5D7}"/>
              </a:ext>
            </a:extLst>
          </p:cNvPr>
          <p:cNvSpPr/>
          <p:nvPr/>
        </p:nvSpPr>
        <p:spPr>
          <a:xfrm>
            <a:off x="767751" y="4382219"/>
            <a:ext cx="3390181" cy="13445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LET’S GO!!</a:t>
            </a:r>
          </a:p>
        </p:txBody>
      </p:sp>
    </p:spTree>
    <p:extLst>
      <p:ext uri="{BB962C8B-B14F-4D97-AF65-F5344CB8AC3E}">
        <p14:creationId xmlns:p14="http://schemas.microsoft.com/office/powerpoint/2010/main" val="516950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8">
            <a:extLst>
              <a:ext uri="{FF2B5EF4-FFF2-40B4-BE49-F238E27FC236}">
                <a16:creationId xmlns:a16="http://schemas.microsoft.com/office/drawing/2014/main" id="{8C266B9D-DC87-430A-8D3A-2E83639A1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254B162D-1BD7-41E0-844F-F94AE2CE2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264404B-1C0F-4383-8FC3-A3E3264AA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19F5C88-C232-4D01-8DB1-8A0C673DD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AC180B8-F186-49B4-9125-F3ACE57C0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797" y="599724"/>
            <a:ext cx="8851612" cy="520032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EEE7F17-8E08-4C69-8E22-661908E6D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873675"/>
            <a:ext cx="11296733" cy="51689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5645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webextensions/webextension1.xml><?xml version="1.0" encoding="utf-8"?>
<we:webextension xmlns:we="http://schemas.microsoft.com/office/webextensions/webextension/2010/11" id="{86532C21-E152-4753-9B16-33D55B747BE8}">
  <we:reference id="wa104381526" version="1.0.0.2" store="en-US" storeType="OMEX"/>
  <we:alternateReferences>
    <we:reference id="WA104381526" version="1.0.0.2" store="WA104381526" storeType="OMEX"/>
  </we:alternateReferences>
  <we:properties>
    <we:property name="FormID" value="&quot;CUO2vqoEnECtbrNQ3fGRQaeNdzGeR-tCpHndNJi4VLBURUVLU0FPWDlaMThaNzFVV0EwWThYUUxIUC4u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535</Words>
  <Application>Microsoft Office PowerPoint</Application>
  <PresentationFormat>Widescreen</PresentationFormat>
  <Paragraphs>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Nova Light</vt:lpstr>
      <vt:lpstr>Avenir Next LT Pro</vt:lpstr>
      <vt:lpstr>Avenir Next LT Pro Light</vt:lpstr>
      <vt:lpstr>Garamond</vt:lpstr>
      <vt:lpstr>Wingdings 2</vt:lpstr>
      <vt:lpstr>DividendVTI</vt:lpstr>
      <vt:lpstr>SavonVTI</vt:lpstr>
      <vt:lpstr>The Natural World and Children’s Development</vt:lpstr>
      <vt:lpstr>The natural world and children’s development</vt:lpstr>
      <vt:lpstr>PowerPoint Presentation</vt:lpstr>
      <vt:lpstr>Why focus on nature?</vt:lpstr>
      <vt:lpstr>Benefits of connecting to nature</vt:lpstr>
      <vt:lpstr>Front porch series</vt:lpstr>
      <vt:lpstr>USING THE NATURAL WORLD TO SUPPORT CHILDREN’S DEVELOPMENT</vt:lpstr>
      <vt:lpstr>ideas you can use</vt:lpstr>
      <vt:lpstr>PowerPoint Presentation</vt:lpstr>
      <vt:lpstr>PowerPoint Presentation</vt:lpstr>
      <vt:lpstr>NEED THE PDF?  Click HERE</vt:lpstr>
      <vt:lpstr>Final Training Steps</vt:lpstr>
      <vt:lpstr>PowerPoint Presentation</vt:lpstr>
      <vt:lpstr>The end!!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Natural World and Children’s Development</dc:title>
  <dc:creator>Kristin Ruckle</dc:creator>
  <cp:lastModifiedBy>Kristin Ruckle</cp:lastModifiedBy>
  <cp:revision>23</cp:revision>
  <dcterms:created xsi:type="dcterms:W3CDTF">2022-04-11T17:56:26Z</dcterms:created>
  <dcterms:modified xsi:type="dcterms:W3CDTF">2022-04-11T20:12:14Z</dcterms:modified>
</cp:coreProperties>
</file>