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webextensions/webextension1.xml" ContentType="application/vnd.ms-office.webextension+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6" r:id="rId3"/>
    <p:sldId id="257" r:id="rId4"/>
    <p:sldId id="258" r:id="rId5"/>
    <p:sldId id="259" r:id="rId6"/>
    <p:sldId id="261" r:id="rId7"/>
    <p:sldId id="262" r:id="rId8"/>
    <p:sldId id="263" r:id="rId9"/>
    <p:sldId id="264" r:id="rId10"/>
    <p:sldId id="265" r:id="rId11"/>
    <p:sldId id="269" r:id="rId12"/>
    <p:sldId id="266" r:id="rId13"/>
    <p:sldId id="267" r:id="rId14"/>
    <p:sldId id="268" r:id="rId15"/>
    <p:sldId id="296" r:id="rId16"/>
    <p:sldId id="297" r:id="rId17"/>
    <p:sldId id="298" r:id="rId18"/>
    <p:sldId id="299" r:id="rId19"/>
    <p:sldId id="304" r:id="rId20"/>
    <p:sldId id="270" r:id="rId21"/>
    <p:sldId id="271" r:id="rId22"/>
    <p:sldId id="272" r:id="rId23"/>
    <p:sldId id="273" r:id="rId24"/>
    <p:sldId id="300" r:id="rId25"/>
    <p:sldId id="301" r:id="rId26"/>
    <p:sldId id="302" r:id="rId27"/>
    <p:sldId id="303" r:id="rId28"/>
    <p:sldId id="305" r:id="rId29"/>
    <p:sldId id="275" r:id="rId30"/>
    <p:sldId id="280" r:id="rId31"/>
    <p:sldId id="286" r:id="rId32"/>
    <p:sldId id="277" r:id="rId33"/>
    <p:sldId id="278" r:id="rId34"/>
    <p:sldId id="279" r:id="rId35"/>
    <p:sldId id="285" r:id="rId36"/>
    <p:sldId id="276" r:id="rId37"/>
    <p:sldId id="287" r:id="rId38"/>
    <p:sldId id="288" r:id="rId39"/>
    <p:sldId id="289" r:id="rId40"/>
    <p:sldId id="290" r:id="rId41"/>
    <p:sldId id="291" r:id="rId42"/>
    <p:sldId id="292" r:id="rId43"/>
    <p:sldId id="294" r:id="rId44"/>
    <p:sldId id="295" r:id="rId45"/>
    <p:sldId id="293" r:id="rId46"/>
    <p:sldId id="282" r:id="rId47"/>
    <p:sldId id="283" r:id="rId48"/>
    <p:sldId id="284" r:id="rId49"/>
    <p:sldId id="281" r:id="rId50"/>
    <p:sldId id="274" r:id="rId51"/>
    <p:sldId id="306" r:id="rId52"/>
    <p:sldId id="307" r:id="rId53"/>
    <p:sldId id="260" r:id="rId54"/>
    <p:sldId id="30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66CC"/>
    <a:srgbClr val="F8FA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801AA0-C359-43FE-A836-B374D3B55D9C}" v="28" dt="2022-04-01T19:15:54.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Ruckle" userId="31778da7-479e-42eb-a479-dd3498b854b0" providerId="ADAL" clId="{51801AA0-C359-43FE-A836-B374D3B55D9C}"/>
    <pc:docChg chg="undo custSel addSld modSld">
      <pc:chgData name="Kristin Ruckle" userId="31778da7-479e-42eb-a479-dd3498b854b0" providerId="ADAL" clId="{51801AA0-C359-43FE-A836-B374D3B55D9C}" dt="2022-04-01T19:16:41.783" v="1124" actId="20577"/>
      <pc:docMkLst>
        <pc:docMk/>
      </pc:docMkLst>
      <pc:sldChg chg="addSp delSp modSp mod setBg modAnim setClrOvrMap">
        <pc:chgData name="Kristin Ruckle" userId="31778da7-479e-42eb-a479-dd3498b854b0" providerId="ADAL" clId="{51801AA0-C359-43FE-A836-B374D3B55D9C}" dt="2022-04-01T15:54:55.126" v="732"/>
        <pc:sldMkLst>
          <pc:docMk/>
          <pc:sldMk cId="2796110094" sldId="257"/>
        </pc:sldMkLst>
        <pc:spChg chg="mod">
          <ac:chgData name="Kristin Ruckle" userId="31778da7-479e-42eb-a479-dd3498b854b0" providerId="ADAL" clId="{51801AA0-C359-43FE-A836-B374D3B55D9C}" dt="2022-04-01T15:54:30.052" v="729" actId="255"/>
          <ac:spMkLst>
            <pc:docMk/>
            <pc:sldMk cId="2796110094" sldId="257"/>
            <ac:spMk id="2" creationId="{3E3B3D5E-98A3-419F-B5A3-18549AD74C1B}"/>
          </ac:spMkLst>
        </pc:spChg>
        <pc:spChg chg="mod ord">
          <ac:chgData name="Kristin Ruckle" userId="31778da7-479e-42eb-a479-dd3498b854b0" providerId="ADAL" clId="{51801AA0-C359-43FE-A836-B374D3B55D9C}" dt="2022-04-01T15:53:58.064" v="728" actId="26606"/>
          <ac:spMkLst>
            <pc:docMk/>
            <pc:sldMk cId="2796110094" sldId="257"/>
            <ac:spMk id="3" creationId="{31977B89-888B-4D43-B5D6-51266DE7711C}"/>
          </ac:spMkLst>
        </pc:spChg>
        <pc:spChg chg="add del">
          <ac:chgData name="Kristin Ruckle" userId="31778da7-479e-42eb-a479-dd3498b854b0" providerId="ADAL" clId="{51801AA0-C359-43FE-A836-B374D3B55D9C}" dt="2022-04-01T15:53:25.634" v="719" actId="26606"/>
          <ac:spMkLst>
            <pc:docMk/>
            <pc:sldMk cId="2796110094" sldId="257"/>
            <ac:spMk id="71" creationId="{4038CB10-1F5C-4D54-9DF7-12586DE5B007}"/>
          </ac:spMkLst>
        </pc:spChg>
        <pc:spChg chg="add del">
          <ac:chgData name="Kristin Ruckle" userId="31778da7-479e-42eb-a479-dd3498b854b0" providerId="ADAL" clId="{51801AA0-C359-43FE-A836-B374D3B55D9C}" dt="2022-04-01T15:53:25.634" v="719" actId="26606"/>
          <ac:spMkLst>
            <pc:docMk/>
            <pc:sldMk cId="2796110094" sldId="257"/>
            <ac:spMk id="73" creationId="{73ED6512-6858-4552-B699-9A97FE9A4EA2}"/>
          </ac:spMkLst>
        </pc:spChg>
        <pc:spChg chg="add del">
          <ac:chgData name="Kristin Ruckle" userId="31778da7-479e-42eb-a479-dd3498b854b0" providerId="ADAL" clId="{51801AA0-C359-43FE-A836-B374D3B55D9C}" dt="2022-04-01T15:53:31.720" v="721" actId="26606"/>
          <ac:spMkLst>
            <pc:docMk/>
            <pc:sldMk cId="2796110094" sldId="257"/>
            <ac:spMk id="75" creationId="{73ED6512-6858-4552-B699-9A97FE9A4EA2}"/>
          </ac:spMkLst>
        </pc:spChg>
        <pc:spChg chg="add del">
          <ac:chgData name="Kristin Ruckle" userId="31778da7-479e-42eb-a479-dd3498b854b0" providerId="ADAL" clId="{51801AA0-C359-43FE-A836-B374D3B55D9C}" dt="2022-04-01T15:53:31.720" v="721" actId="26606"/>
          <ac:spMkLst>
            <pc:docMk/>
            <pc:sldMk cId="2796110094" sldId="257"/>
            <ac:spMk id="1028" creationId="{36D30126-6314-4A93-B27E-5C66CF781924}"/>
          </ac:spMkLst>
        </pc:spChg>
        <pc:spChg chg="add del">
          <ac:chgData name="Kristin Ruckle" userId="31778da7-479e-42eb-a479-dd3498b854b0" providerId="ADAL" clId="{51801AA0-C359-43FE-A836-B374D3B55D9C}" dt="2022-04-01T15:53:31.720" v="721" actId="26606"/>
          <ac:spMkLst>
            <pc:docMk/>
            <pc:sldMk cId="2796110094" sldId="257"/>
            <ac:spMk id="1029" creationId="{4038CB10-1F5C-4D54-9DF7-12586DE5B007}"/>
          </ac:spMkLst>
        </pc:spChg>
        <pc:spChg chg="add del">
          <ac:chgData name="Kristin Ruckle" userId="31778da7-479e-42eb-a479-dd3498b854b0" providerId="ADAL" clId="{51801AA0-C359-43FE-A836-B374D3B55D9C}" dt="2022-04-01T15:53:34.847" v="723" actId="26606"/>
          <ac:spMkLst>
            <pc:docMk/>
            <pc:sldMk cId="2796110094" sldId="257"/>
            <ac:spMk id="1031" creationId="{9B76D444-2756-434F-AE61-96D69830C13E}"/>
          </ac:spMkLst>
        </pc:spChg>
        <pc:spChg chg="add del">
          <ac:chgData name="Kristin Ruckle" userId="31778da7-479e-42eb-a479-dd3498b854b0" providerId="ADAL" clId="{51801AA0-C359-43FE-A836-B374D3B55D9C}" dt="2022-04-01T15:53:34.847" v="723" actId="26606"/>
          <ac:spMkLst>
            <pc:docMk/>
            <pc:sldMk cId="2796110094" sldId="257"/>
            <ac:spMk id="1032" creationId="{B0161EF8-C8C6-4F2A-9D5C-49BD28A2BDC2}"/>
          </ac:spMkLst>
        </pc:spChg>
        <pc:spChg chg="add del">
          <ac:chgData name="Kristin Ruckle" userId="31778da7-479e-42eb-a479-dd3498b854b0" providerId="ADAL" clId="{51801AA0-C359-43FE-A836-B374D3B55D9C}" dt="2022-04-01T15:53:45.202" v="725" actId="26606"/>
          <ac:spMkLst>
            <pc:docMk/>
            <pc:sldMk cId="2796110094" sldId="257"/>
            <ac:spMk id="1034" creationId="{CEB41C5C-0F34-4DDA-9D7C-5E717F35F60C}"/>
          </ac:spMkLst>
        </pc:spChg>
        <pc:spChg chg="add del">
          <ac:chgData name="Kristin Ruckle" userId="31778da7-479e-42eb-a479-dd3498b854b0" providerId="ADAL" clId="{51801AA0-C359-43FE-A836-B374D3B55D9C}" dt="2022-04-01T15:53:58.058" v="727" actId="26606"/>
          <ac:spMkLst>
            <pc:docMk/>
            <pc:sldMk cId="2796110094" sldId="257"/>
            <ac:spMk id="1037" creationId="{C232B152-3720-4D3B-97ED-45CE5483F16F}"/>
          </ac:spMkLst>
        </pc:spChg>
        <pc:spChg chg="add del">
          <ac:chgData name="Kristin Ruckle" userId="31778da7-479e-42eb-a479-dd3498b854b0" providerId="ADAL" clId="{51801AA0-C359-43FE-A836-B374D3B55D9C}" dt="2022-04-01T15:53:58.058" v="727" actId="26606"/>
          <ac:spMkLst>
            <pc:docMk/>
            <pc:sldMk cId="2796110094" sldId="257"/>
            <ac:spMk id="1038" creationId="{11BAB570-FF10-4E96-8A3F-FA9804702B89}"/>
          </ac:spMkLst>
        </pc:spChg>
        <pc:spChg chg="add del">
          <ac:chgData name="Kristin Ruckle" userId="31778da7-479e-42eb-a479-dd3498b854b0" providerId="ADAL" clId="{51801AA0-C359-43FE-A836-B374D3B55D9C}" dt="2022-04-01T15:53:58.058" v="727" actId="26606"/>
          <ac:spMkLst>
            <pc:docMk/>
            <pc:sldMk cId="2796110094" sldId="257"/>
            <ac:spMk id="1039" creationId="{4B9FAFB2-BEB5-4848-8018-BCAD99E2E1AA}"/>
          </ac:spMkLst>
        </pc:spChg>
        <pc:spChg chg="add">
          <ac:chgData name="Kristin Ruckle" userId="31778da7-479e-42eb-a479-dd3498b854b0" providerId="ADAL" clId="{51801AA0-C359-43FE-A836-B374D3B55D9C}" dt="2022-04-01T15:53:58.064" v="728" actId="26606"/>
          <ac:spMkLst>
            <pc:docMk/>
            <pc:sldMk cId="2796110094" sldId="257"/>
            <ac:spMk id="1041" creationId="{3BAF1561-20C4-41FD-A35F-BF2B9E727F3E}"/>
          </ac:spMkLst>
        </pc:spChg>
        <pc:spChg chg="add">
          <ac:chgData name="Kristin Ruckle" userId="31778da7-479e-42eb-a479-dd3498b854b0" providerId="ADAL" clId="{51801AA0-C359-43FE-A836-B374D3B55D9C}" dt="2022-04-01T15:53:58.064" v="728" actId="26606"/>
          <ac:spMkLst>
            <pc:docMk/>
            <pc:sldMk cId="2796110094" sldId="257"/>
            <ac:spMk id="1042" creationId="{839DC788-B140-4F3E-A91E-CB3E70ED940A}"/>
          </ac:spMkLst>
        </pc:spChg>
        <pc:picChg chg="add mod ord">
          <ac:chgData name="Kristin Ruckle" userId="31778da7-479e-42eb-a479-dd3498b854b0" providerId="ADAL" clId="{51801AA0-C359-43FE-A836-B374D3B55D9C}" dt="2022-04-01T15:53:58.064" v="728" actId="26606"/>
          <ac:picMkLst>
            <pc:docMk/>
            <pc:sldMk cId="2796110094" sldId="257"/>
            <ac:picMk id="1026" creationId="{4B031F52-E851-47D5-A13C-12DF46A5D378}"/>
          </ac:picMkLst>
        </pc:picChg>
        <pc:cxnChg chg="add del">
          <ac:chgData name="Kristin Ruckle" userId="31778da7-479e-42eb-a479-dd3498b854b0" providerId="ADAL" clId="{51801AA0-C359-43FE-A836-B374D3B55D9C}" dt="2022-04-01T15:53:45.202" v="725" actId="26606"/>
          <ac:cxnSpMkLst>
            <pc:docMk/>
            <pc:sldMk cId="2796110094" sldId="257"/>
            <ac:cxnSpMk id="1035" creationId="{57E1E5E6-F385-4E9C-B201-BA5BDE5CAD52}"/>
          </ac:cxnSpMkLst>
        </pc:cxnChg>
        <pc:cxnChg chg="add">
          <ac:chgData name="Kristin Ruckle" userId="31778da7-479e-42eb-a479-dd3498b854b0" providerId="ADAL" clId="{51801AA0-C359-43FE-A836-B374D3B55D9C}" dt="2022-04-01T15:53:58.064" v="728" actId="26606"/>
          <ac:cxnSpMkLst>
            <pc:docMk/>
            <pc:sldMk cId="2796110094" sldId="257"/>
            <ac:cxnSpMk id="1043" creationId="{FC18D930-0EEE-448F-ABF1-2AA3C83DA552}"/>
          </ac:cxnSpMkLst>
        </pc:cxnChg>
      </pc:sldChg>
      <pc:sldChg chg="addSp delSp modSp new mod setBg modAnim">
        <pc:chgData name="Kristin Ruckle" userId="31778da7-479e-42eb-a479-dd3498b854b0" providerId="ADAL" clId="{51801AA0-C359-43FE-A836-B374D3B55D9C}" dt="2022-04-01T16:28:43.461" v="752"/>
        <pc:sldMkLst>
          <pc:docMk/>
          <pc:sldMk cId="2443725102" sldId="258"/>
        </pc:sldMkLst>
        <pc:spChg chg="del mod">
          <ac:chgData name="Kristin Ruckle" userId="31778da7-479e-42eb-a479-dd3498b854b0" providerId="ADAL" clId="{51801AA0-C359-43FE-A836-B374D3B55D9C}" dt="2022-04-01T16:28:23.099" v="747" actId="21"/>
          <ac:spMkLst>
            <pc:docMk/>
            <pc:sldMk cId="2443725102" sldId="258"/>
            <ac:spMk id="2" creationId="{85A4478C-6CF5-4925-91AC-598CC2769595}"/>
          </ac:spMkLst>
        </pc:spChg>
        <pc:spChg chg="add del mod ord">
          <ac:chgData name="Kristin Ruckle" userId="31778da7-479e-42eb-a479-dd3498b854b0" providerId="ADAL" clId="{51801AA0-C359-43FE-A836-B374D3B55D9C}" dt="2022-04-01T16:28:17.706" v="746" actId="26606"/>
          <ac:spMkLst>
            <pc:docMk/>
            <pc:sldMk cId="2443725102" sldId="258"/>
            <ac:spMk id="3" creationId="{678136CD-61F7-45AB-9F4A-7453A524C91C}"/>
          </ac:spMkLst>
        </pc:spChg>
        <pc:spChg chg="add del">
          <ac:chgData name="Kristin Ruckle" userId="31778da7-479e-42eb-a479-dd3498b854b0" providerId="ADAL" clId="{51801AA0-C359-43FE-A836-B374D3B55D9C}" dt="2022-04-01T16:27:30.766" v="737" actId="26606"/>
          <ac:spMkLst>
            <pc:docMk/>
            <pc:sldMk cId="2443725102" sldId="258"/>
            <ac:spMk id="71" creationId="{2596F992-698C-48C0-9D89-70DA4CE927EF}"/>
          </ac:spMkLst>
        </pc:spChg>
        <pc:spChg chg="add del">
          <ac:chgData name="Kristin Ruckle" userId="31778da7-479e-42eb-a479-dd3498b854b0" providerId="ADAL" clId="{51801AA0-C359-43FE-A836-B374D3B55D9C}" dt="2022-04-01T16:27:30.766" v="737" actId="26606"/>
          <ac:spMkLst>
            <pc:docMk/>
            <pc:sldMk cId="2443725102" sldId="258"/>
            <ac:spMk id="73" creationId="{E7BFF8DC-0AE7-4AD2-9B28-2E5F26D62C30}"/>
          </ac:spMkLst>
        </pc:spChg>
        <pc:spChg chg="add del">
          <ac:chgData name="Kristin Ruckle" userId="31778da7-479e-42eb-a479-dd3498b854b0" providerId="ADAL" clId="{51801AA0-C359-43FE-A836-B374D3B55D9C}" dt="2022-04-01T16:27:30.766" v="737" actId="26606"/>
          <ac:spMkLst>
            <pc:docMk/>
            <pc:sldMk cId="2443725102" sldId="258"/>
            <ac:spMk id="75" creationId="{7E0162AD-C6E5-4BF8-A453-76ADB36877D3}"/>
          </ac:spMkLst>
        </pc:spChg>
        <pc:spChg chg="add del">
          <ac:chgData name="Kristin Ruckle" userId="31778da7-479e-42eb-a479-dd3498b854b0" providerId="ADAL" clId="{51801AA0-C359-43FE-A836-B374D3B55D9C}" dt="2022-04-01T16:28:17.701" v="745" actId="26606"/>
          <ac:spMkLst>
            <pc:docMk/>
            <pc:sldMk cId="2443725102" sldId="258"/>
            <ac:spMk id="83" creationId="{B8114C98-A349-4111-A123-E8EAB86ABE30}"/>
          </ac:spMkLst>
        </pc:spChg>
        <pc:spChg chg="add del">
          <ac:chgData name="Kristin Ruckle" userId="31778da7-479e-42eb-a479-dd3498b854b0" providerId="ADAL" clId="{51801AA0-C359-43FE-A836-B374D3B55D9C}" dt="2022-04-01T16:28:17.701" v="745" actId="26606"/>
          <ac:spMkLst>
            <pc:docMk/>
            <pc:sldMk cId="2443725102" sldId="258"/>
            <ac:spMk id="91" creationId="{E2D3D3F2-ABBB-4453-B1C5-1BEBF7E4DD56}"/>
          </ac:spMkLst>
        </pc:spChg>
        <pc:spChg chg="add del">
          <ac:chgData name="Kristin Ruckle" userId="31778da7-479e-42eb-a479-dd3498b854b0" providerId="ADAL" clId="{51801AA0-C359-43FE-A836-B374D3B55D9C}" dt="2022-04-01T16:28:17.701" v="745" actId="26606"/>
          <ac:spMkLst>
            <pc:docMk/>
            <pc:sldMk cId="2443725102" sldId="258"/>
            <ac:spMk id="105" creationId="{773AEA78-C03B-40B7-9D11-DC022119D577}"/>
          </ac:spMkLst>
        </pc:spChg>
        <pc:spChg chg="add del">
          <ac:chgData name="Kristin Ruckle" userId="31778da7-479e-42eb-a479-dd3498b854b0" providerId="ADAL" clId="{51801AA0-C359-43FE-A836-B374D3B55D9C}" dt="2022-04-01T16:27:48.367" v="741" actId="26606"/>
          <ac:spMkLst>
            <pc:docMk/>
            <pc:sldMk cId="2443725102" sldId="258"/>
            <ac:spMk id="2054" creationId="{2596F992-698C-48C0-9D89-70DA4CE927EF}"/>
          </ac:spMkLst>
        </pc:spChg>
        <pc:spChg chg="add del">
          <ac:chgData name="Kristin Ruckle" userId="31778da7-479e-42eb-a479-dd3498b854b0" providerId="ADAL" clId="{51801AA0-C359-43FE-A836-B374D3B55D9C}" dt="2022-04-01T16:27:48.367" v="741" actId="26606"/>
          <ac:spMkLst>
            <pc:docMk/>
            <pc:sldMk cId="2443725102" sldId="258"/>
            <ac:spMk id="2055" creationId="{678136CD-61F7-45AB-9F4A-7453A524C91C}"/>
          </ac:spMkLst>
        </pc:spChg>
        <pc:spChg chg="add del">
          <ac:chgData name="Kristin Ruckle" userId="31778da7-479e-42eb-a479-dd3498b854b0" providerId="ADAL" clId="{51801AA0-C359-43FE-A836-B374D3B55D9C}" dt="2022-04-01T16:27:48.367" v="741" actId="26606"/>
          <ac:spMkLst>
            <pc:docMk/>
            <pc:sldMk cId="2443725102" sldId="258"/>
            <ac:spMk id="2056" creationId="{E7BFF8DC-0AE7-4AD2-9B28-2E5F26D62C30}"/>
          </ac:spMkLst>
        </pc:spChg>
        <pc:spChg chg="add del">
          <ac:chgData name="Kristin Ruckle" userId="31778da7-479e-42eb-a479-dd3498b854b0" providerId="ADAL" clId="{51801AA0-C359-43FE-A836-B374D3B55D9C}" dt="2022-04-01T16:27:48.367" v="741" actId="26606"/>
          <ac:spMkLst>
            <pc:docMk/>
            <pc:sldMk cId="2443725102" sldId="258"/>
            <ac:spMk id="2057" creationId="{7E0162AD-C6E5-4BF8-A453-76ADB36877D3}"/>
          </ac:spMkLst>
        </pc:spChg>
        <pc:spChg chg="add del">
          <ac:chgData name="Kristin Ruckle" userId="31778da7-479e-42eb-a479-dd3498b854b0" providerId="ADAL" clId="{51801AA0-C359-43FE-A836-B374D3B55D9C}" dt="2022-04-01T16:28:03.855" v="743" actId="26606"/>
          <ac:spMkLst>
            <pc:docMk/>
            <pc:sldMk cId="2443725102" sldId="258"/>
            <ac:spMk id="2059" creationId="{85016AEC-0320-4ED0-8ECB-FE11DDDFE17A}"/>
          </ac:spMkLst>
        </pc:spChg>
        <pc:spChg chg="add del">
          <ac:chgData name="Kristin Ruckle" userId="31778da7-479e-42eb-a479-dd3498b854b0" providerId="ADAL" clId="{51801AA0-C359-43FE-A836-B374D3B55D9C}" dt="2022-04-01T16:28:03.855" v="743" actId="26606"/>
          <ac:spMkLst>
            <pc:docMk/>
            <pc:sldMk cId="2443725102" sldId="258"/>
            <ac:spMk id="2060" creationId="{C70C3B59-DE2C-4611-8148-812575C5CA48}"/>
          </ac:spMkLst>
        </pc:spChg>
        <pc:spChg chg="add del">
          <ac:chgData name="Kristin Ruckle" userId="31778da7-479e-42eb-a479-dd3498b854b0" providerId="ADAL" clId="{51801AA0-C359-43FE-A836-B374D3B55D9C}" dt="2022-04-01T16:28:03.855" v="743" actId="26606"/>
          <ac:spMkLst>
            <pc:docMk/>
            <pc:sldMk cId="2443725102" sldId="258"/>
            <ac:spMk id="2061" creationId="{678136CD-61F7-45AB-9F4A-7453A524C91C}"/>
          </ac:spMkLst>
        </pc:spChg>
        <pc:spChg chg="add del">
          <ac:chgData name="Kristin Ruckle" userId="31778da7-479e-42eb-a479-dd3498b854b0" providerId="ADAL" clId="{51801AA0-C359-43FE-A836-B374D3B55D9C}" dt="2022-04-01T16:28:17.701" v="745" actId="26606"/>
          <ac:spMkLst>
            <pc:docMk/>
            <pc:sldMk cId="2443725102" sldId="258"/>
            <ac:spMk id="2063" creationId="{D7A453D2-15D8-4403-815F-291FA16340D9}"/>
          </ac:spMkLst>
        </pc:spChg>
        <pc:spChg chg="add del">
          <ac:chgData name="Kristin Ruckle" userId="31778da7-479e-42eb-a479-dd3498b854b0" providerId="ADAL" clId="{51801AA0-C359-43FE-A836-B374D3B55D9C}" dt="2022-04-01T16:28:17.701" v="745" actId="26606"/>
          <ac:spMkLst>
            <pc:docMk/>
            <pc:sldMk cId="2443725102" sldId="258"/>
            <ac:spMk id="2064" creationId="{8161EA6B-09CA-445B-AB0D-8DF76FA92DEF}"/>
          </ac:spMkLst>
        </pc:spChg>
        <pc:spChg chg="add del">
          <ac:chgData name="Kristin Ruckle" userId="31778da7-479e-42eb-a479-dd3498b854b0" providerId="ADAL" clId="{51801AA0-C359-43FE-A836-B374D3B55D9C}" dt="2022-04-01T16:28:17.701" v="745" actId="26606"/>
          <ac:spMkLst>
            <pc:docMk/>
            <pc:sldMk cId="2443725102" sldId="258"/>
            <ac:spMk id="2066" creationId="{678136CD-61F7-45AB-9F4A-7453A524C91C}"/>
          </ac:spMkLst>
        </pc:spChg>
        <pc:spChg chg="add">
          <ac:chgData name="Kristin Ruckle" userId="31778da7-479e-42eb-a479-dd3498b854b0" providerId="ADAL" clId="{51801AA0-C359-43FE-A836-B374D3B55D9C}" dt="2022-04-01T16:28:17.706" v="746" actId="26606"/>
          <ac:spMkLst>
            <pc:docMk/>
            <pc:sldMk cId="2443725102" sldId="258"/>
            <ac:spMk id="2068" creationId="{85016AEC-0320-4ED0-8ECB-FE11DDDFE17A}"/>
          </ac:spMkLst>
        </pc:spChg>
        <pc:spChg chg="add">
          <ac:chgData name="Kristin Ruckle" userId="31778da7-479e-42eb-a479-dd3498b854b0" providerId="ADAL" clId="{51801AA0-C359-43FE-A836-B374D3B55D9C}" dt="2022-04-01T16:28:17.706" v="746" actId="26606"/>
          <ac:spMkLst>
            <pc:docMk/>
            <pc:sldMk cId="2443725102" sldId="258"/>
            <ac:spMk id="2069" creationId="{C70C3B59-DE2C-4611-8148-812575C5CA48}"/>
          </ac:spMkLst>
        </pc:spChg>
        <pc:spChg chg="add mod">
          <ac:chgData name="Kristin Ruckle" userId="31778da7-479e-42eb-a479-dd3498b854b0" providerId="ADAL" clId="{51801AA0-C359-43FE-A836-B374D3B55D9C}" dt="2022-04-01T16:28:34.751" v="750" actId="255"/>
          <ac:spMkLst>
            <pc:docMk/>
            <pc:sldMk cId="2443725102" sldId="258"/>
            <ac:spMk id="2070" creationId="{678136CD-61F7-45AB-9F4A-7453A524C91C}"/>
          </ac:spMkLst>
        </pc:spChg>
        <pc:grpChg chg="add del">
          <ac:chgData name="Kristin Ruckle" userId="31778da7-479e-42eb-a479-dd3498b854b0" providerId="ADAL" clId="{51801AA0-C359-43FE-A836-B374D3B55D9C}" dt="2022-04-01T16:28:17.701" v="745" actId="26606"/>
          <ac:grpSpMkLst>
            <pc:docMk/>
            <pc:sldMk cId="2443725102" sldId="258"/>
            <ac:grpSpMk id="85" creationId="{670FB431-AE18-414D-92F4-1D12D1991152}"/>
          </ac:grpSpMkLst>
        </pc:grpChg>
        <pc:grpChg chg="add del">
          <ac:chgData name="Kristin Ruckle" userId="31778da7-479e-42eb-a479-dd3498b854b0" providerId="ADAL" clId="{51801AA0-C359-43FE-A836-B374D3B55D9C}" dt="2022-04-01T16:28:17.701" v="745" actId="26606"/>
          <ac:grpSpMkLst>
            <pc:docMk/>
            <pc:sldMk cId="2443725102" sldId="258"/>
            <ac:grpSpMk id="93" creationId="{8214E4A5-A0D2-42C4-8D14-D2A7E495F041}"/>
          </ac:grpSpMkLst>
        </pc:grpChg>
        <pc:grpChg chg="add del">
          <ac:chgData name="Kristin Ruckle" userId="31778da7-479e-42eb-a479-dd3498b854b0" providerId="ADAL" clId="{51801AA0-C359-43FE-A836-B374D3B55D9C}" dt="2022-04-01T16:28:17.701" v="745" actId="26606"/>
          <ac:grpSpMkLst>
            <pc:docMk/>
            <pc:sldMk cId="2443725102" sldId="258"/>
            <ac:grpSpMk id="99" creationId="{1F4E1649-4D1F-4A91-AF97-A254BFDD524D}"/>
          </ac:grpSpMkLst>
        </pc:grpChg>
        <pc:grpChg chg="add del">
          <ac:chgData name="Kristin Ruckle" userId="31778da7-479e-42eb-a479-dd3498b854b0" providerId="ADAL" clId="{51801AA0-C359-43FE-A836-B374D3B55D9C}" dt="2022-04-01T16:28:17.701" v="745" actId="26606"/>
          <ac:grpSpMkLst>
            <pc:docMk/>
            <pc:sldMk cId="2443725102" sldId="258"/>
            <ac:grpSpMk id="2065" creationId="{913B067F-3154-4968-A886-DF93A787EC44}"/>
          </ac:grpSpMkLst>
        </pc:grpChg>
        <pc:graphicFrameChg chg="add del">
          <ac:chgData name="Kristin Ruckle" userId="31778da7-479e-42eb-a479-dd3498b854b0" providerId="ADAL" clId="{51801AA0-C359-43FE-A836-B374D3B55D9C}" dt="2022-04-01T16:27:38.838" v="739" actId="26606"/>
          <ac:graphicFrameMkLst>
            <pc:docMk/>
            <pc:sldMk cId="2443725102" sldId="258"/>
            <ac:graphicFrameMk id="2052" creationId="{FEDCFA84-CDD4-174F-BD6A-2BA84A27F370}"/>
          </ac:graphicFrameMkLst>
        </pc:graphicFrameChg>
        <pc:picChg chg="add mod">
          <ac:chgData name="Kristin Ruckle" userId="31778da7-479e-42eb-a479-dd3498b854b0" providerId="ADAL" clId="{51801AA0-C359-43FE-A836-B374D3B55D9C}" dt="2022-04-01T16:28:17.706" v="746" actId="26606"/>
          <ac:picMkLst>
            <pc:docMk/>
            <pc:sldMk cId="2443725102" sldId="258"/>
            <ac:picMk id="2050" creationId="{204414FE-99D1-4CCB-8C20-79CE51928947}"/>
          </ac:picMkLst>
        </pc:picChg>
      </pc:sldChg>
      <pc:sldChg chg="addSp delSp modSp new mod setBg modAnim">
        <pc:chgData name="Kristin Ruckle" userId="31778da7-479e-42eb-a479-dd3498b854b0" providerId="ADAL" clId="{51801AA0-C359-43FE-A836-B374D3B55D9C}" dt="2022-04-01T17:11:28.240" v="803"/>
        <pc:sldMkLst>
          <pc:docMk/>
          <pc:sldMk cId="2301861203" sldId="259"/>
        </pc:sldMkLst>
        <pc:spChg chg="mod ord">
          <ac:chgData name="Kristin Ruckle" userId="31778da7-479e-42eb-a479-dd3498b854b0" providerId="ADAL" clId="{51801AA0-C359-43FE-A836-B374D3B55D9C}" dt="2022-04-01T17:11:00.724" v="798" actId="255"/>
          <ac:spMkLst>
            <pc:docMk/>
            <pc:sldMk cId="2301861203" sldId="259"/>
            <ac:spMk id="2" creationId="{6A9E5F89-3F17-4EB3-8416-780FD31B62DB}"/>
          </ac:spMkLst>
        </pc:spChg>
        <pc:spChg chg="del">
          <ac:chgData name="Kristin Ruckle" userId="31778da7-479e-42eb-a479-dd3498b854b0" providerId="ADAL" clId="{51801AA0-C359-43FE-A836-B374D3B55D9C}" dt="2022-04-01T17:07:22.349" v="754"/>
          <ac:spMkLst>
            <pc:docMk/>
            <pc:sldMk cId="2301861203" sldId="259"/>
            <ac:spMk id="3" creationId="{03F76290-3E9A-4FC2-897A-27228D4CC026}"/>
          </ac:spMkLst>
        </pc:spChg>
        <pc:spChg chg="add del">
          <ac:chgData name="Kristin Ruckle" userId="31778da7-479e-42eb-a479-dd3498b854b0" providerId="ADAL" clId="{51801AA0-C359-43FE-A836-B374D3B55D9C}" dt="2022-04-01T17:10:07.226" v="787" actId="21"/>
          <ac:spMkLst>
            <pc:docMk/>
            <pc:sldMk cId="2301861203" sldId="259"/>
            <ac:spMk id="8" creationId="{6BAFD2AE-0730-AD21-4FE2-E8BE8B8FCE5B}"/>
          </ac:spMkLst>
        </pc:spChg>
        <pc:spChg chg="add del">
          <ac:chgData name="Kristin Ruckle" userId="31778da7-479e-42eb-a479-dd3498b854b0" providerId="ADAL" clId="{51801AA0-C359-43FE-A836-B374D3B55D9C}" dt="2022-04-01T17:10:03.834" v="785" actId="26606"/>
          <ac:spMkLst>
            <pc:docMk/>
            <pc:sldMk cId="2301861203" sldId="259"/>
            <ac:spMk id="9" creationId="{F6EF57EF-D042-41D3-83E8-41A1FE6C11EB}"/>
          </ac:spMkLst>
        </pc:spChg>
        <pc:spChg chg="add del">
          <ac:chgData name="Kristin Ruckle" userId="31778da7-479e-42eb-a479-dd3498b854b0" providerId="ADAL" clId="{51801AA0-C359-43FE-A836-B374D3B55D9C}" dt="2022-04-01T17:10:03.834" v="785" actId="26606"/>
          <ac:spMkLst>
            <pc:docMk/>
            <pc:sldMk cId="2301861203" sldId="259"/>
            <ac:spMk id="11" creationId="{D00A59BB-A268-4F3E-9D41-CA265AF16870}"/>
          </ac:spMkLst>
        </pc:spChg>
        <pc:spChg chg="add del">
          <ac:chgData name="Kristin Ruckle" userId="31778da7-479e-42eb-a479-dd3498b854b0" providerId="ADAL" clId="{51801AA0-C359-43FE-A836-B374D3B55D9C}" dt="2022-04-01T17:10:03.834" v="785" actId="26606"/>
          <ac:spMkLst>
            <pc:docMk/>
            <pc:sldMk cId="2301861203" sldId="259"/>
            <ac:spMk id="13" creationId="{63794DCE-9D34-40DF-AB3F-06DA8ACCDA97}"/>
          </ac:spMkLst>
        </pc:spChg>
        <pc:spChg chg="add del">
          <ac:chgData name="Kristin Ruckle" userId="31778da7-479e-42eb-a479-dd3498b854b0" providerId="ADAL" clId="{51801AA0-C359-43FE-A836-B374D3B55D9C}" dt="2022-04-01T17:10:03.834" v="785" actId="26606"/>
          <ac:spMkLst>
            <pc:docMk/>
            <pc:sldMk cId="2301861203" sldId="259"/>
            <ac:spMk id="15" creationId="{45006452-918C-4282-A72C-C9692B669104}"/>
          </ac:spMkLst>
        </pc:spChg>
        <pc:spChg chg="add del">
          <ac:chgData name="Kristin Ruckle" userId="31778da7-479e-42eb-a479-dd3498b854b0" providerId="ADAL" clId="{51801AA0-C359-43FE-A836-B374D3B55D9C}" dt="2022-04-01T17:10:15.213" v="788" actId="26606"/>
          <ac:spMkLst>
            <pc:docMk/>
            <pc:sldMk cId="2301861203" sldId="259"/>
            <ac:spMk id="17" creationId="{C607803A-4E99-444E-94F7-8785CDDF5849}"/>
          </ac:spMkLst>
        </pc:spChg>
        <pc:spChg chg="add del">
          <ac:chgData name="Kristin Ruckle" userId="31778da7-479e-42eb-a479-dd3498b854b0" providerId="ADAL" clId="{51801AA0-C359-43FE-A836-B374D3B55D9C}" dt="2022-04-01T17:10:15.213" v="788" actId="26606"/>
          <ac:spMkLst>
            <pc:docMk/>
            <pc:sldMk cId="2301861203" sldId="259"/>
            <ac:spMk id="18" creationId="{2989BE6A-C309-418E-8ADD-1616A980570D}"/>
          </ac:spMkLst>
        </pc:spChg>
        <pc:spChg chg="add">
          <ac:chgData name="Kristin Ruckle" userId="31778da7-479e-42eb-a479-dd3498b854b0" providerId="ADAL" clId="{51801AA0-C359-43FE-A836-B374D3B55D9C}" dt="2022-04-01T17:10:15.213" v="788" actId="26606"/>
          <ac:spMkLst>
            <pc:docMk/>
            <pc:sldMk cId="2301861203" sldId="259"/>
            <ac:spMk id="23" creationId="{9B37791B-B040-4694-BFDC-8DD132D86E8E}"/>
          </ac:spMkLst>
        </pc:spChg>
        <pc:grpChg chg="add">
          <ac:chgData name="Kristin Ruckle" userId="31778da7-479e-42eb-a479-dd3498b854b0" providerId="ADAL" clId="{51801AA0-C359-43FE-A836-B374D3B55D9C}" dt="2022-04-01T17:10:15.213" v="788" actId="26606"/>
          <ac:grpSpMkLst>
            <pc:docMk/>
            <pc:sldMk cId="2301861203" sldId="259"/>
            <ac:grpSpMk id="25" creationId="{59A59B10-9D94-4C5B-8BF0-95928DCEB198}"/>
          </ac:grpSpMkLst>
        </pc:grpChg>
        <pc:picChg chg="add mod">
          <ac:chgData name="Kristin Ruckle" userId="31778da7-479e-42eb-a479-dd3498b854b0" providerId="ADAL" clId="{51801AA0-C359-43FE-A836-B374D3B55D9C}" dt="2022-04-01T17:11:08.688" v="800" actId="1076"/>
          <ac:picMkLst>
            <pc:docMk/>
            <pc:sldMk cId="2301861203" sldId="259"/>
            <ac:picMk id="4" creationId="{16BA3CEC-9DFB-46AC-97BD-F2B1FDDCDCCE}"/>
          </ac:picMkLst>
        </pc:picChg>
      </pc:sldChg>
      <pc:sldChg chg="modSp new mod">
        <pc:chgData name="Kristin Ruckle" userId="31778da7-479e-42eb-a479-dd3498b854b0" providerId="ADAL" clId="{51801AA0-C359-43FE-A836-B374D3B55D9C}" dt="2022-04-01T19:06:57.131" v="1059" actId="6549"/>
        <pc:sldMkLst>
          <pc:docMk/>
          <pc:sldMk cId="2251728392" sldId="260"/>
        </pc:sldMkLst>
        <pc:spChg chg="mod">
          <ac:chgData name="Kristin Ruckle" userId="31778da7-479e-42eb-a479-dd3498b854b0" providerId="ADAL" clId="{51801AA0-C359-43FE-A836-B374D3B55D9C}" dt="2022-04-01T17:11:48.178" v="828" actId="20577"/>
          <ac:spMkLst>
            <pc:docMk/>
            <pc:sldMk cId="2251728392" sldId="260"/>
            <ac:spMk id="2" creationId="{C53D0E98-CB2B-402D-B8E5-C0299D02BB77}"/>
          </ac:spMkLst>
        </pc:spChg>
        <pc:spChg chg="mod">
          <ac:chgData name="Kristin Ruckle" userId="31778da7-479e-42eb-a479-dd3498b854b0" providerId="ADAL" clId="{51801AA0-C359-43FE-A836-B374D3B55D9C}" dt="2022-04-01T19:06:57.131" v="1059" actId="6549"/>
          <ac:spMkLst>
            <pc:docMk/>
            <pc:sldMk cId="2251728392" sldId="260"/>
            <ac:spMk id="3" creationId="{4E1829EA-4872-43A0-989C-1E8B983CD3C3}"/>
          </ac:spMkLst>
        </pc:spChg>
      </pc:sldChg>
      <pc:sldChg chg="addSp delSp modSp new mod setBg addAnim delAnim modAnim setClrOvrMap">
        <pc:chgData name="Kristin Ruckle" userId="31778da7-479e-42eb-a479-dd3498b854b0" providerId="ADAL" clId="{51801AA0-C359-43FE-A836-B374D3B55D9C}" dt="2022-04-01T19:15:54.732" v="1101"/>
        <pc:sldMkLst>
          <pc:docMk/>
          <pc:sldMk cId="2807327403" sldId="261"/>
        </pc:sldMkLst>
        <pc:spChg chg="mod">
          <ac:chgData name="Kristin Ruckle" userId="31778da7-479e-42eb-a479-dd3498b854b0" providerId="ADAL" clId="{51801AA0-C359-43FE-A836-B374D3B55D9C}" dt="2022-04-01T19:14:23.952" v="1095" actId="113"/>
          <ac:spMkLst>
            <pc:docMk/>
            <pc:sldMk cId="2807327403" sldId="261"/>
            <ac:spMk id="2" creationId="{4C252E8F-3CEA-4E16-A2B3-CF5FF32860FF}"/>
          </ac:spMkLst>
        </pc:spChg>
        <pc:spChg chg="del">
          <ac:chgData name="Kristin Ruckle" userId="31778da7-479e-42eb-a479-dd3498b854b0" providerId="ADAL" clId="{51801AA0-C359-43FE-A836-B374D3B55D9C}" dt="2022-04-01T17:47:53.770" v="985"/>
          <ac:spMkLst>
            <pc:docMk/>
            <pc:sldMk cId="2807327403" sldId="261"/>
            <ac:spMk id="3" creationId="{FE9A29AA-5410-4DBF-B49B-28EA09A43624}"/>
          </ac:spMkLst>
        </pc:spChg>
        <pc:spChg chg="add del mod">
          <ac:chgData name="Kristin Ruckle" userId="31778da7-479e-42eb-a479-dd3498b854b0" providerId="ADAL" clId="{51801AA0-C359-43FE-A836-B374D3B55D9C}" dt="2022-04-01T17:59:23.720" v="989"/>
          <ac:spMkLst>
            <pc:docMk/>
            <pc:sldMk cId="2807327403" sldId="261"/>
            <ac:spMk id="6" creationId="{1A3B8C4F-8ED5-4A25-B0C6-1E0931290DF2}"/>
          </ac:spMkLst>
        </pc:spChg>
        <pc:spChg chg="add del mod">
          <ac:chgData name="Kristin Ruckle" userId="31778da7-479e-42eb-a479-dd3498b854b0" providerId="ADAL" clId="{51801AA0-C359-43FE-A836-B374D3B55D9C}" dt="2022-04-01T18:00:14.417" v="991" actId="21"/>
          <ac:spMkLst>
            <pc:docMk/>
            <pc:sldMk cId="2807327403" sldId="261"/>
            <ac:spMk id="9" creationId="{15F04E87-7EC9-48F9-8F10-DA3E0CD8D4CB}"/>
          </ac:spMkLst>
        </pc:spChg>
        <pc:spChg chg="add del mod">
          <ac:chgData name="Kristin Ruckle" userId="31778da7-479e-42eb-a479-dd3498b854b0" providerId="ADAL" clId="{51801AA0-C359-43FE-A836-B374D3B55D9C}" dt="2022-04-01T18:02:18.907" v="993"/>
          <ac:spMkLst>
            <pc:docMk/>
            <pc:sldMk cId="2807327403" sldId="261"/>
            <ac:spMk id="11" creationId="{897E727B-E25E-4CCA-92B3-16B7440BFC16}"/>
          </ac:spMkLst>
        </pc:spChg>
        <pc:spChg chg="add del mod">
          <ac:chgData name="Kristin Ruckle" userId="31778da7-479e-42eb-a479-dd3498b854b0" providerId="ADAL" clId="{51801AA0-C359-43FE-A836-B374D3B55D9C}" dt="2022-04-01T18:09:39.220" v="995"/>
          <ac:spMkLst>
            <pc:docMk/>
            <pc:sldMk cId="2807327403" sldId="261"/>
            <ac:spMk id="14" creationId="{88F0E765-C8DC-4B58-9389-27E852CC529E}"/>
          </ac:spMkLst>
        </pc:spChg>
        <pc:spChg chg="add del mod">
          <ac:chgData name="Kristin Ruckle" userId="31778da7-479e-42eb-a479-dd3498b854b0" providerId="ADAL" clId="{51801AA0-C359-43FE-A836-B374D3B55D9C}" dt="2022-04-01T18:34:23.390" v="997"/>
          <ac:spMkLst>
            <pc:docMk/>
            <pc:sldMk cId="2807327403" sldId="261"/>
            <ac:spMk id="17" creationId="{8B336472-1F8F-4379-8639-D224839E2EA2}"/>
          </ac:spMkLst>
        </pc:spChg>
        <pc:spChg chg="add del mod">
          <ac:chgData name="Kristin Ruckle" userId="31778da7-479e-42eb-a479-dd3498b854b0" providerId="ADAL" clId="{51801AA0-C359-43FE-A836-B374D3B55D9C}" dt="2022-04-01T18:46:26.949" v="999"/>
          <ac:spMkLst>
            <pc:docMk/>
            <pc:sldMk cId="2807327403" sldId="261"/>
            <ac:spMk id="20" creationId="{EAFAAD1D-9023-4AFC-88E6-2A3D0BD1D8A1}"/>
          </ac:spMkLst>
        </pc:spChg>
        <pc:spChg chg="add mod ord">
          <ac:chgData name="Kristin Ruckle" userId="31778da7-479e-42eb-a479-dd3498b854b0" providerId="ADAL" clId="{51801AA0-C359-43FE-A836-B374D3B55D9C}" dt="2022-04-01T19:14:14.834" v="1092" actId="14100"/>
          <ac:spMkLst>
            <pc:docMk/>
            <pc:sldMk cId="2807327403" sldId="261"/>
            <ac:spMk id="23" creationId="{3D4B4B68-F9CD-4C0D-A82C-6A05B372445D}"/>
          </ac:spMkLst>
        </pc:spChg>
        <pc:spChg chg="add del">
          <ac:chgData name="Kristin Ruckle" userId="31778da7-479e-42eb-a479-dd3498b854b0" providerId="ADAL" clId="{51801AA0-C359-43FE-A836-B374D3B55D9C}" dt="2022-04-01T19:13:41.135" v="1086" actId="26606"/>
          <ac:spMkLst>
            <pc:docMk/>
            <pc:sldMk cId="2807327403" sldId="261"/>
            <ac:spMk id="71" creationId="{3CD9DF72-87A3-404E-A828-84CBF11A8303}"/>
          </ac:spMkLst>
        </pc:spChg>
        <pc:spChg chg="add del">
          <ac:chgData name="Kristin Ruckle" userId="31778da7-479e-42eb-a479-dd3498b854b0" providerId="ADAL" clId="{51801AA0-C359-43FE-A836-B374D3B55D9C}" dt="2022-04-01T19:12:19.024" v="1065" actId="26606"/>
          <ac:spMkLst>
            <pc:docMk/>
            <pc:sldMk cId="2807327403" sldId="261"/>
            <ac:spMk id="137" creationId="{3CD9DF72-87A3-404E-A828-84CBF11A8303}"/>
          </ac:spMkLst>
        </pc:spChg>
        <pc:spChg chg="add del">
          <ac:chgData name="Kristin Ruckle" userId="31778da7-479e-42eb-a479-dd3498b854b0" providerId="ADAL" clId="{51801AA0-C359-43FE-A836-B374D3B55D9C}" dt="2022-04-01T19:12:24.915" v="1067" actId="26606"/>
          <ac:spMkLst>
            <pc:docMk/>
            <pc:sldMk cId="2807327403" sldId="261"/>
            <ac:spMk id="141" creationId="{AEDD7960-4866-4399-BEF6-DD1431AB4E34}"/>
          </ac:spMkLst>
        </pc:spChg>
        <pc:spChg chg="add del">
          <ac:chgData name="Kristin Ruckle" userId="31778da7-479e-42eb-a479-dd3498b854b0" providerId="ADAL" clId="{51801AA0-C359-43FE-A836-B374D3B55D9C}" dt="2022-04-01T19:12:24.915" v="1067" actId="26606"/>
          <ac:spMkLst>
            <pc:docMk/>
            <pc:sldMk cId="2807327403" sldId="261"/>
            <ac:spMk id="143" creationId="{55D4142C-5077-457F-A6AD-3FECFDB39685}"/>
          </ac:spMkLst>
        </pc:spChg>
        <pc:spChg chg="add del">
          <ac:chgData name="Kristin Ruckle" userId="31778da7-479e-42eb-a479-dd3498b854b0" providerId="ADAL" clId="{51801AA0-C359-43FE-A836-B374D3B55D9C}" dt="2022-04-01T19:12:24.915" v="1067" actId="26606"/>
          <ac:spMkLst>
            <pc:docMk/>
            <pc:sldMk cId="2807327403" sldId="261"/>
            <ac:spMk id="145" creationId="{7A5F0580-5EE9-419F-96EE-B6529EF6E7D0}"/>
          </ac:spMkLst>
        </pc:spChg>
        <pc:spChg chg="add del">
          <ac:chgData name="Kristin Ruckle" userId="31778da7-479e-42eb-a479-dd3498b854b0" providerId="ADAL" clId="{51801AA0-C359-43FE-A836-B374D3B55D9C}" dt="2022-04-01T19:12:24.915" v="1067" actId="26606"/>
          <ac:spMkLst>
            <pc:docMk/>
            <pc:sldMk cId="2807327403" sldId="261"/>
            <ac:spMk id="3078" creationId="{6B5E2835-4E47-45B3-9CFE-732FF7B05472}"/>
          </ac:spMkLst>
        </pc:spChg>
        <pc:spChg chg="add del">
          <ac:chgData name="Kristin Ruckle" userId="31778da7-479e-42eb-a479-dd3498b854b0" providerId="ADAL" clId="{51801AA0-C359-43FE-A836-B374D3B55D9C}" dt="2022-04-01T19:12:24.915" v="1067" actId="26606"/>
          <ac:spMkLst>
            <pc:docMk/>
            <pc:sldMk cId="2807327403" sldId="261"/>
            <ac:spMk id="3079" creationId="{5B45AD5D-AA52-4F7B-9362-576A39AD9E09}"/>
          </ac:spMkLst>
        </pc:spChg>
        <pc:spChg chg="add del">
          <ac:chgData name="Kristin Ruckle" userId="31778da7-479e-42eb-a479-dd3498b854b0" providerId="ADAL" clId="{51801AA0-C359-43FE-A836-B374D3B55D9C}" dt="2022-04-01T19:12:35.859" v="1069" actId="26606"/>
          <ac:spMkLst>
            <pc:docMk/>
            <pc:sldMk cId="2807327403" sldId="261"/>
            <ac:spMk id="3081" creationId="{9AA72BD9-2C5A-4EDC-931F-5AA08EACA0F3}"/>
          </ac:spMkLst>
        </pc:spChg>
        <pc:spChg chg="add del">
          <ac:chgData name="Kristin Ruckle" userId="31778da7-479e-42eb-a479-dd3498b854b0" providerId="ADAL" clId="{51801AA0-C359-43FE-A836-B374D3B55D9C}" dt="2022-04-01T19:12:35.859" v="1069" actId="26606"/>
          <ac:spMkLst>
            <pc:docMk/>
            <pc:sldMk cId="2807327403" sldId="261"/>
            <ac:spMk id="3082" creationId="{DD3981AC-7B61-4947-BCF3-F7AA7FA385B9}"/>
          </ac:spMkLst>
        </pc:spChg>
        <pc:spChg chg="add del">
          <ac:chgData name="Kristin Ruckle" userId="31778da7-479e-42eb-a479-dd3498b854b0" providerId="ADAL" clId="{51801AA0-C359-43FE-A836-B374D3B55D9C}" dt="2022-04-01T19:12:35.859" v="1069" actId="26606"/>
          <ac:spMkLst>
            <pc:docMk/>
            <pc:sldMk cId="2807327403" sldId="261"/>
            <ac:spMk id="3083" creationId="{55D4142C-5077-457F-A6AD-3FECFDB39685}"/>
          </ac:spMkLst>
        </pc:spChg>
        <pc:spChg chg="add del">
          <ac:chgData name="Kristin Ruckle" userId="31778da7-479e-42eb-a479-dd3498b854b0" providerId="ADAL" clId="{51801AA0-C359-43FE-A836-B374D3B55D9C}" dt="2022-04-01T19:12:35.859" v="1069" actId="26606"/>
          <ac:spMkLst>
            <pc:docMk/>
            <pc:sldMk cId="2807327403" sldId="261"/>
            <ac:spMk id="3084" creationId="{7A5F0580-5EE9-419F-96EE-B6529EF6E7D0}"/>
          </ac:spMkLst>
        </pc:spChg>
        <pc:spChg chg="add del">
          <ac:chgData name="Kristin Ruckle" userId="31778da7-479e-42eb-a479-dd3498b854b0" providerId="ADAL" clId="{51801AA0-C359-43FE-A836-B374D3B55D9C}" dt="2022-04-01T19:12:42.544" v="1071" actId="26606"/>
          <ac:spMkLst>
            <pc:docMk/>
            <pc:sldMk cId="2807327403" sldId="261"/>
            <ac:spMk id="3086" creationId="{325166D1-1B21-4128-AC42-61745528E4D6}"/>
          </ac:spMkLst>
        </pc:spChg>
        <pc:spChg chg="add del">
          <ac:chgData name="Kristin Ruckle" userId="31778da7-479e-42eb-a479-dd3498b854b0" providerId="ADAL" clId="{51801AA0-C359-43FE-A836-B374D3B55D9C}" dt="2022-04-01T19:12:45.792" v="1073" actId="26606"/>
          <ac:spMkLst>
            <pc:docMk/>
            <pc:sldMk cId="2807327403" sldId="261"/>
            <ac:spMk id="3090" creationId="{CF62D2A7-8207-488C-9F46-316BA81A16C8}"/>
          </ac:spMkLst>
        </pc:spChg>
        <pc:spChg chg="add del">
          <ac:chgData name="Kristin Ruckle" userId="31778da7-479e-42eb-a479-dd3498b854b0" providerId="ADAL" clId="{51801AA0-C359-43FE-A836-B374D3B55D9C}" dt="2022-04-01T19:12:57.330" v="1075" actId="26606"/>
          <ac:spMkLst>
            <pc:docMk/>
            <pc:sldMk cId="2807327403" sldId="261"/>
            <ac:spMk id="3092" creationId="{94E4D846-3AFC-4F86-8C35-24B0542A269D}"/>
          </ac:spMkLst>
        </pc:spChg>
        <pc:spChg chg="add del">
          <ac:chgData name="Kristin Ruckle" userId="31778da7-479e-42eb-a479-dd3498b854b0" providerId="ADAL" clId="{51801AA0-C359-43FE-A836-B374D3B55D9C}" dt="2022-04-01T19:12:57.330" v="1075" actId="26606"/>
          <ac:spMkLst>
            <pc:docMk/>
            <pc:sldMk cId="2807327403" sldId="261"/>
            <ac:spMk id="3093" creationId="{284781B9-12CB-45C3-907A-9ED93FF72C65}"/>
          </ac:spMkLst>
        </pc:spChg>
        <pc:spChg chg="add del">
          <ac:chgData name="Kristin Ruckle" userId="31778da7-479e-42eb-a479-dd3498b854b0" providerId="ADAL" clId="{51801AA0-C359-43FE-A836-B374D3B55D9C}" dt="2022-04-01T19:12:57.330" v="1075" actId="26606"/>
          <ac:spMkLst>
            <pc:docMk/>
            <pc:sldMk cId="2807327403" sldId="261"/>
            <ac:spMk id="3094" creationId="{55D4142C-5077-457F-A6AD-3FECFDB39685}"/>
          </ac:spMkLst>
        </pc:spChg>
        <pc:spChg chg="add del">
          <ac:chgData name="Kristin Ruckle" userId="31778da7-479e-42eb-a479-dd3498b854b0" providerId="ADAL" clId="{51801AA0-C359-43FE-A836-B374D3B55D9C}" dt="2022-04-01T19:12:57.330" v="1075" actId="26606"/>
          <ac:spMkLst>
            <pc:docMk/>
            <pc:sldMk cId="2807327403" sldId="261"/>
            <ac:spMk id="3095" creationId="{7A5F0580-5EE9-419F-96EE-B6529EF6E7D0}"/>
          </ac:spMkLst>
        </pc:spChg>
        <pc:spChg chg="add del">
          <ac:chgData name="Kristin Ruckle" userId="31778da7-479e-42eb-a479-dd3498b854b0" providerId="ADAL" clId="{51801AA0-C359-43FE-A836-B374D3B55D9C}" dt="2022-04-01T19:13:06.372" v="1077" actId="26606"/>
          <ac:spMkLst>
            <pc:docMk/>
            <pc:sldMk cId="2807327403" sldId="261"/>
            <ac:spMk id="3097" creationId="{5FDF4720-5445-47BE-89FE-E40D1AE6F619}"/>
          </ac:spMkLst>
        </pc:spChg>
        <pc:spChg chg="add del">
          <ac:chgData name="Kristin Ruckle" userId="31778da7-479e-42eb-a479-dd3498b854b0" providerId="ADAL" clId="{51801AA0-C359-43FE-A836-B374D3B55D9C}" dt="2022-04-01T19:13:06.372" v="1077" actId="26606"/>
          <ac:spMkLst>
            <pc:docMk/>
            <pc:sldMk cId="2807327403" sldId="261"/>
            <ac:spMk id="3098" creationId="{AC8710B4-A815-4082-9E4F-F13A0007090C}"/>
          </ac:spMkLst>
        </pc:spChg>
        <pc:spChg chg="add del">
          <ac:chgData name="Kristin Ruckle" userId="31778da7-479e-42eb-a479-dd3498b854b0" providerId="ADAL" clId="{51801AA0-C359-43FE-A836-B374D3B55D9C}" dt="2022-04-01T19:13:21.447" v="1079" actId="26606"/>
          <ac:spMkLst>
            <pc:docMk/>
            <pc:sldMk cId="2807327403" sldId="261"/>
            <ac:spMk id="3100" creationId="{675FFAD0-2409-47F2-980A-2CF4FFC69BE2}"/>
          </ac:spMkLst>
        </pc:spChg>
        <pc:spChg chg="add del">
          <ac:chgData name="Kristin Ruckle" userId="31778da7-479e-42eb-a479-dd3498b854b0" providerId="ADAL" clId="{51801AA0-C359-43FE-A836-B374D3B55D9C}" dt="2022-04-01T19:13:21.447" v="1079" actId="26606"/>
          <ac:spMkLst>
            <pc:docMk/>
            <pc:sldMk cId="2807327403" sldId="261"/>
            <ac:spMk id="3101" creationId="{CBB2B1F0-0DD6-4744-9A46-7A344FB48E40}"/>
          </ac:spMkLst>
        </pc:spChg>
        <pc:spChg chg="add del">
          <ac:chgData name="Kristin Ruckle" userId="31778da7-479e-42eb-a479-dd3498b854b0" providerId="ADAL" clId="{51801AA0-C359-43FE-A836-B374D3B55D9C}" dt="2022-04-01T19:13:21.447" v="1079" actId="26606"/>
          <ac:spMkLst>
            <pc:docMk/>
            <pc:sldMk cId="2807327403" sldId="261"/>
            <ac:spMk id="3102" creationId="{52D502E5-F6B4-4D58-B4AE-FC466FF15EE8}"/>
          </ac:spMkLst>
        </pc:spChg>
        <pc:spChg chg="add del">
          <ac:chgData name="Kristin Ruckle" userId="31778da7-479e-42eb-a479-dd3498b854b0" providerId="ADAL" clId="{51801AA0-C359-43FE-A836-B374D3B55D9C}" dt="2022-04-01T19:13:21.447" v="1079" actId="26606"/>
          <ac:spMkLst>
            <pc:docMk/>
            <pc:sldMk cId="2807327403" sldId="261"/>
            <ac:spMk id="3103" creationId="{9DECDBF4-02B6-4BB4-B65B-B8107AD6A9E8}"/>
          </ac:spMkLst>
        </pc:spChg>
        <pc:spChg chg="add del">
          <ac:chgData name="Kristin Ruckle" userId="31778da7-479e-42eb-a479-dd3498b854b0" providerId="ADAL" clId="{51801AA0-C359-43FE-A836-B374D3B55D9C}" dt="2022-04-01T19:13:28.759" v="1081" actId="26606"/>
          <ac:spMkLst>
            <pc:docMk/>
            <pc:sldMk cId="2807327403" sldId="261"/>
            <ac:spMk id="3105" creationId="{5FDF4720-5445-47BE-89FE-E40D1AE6F619}"/>
          </ac:spMkLst>
        </pc:spChg>
        <pc:spChg chg="add del">
          <ac:chgData name="Kristin Ruckle" userId="31778da7-479e-42eb-a479-dd3498b854b0" providerId="ADAL" clId="{51801AA0-C359-43FE-A836-B374D3B55D9C}" dt="2022-04-01T19:13:28.759" v="1081" actId="26606"/>
          <ac:spMkLst>
            <pc:docMk/>
            <pc:sldMk cId="2807327403" sldId="261"/>
            <ac:spMk id="3106" creationId="{AC8710B4-A815-4082-9E4F-F13A0007090C}"/>
          </ac:spMkLst>
        </pc:spChg>
        <pc:spChg chg="add del">
          <ac:chgData name="Kristin Ruckle" userId="31778da7-479e-42eb-a479-dd3498b854b0" providerId="ADAL" clId="{51801AA0-C359-43FE-A836-B374D3B55D9C}" dt="2022-04-01T19:13:37.378" v="1083" actId="26606"/>
          <ac:spMkLst>
            <pc:docMk/>
            <pc:sldMk cId="2807327403" sldId="261"/>
            <ac:spMk id="3108" creationId="{CF62D2A7-8207-488C-9F46-316BA81A16C8}"/>
          </ac:spMkLst>
        </pc:spChg>
        <pc:spChg chg="add del">
          <ac:chgData name="Kristin Ruckle" userId="31778da7-479e-42eb-a479-dd3498b854b0" providerId="ADAL" clId="{51801AA0-C359-43FE-A836-B374D3B55D9C}" dt="2022-04-01T19:13:41.130" v="1085" actId="26606"/>
          <ac:spMkLst>
            <pc:docMk/>
            <pc:sldMk cId="2807327403" sldId="261"/>
            <ac:spMk id="3110" creationId="{E8A8EAB8-D2FF-444D-B34B-7D32F106AD0E}"/>
          </ac:spMkLst>
        </pc:spChg>
        <pc:spChg chg="add">
          <ac:chgData name="Kristin Ruckle" userId="31778da7-479e-42eb-a479-dd3498b854b0" providerId="ADAL" clId="{51801AA0-C359-43FE-A836-B374D3B55D9C}" dt="2022-04-01T19:13:41.135" v="1086" actId="26606"/>
          <ac:spMkLst>
            <pc:docMk/>
            <pc:sldMk cId="2807327403" sldId="261"/>
            <ac:spMk id="3114" creationId="{CF62D2A7-8207-488C-9F46-316BA81A16C8}"/>
          </ac:spMkLst>
        </pc:spChg>
        <pc:grpChg chg="add del">
          <ac:chgData name="Kristin Ruckle" userId="31778da7-479e-42eb-a479-dd3498b854b0" providerId="ADAL" clId="{51801AA0-C359-43FE-A836-B374D3B55D9C}" dt="2022-04-01T19:12:42.544" v="1071" actId="26606"/>
          <ac:grpSpMkLst>
            <pc:docMk/>
            <pc:sldMk cId="2807327403" sldId="261"/>
            <ac:grpSpMk id="3087" creationId="{E6517BAC-C80F-4065-90D8-703493E0B353}"/>
          </ac:grpSpMkLst>
        </pc:grpChg>
        <pc:picChg chg="add del mod">
          <ac:chgData name="Kristin Ruckle" userId="31778da7-479e-42eb-a479-dd3498b854b0" providerId="ADAL" clId="{51801AA0-C359-43FE-A836-B374D3B55D9C}" dt="2022-04-01T17:55:41.760" v="988" actId="21"/>
          <ac:picMkLst>
            <pc:docMk/>
            <pc:sldMk cId="2807327403" sldId="261"/>
            <ac:picMk id="4" creationId="{DCDA6E3A-0C1F-4047-AA15-EDE17793C7C1}"/>
          </ac:picMkLst>
        </pc:picChg>
        <pc:picChg chg="add del mod">
          <ac:chgData name="Kristin Ruckle" userId="31778da7-479e-42eb-a479-dd3498b854b0" providerId="ADAL" clId="{51801AA0-C359-43FE-A836-B374D3B55D9C}" dt="2022-04-01T18:00:27.936" v="992" actId="21"/>
          <ac:picMkLst>
            <pc:docMk/>
            <pc:sldMk cId="2807327403" sldId="261"/>
            <ac:picMk id="7" creationId="{CA3C7586-9EAC-458C-8CC6-45C2090A3543}"/>
          </ac:picMkLst>
        </pc:picChg>
        <pc:picChg chg="add del mod">
          <ac:chgData name="Kristin Ruckle" userId="31778da7-479e-42eb-a479-dd3498b854b0" providerId="ADAL" clId="{51801AA0-C359-43FE-A836-B374D3B55D9C}" dt="2022-04-01T18:08:10.770" v="994" actId="21"/>
          <ac:picMkLst>
            <pc:docMk/>
            <pc:sldMk cId="2807327403" sldId="261"/>
            <ac:picMk id="12" creationId="{27C408DC-C1CF-42D5-87C5-EFFD3E9FBB66}"/>
          </ac:picMkLst>
        </pc:picChg>
        <pc:picChg chg="add del mod">
          <ac:chgData name="Kristin Ruckle" userId="31778da7-479e-42eb-a479-dd3498b854b0" providerId="ADAL" clId="{51801AA0-C359-43FE-A836-B374D3B55D9C}" dt="2022-04-01T18:33:25.310" v="996" actId="21"/>
          <ac:picMkLst>
            <pc:docMk/>
            <pc:sldMk cId="2807327403" sldId="261"/>
            <ac:picMk id="15" creationId="{1EBA40D1-0AAD-4140-8898-CA5AB6A42055}"/>
          </ac:picMkLst>
        </pc:picChg>
        <pc:picChg chg="add del mod">
          <ac:chgData name="Kristin Ruckle" userId="31778da7-479e-42eb-a479-dd3498b854b0" providerId="ADAL" clId="{51801AA0-C359-43FE-A836-B374D3B55D9C}" dt="2022-04-01T18:35:26.695" v="998" actId="21"/>
          <ac:picMkLst>
            <pc:docMk/>
            <pc:sldMk cId="2807327403" sldId="261"/>
            <ac:picMk id="18" creationId="{8F849B7A-DB92-4555-B219-CD44F54A18E1}"/>
          </ac:picMkLst>
        </pc:picChg>
        <pc:picChg chg="add del mod">
          <ac:chgData name="Kristin Ruckle" userId="31778da7-479e-42eb-a479-dd3498b854b0" providerId="ADAL" clId="{51801AA0-C359-43FE-A836-B374D3B55D9C}" dt="2022-04-01T18:49:23.156" v="1000" actId="21"/>
          <ac:picMkLst>
            <pc:docMk/>
            <pc:sldMk cId="2807327403" sldId="261"/>
            <ac:picMk id="21" creationId="{78597F52-393C-45F0-88EB-1A246601D541}"/>
          </ac:picMkLst>
        </pc:picChg>
        <pc:picChg chg="add del mod ord">
          <ac:chgData name="Kristin Ruckle" userId="31778da7-479e-42eb-a479-dd3498b854b0" providerId="ADAL" clId="{51801AA0-C359-43FE-A836-B374D3B55D9C}" dt="2022-04-01T19:11:57.850" v="1062" actId="21"/>
          <ac:picMkLst>
            <pc:docMk/>
            <pc:sldMk cId="2807327403" sldId="261"/>
            <ac:picMk id="3074" creationId="{B58271FD-A9C9-4DBD-BB1B-02A839081B7D}"/>
          </ac:picMkLst>
        </pc:picChg>
        <pc:picChg chg="add mod ord">
          <ac:chgData name="Kristin Ruckle" userId="31778da7-479e-42eb-a479-dd3498b854b0" providerId="ADAL" clId="{51801AA0-C359-43FE-A836-B374D3B55D9C}" dt="2022-04-01T19:13:41.135" v="1086" actId="26606"/>
          <ac:picMkLst>
            <pc:docMk/>
            <pc:sldMk cId="2807327403" sldId="261"/>
            <ac:picMk id="3076" creationId="{433917F0-9887-44C4-9E40-308CC529B6A7}"/>
          </ac:picMkLst>
        </pc:picChg>
        <pc:cxnChg chg="add del">
          <ac:chgData name="Kristin Ruckle" userId="31778da7-479e-42eb-a479-dd3498b854b0" providerId="ADAL" clId="{51801AA0-C359-43FE-A836-B374D3B55D9C}" dt="2022-04-01T19:13:41.135" v="1086" actId="26606"/>
          <ac:cxnSpMkLst>
            <pc:docMk/>
            <pc:sldMk cId="2807327403" sldId="261"/>
            <ac:cxnSpMk id="73" creationId="{20E3A342-4D61-4E3F-AF90-1AB42AEB96CC}"/>
          </ac:cxnSpMkLst>
        </pc:cxnChg>
        <pc:cxnChg chg="add del">
          <ac:chgData name="Kristin Ruckle" userId="31778da7-479e-42eb-a479-dd3498b854b0" providerId="ADAL" clId="{51801AA0-C359-43FE-A836-B374D3B55D9C}" dt="2022-04-01T19:12:19.024" v="1065" actId="26606"/>
          <ac:cxnSpMkLst>
            <pc:docMk/>
            <pc:sldMk cId="2807327403" sldId="261"/>
            <ac:cxnSpMk id="139" creationId="{20E3A342-4D61-4E3F-AF90-1AB42AEB96CC}"/>
          </ac:cxnSpMkLst>
        </pc:cxnChg>
        <pc:cxnChg chg="add del">
          <ac:chgData name="Kristin Ruckle" userId="31778da7-479e-42eb-a479-dd3498b854b0" providerId="ADAL" clId="{51801AA0-C359-43FE-A836-B374D3B55D9C}" dt="2022-04-01T19:13:41.130" v="1085" actId="26606"/>
          <ac:cxnSpMkLst>
            <pc:docMk/>
            <pc:sldMk cId="2807327403" sldId="261"/>
            <ac:cxnSpMk id="3111" creationId="{EEA38897-7BA3-4408-8083-3235339C4A60}"/>
          </ac:cxnSpMkLst>
        </pc:cxnChg>
        <pc:cxnChg chg="add del">
          <ac:chgData name="Kristin Ruckle" userId="31778da7-479e-42eb-a479-dd3498b854b0" providerId="ADAL" clId="{51801AA0-C359-43FE-A836-B374D3B55D9C}" dt="2022-04-01T19:13:41.130" v="1085" actId="26606"/>
          <ac:cxnSpMkLst>
            <pc:docMk/>
            <pc:sldMk cId="2807327403" sldId="261"/>
            <ac:cxnSpMk id="3112" creationId="{F11AD06B-AB20-4097-8606-5DA00DBACE88}"/>
          </ac:cxnSpMkLst>
        </pc:cxnChg>
      </pc:sldChg>
      <pc:sldChg chg="modSp new mod">
        <pc:chgData name="Kristin Ruckle" userId="31778da7-479e-42eb-a479-dd3498b854b0" providerId="ADAL" clId="{51801AA0-C359-43FE-A836-B374D3B55D9C}" dt="2022-04-01T19:16:41.783" v="1124" actId="20577"/>
        <pc:sldMkLst>
          <pc:docMk/>
          <pc:sldMk cId="623037412" sldId="262"/>
        </pc:sldMkLst>
        <pc:spChg chg="mod">
          <ac:chgData name="Kristin Ruckle" userId="31778da7-479e-42eb-a479-dd3498b854b0" providerId="ADAL" clId="{51801AA0-C359-43FE-A836-B374D3B55D9C}" dt="2022-04-01T19:16:41.783" v="1124" actId="20577"/>
          <ac:spMkLst>
            <pc:docMk/>
            <pc:sldMk cId="623037412" sldId="262"/>
            <ac:spMk id="2" creationId="{4C8F68B9-4671-4FB4-B61B-F5C039741C8D}"/>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image" Target="../media/image22.jpg"/><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g"/></Relationships>
</file>

<file path=ppt/diagrams/_rels/data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image" Target="../media/image39.jpg"/><Relationship Id="rId5" Type="http://schemas.openxmlformats.org/officeDocument/2006/relationships/image" Target="../media/image43.png"/><Relationship Id="rId4" Type="http://schemas.openxmlformats.org/officeDocument/2006/relationships/image" Target="../media/image4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image" Target="../media/image22.jpg"/><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g"/></Relationships>
</file>

<file path=ppt/diagrams/_rels/drawing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image" Target="../media/image39.jpg"/><Relationship Id="rId5" Type="http://schemas.openxmlformats.org/officeDocument/2006/relationships/image" Target="../media/image43.pn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8E8D21-8A15-4856-9266-654CD413571D}" type="doc">
      <dgm:prSet loTypeId="urn:microsoft.com/office/officeart/2009/3/layout/SubStepProcess" loCatId="process" qsTypeId="urn:microsoft.com/office/officeart/2005/8/quickstyle/simple2" qsCatId="simple" csTypeId="urn:microsoft.com/office/officeart/2005/8/colors/accent0_3" csCatId="mainScheme"/>
      <dgm:spPr/>
      <dgm:t>
        <a:bodyPr/>
        <a:lstStyle/>
        <a:p>
          <a:endParaRPr lang="en-US"/>
        </a:p>
      </dgm:t>
    </dgm:pt>
    <dgm:pt modelId="{BFD7DB8B-B0A2-41CF-9E95-DB0A20A6E461}">
      <dgm:prSet/>
      <dgm:spPr/>
      <dgm:t>
        <a:bodyPr/>
        <a:lstStyle/>
        <a:p>
          <a:r>
            <a:rPr lang="en-US" dirty="0"/>
            <a:t>The definition of science can be intimidating!  Do young children really learn those things?  Better yet, do early childhood teachers need to teach those things?</a:t>
          </a:r>
        </a:p>
      </dgm:t>
    </dgm:pt>
    <dgm:pt modelId="{4527548A-4B75-4EB2-B05A-420F8B32EF8B}" type="parTrans" cxnId="{8E666C8C-75FF-4145-84B9-81EAE06FAA18}">
      <dgm:prSet/>
      <dgm:spPr/>
      <dgm:t>
        <a:bodyPr/>
        <a:lstStyle/>
        <a:p>
          <a:endParaRPr lang="en-US"/>
        </a:p>
      </dgm:t>
    </dgm:pt>
    <dgm:pt modelId="{6B2D6BF1-4ECB-4FBA-8890-230BF74A1E21}" type="sibTrans" cxnId="{8E666C8C-75FF-4145-84B9-81EAE06FAA18}">
      <dgm:prSet/>
      <dgm:spPr/>
      <dgm:t>
        <a:bodyPr/>
        <a:lstStyle/>
        <a:p>
          <a:endParaRPr lang="en-US"/>
        </a:p>
      </dgm:t>
    </dgm:pt>
    <dgm:pt modelId="{E98F9A2D-91C6-4693-A14A-121F47B3A6B0}">
      <dgm:prSet/>
      <dgm:spPr/>
      <dgm:t>
        <a:bodyPr/>
        <a:lstStyle/>
        <a:p>
          <a:r>
            <a:rPr lang="en-US" dirty="0"/>
            <a:t>Really, when we think about science in early childhood, we are hoping to promote the following:</a:t>
          </a:r>
        </a:p>
      </dgm:t>
    </dgm:pt>
    <dgm:pt modelId="{682AC8EA-6258-4FF2-B554-2A485A11EC21}" type="parTrans" cxnId="{2BAC1A0D-2D2E-4C71-850E-EE93D4185946}">
      <dgm:prSet/>
      <dgm:spPr/>
      <dgm:t>
        <a:bodyPr/>
        <a:lstStyle/>
        <a:p>
          <a:endParaRPr lang="en-US"/>
        </a:p>
      </dgm:t>
    </dgm:pt>
    <dgm:pt modelId="{31E61D31-03C1-4C96-A7D9-525314111B17}" type="sibTrans" cxnId="{2BAC1A0D-2D2E-4C71-850E-EE93D4185946}">
      <dgm:prSet/>
      <dgm:spPr/>
      <dgm:t>
        <a:bodyPr/>
        <a:lstStyle/>
        <a:p>
          <a:endParaRPr lang="en-US"/>
        </a:p>
      </dgm:t>
    </dgm:pt>
    <dgm:pt modelId="{699CAFCB-1479-4787-982D-B7ADB7252DA7}">
      <dgm:prSet/>
      <dgm:spPr/>
      <dgm:t>
        <a:bodyPr/>
        <a:lstStyle/>
        <a:p>
          <a:r>
            <a:rPr lang="en-US"/>
            <a:t>Critical thinking skills</a:t>
          </a:r>
        </a:p>
      </dgm:t>
    </dgm:pt>
    <dgm:pt modelId="{15B307CD-EE8C-4B43-9553-25EE6653018E}" type="parTrans" cxnId="{B5251712-B760-4D11-9AAF-14D68CAACA13}">
      <dgm:prSet/>
      <dgm:spPr/>
      <dgm:t>
        <a:bodyPr/>
        <a:lstStyle/>
        <a:p>
          <a:endParaRPr lang="en-US"/>
        </a:p>
      </dgm:t>
    </dgm:pt>
    <dgm:pt modelId="{22855969-048F-450C-AE93-BED5A665AA1A}" type="sibTrans" cxnId="{B5251712-B760-4D11-9AAF-14D68CAACA13}">
      <dgm:prSet/>
      <dgm:spPr/>
      <dgm:t>
        <a:bodyPr/>
        <a:lstStyle/>
        <a:p>
          <a:endParaRPr lang="en-US"/>
        </a:p>
      </dgm:t>
    </dgm:pt>
    <dgm:pt modelId="{02CE5894-EA7A-45F1-B56F-2A09563E18B1}">
      <dgm:prSet/>
      <dgm:spPr/>
      <dgm:t>
        <a:bodyPr/>
        <a:lstStyle/>
        <a:p>
          <a:r>
            <a:rPr lang="en-US"/>
            <a:t>Inquiry</a:t>
          </a:r>
        </a:p>
      </dgm:t>
    </dgm:pt>
    <dgm:pt modelId="{E4A1332E-74D6-4F79-BDF1-9DD646E2D32D}" type="parTrans" cxnId="{04BAB6E6-8108-4BFE-BC5D-98C42391BBDA}">
      <dgm:prSet/>
      <dgm:spPr/>
      <dgm:t>
        <a:bodyPr/>
        <a:lstStyle/>
        <a:p>
          <a:endParaRPr lang="en-US"/>
        </a:p>
      </dgm:t>
    </dgm:pt>
    <dgm:pt modelId="{D9C30A49-3A2D-4B9D-B5FC-B647B060418F}" type="sibTrans" cxnId="{04BAB6E6-8108-4BFE-BC5D-98C42391BBDA}">
      <dgm:prSet/>
      <dgm:spPr/>
      <dgm:t>
        <a:bodyPr/>
        <a:lstStyle/>
        <a:p>
          <a:endParaRPr lang="en-US"/>
        </a:p>
      </dgm:t>
    </dgm:pt>
    <dgm:pt modelId="{9B5D5793-D108-4472-AC4F-963DC212CFD4}">
      <dgm:prSet/>
      <dgm:spPr/>
      <dgm:t>
        <a:bodyPr/>
        <a:lstStyle/>
        <a:p>
          <a:r>
            <a:rPr lang="en-US"/>
            <a:t>Raising questions</a:t>
          </a:r>
        </a:p>
      </dgm:t>
    </dgm:pt>
    <dgm:pt modelId="{A2D7A00D-264B-4935-832D-D1139DAB2342}" type="parTrans" cxnId="{E35D4D5D-8F44-4EFD-9A92-8FC34C73C84F}">
      <dgm:prSet/>
      <dgm:spPr/>
      <dgm:t>
        <a:bodyPr/>
        <a:lstStyle/>
        <a:p>
          <a:endParaRPr lang="en-US"/>
        </a:p>
      </dgm:t>
    </dgm:pt>
    <dgm:pt modelId="{919EDB7E-7958-402F-BBC0-AF469612FEC9}" type="sibTrans" cxnId="{E35D4D5D-8F44-4EFD-9A92-8FC34C73C84F}">
      <dgm:prSet/>
      <dgm:spPr/>
      <dgm:t>
        <a:bodyPr/>
        <a:lstStyle/>
        <a:p>
          <a:endParaRPr lang="en-US"/>
        </a:p>
      </dgm:t>
    </dgm:pt>
    <dgm:pt modelId="{376E90C1-0102-4C73-8C5B-518B9535AD37}">
      <dgm:prSet/>
      <dgm:spPr/>
      <dgm:t>
        <a:bodyPr/>
        <a:lstStyle/>
        <a:p>
          <a:r>
            <a:rPr lang="en-US"/>
            <a:t>Making observations</a:t>
          </a:r>
        </a:p>
      </dgm:t>
    </dgm:pt>
    <dgm:pt modelId="{BAFED82E-5883-444F-8433-50B7B656F9DF}" type="parTrans" cxnId="{B791654B-64D4-444E-B0E4-5706EB242EA7}">
      <dgm:prSet/>
      <dgm:spPr/>
      <dgm:t>
        <a:bodyPr/>
        <a:lstStyle/>
        <a:p>
          <a:endParaRPr lang="en-US"/>
        </a:p>
      </dgm:t>
    </dgm:pt>
    <dgm:pt modelId="{CEF173F1-B71E-4D14-B9CE-196951930D19}" type="sibTrans" cxnId="{B791654B-64D4-444E-B0E4-5706EB242EA7}">
      <dgm:prSet/>
      <dgm:spPr/>
      <dgm:t>
        <a:bodyPr/>
        <a:lstStyle/>
        <a:p>
          <a:endParaRPr lang="en-US"/>
        </a:p>
      </dgm:t>
    </dgm:pt>
    <dgm:pt modelId="{C90831F7-DB7D-48E7-BD38-062714D0D264}">
      <dgm:prSet/>
      <dgm:spPr/>
      <dgm:t>
        <a:bodyPr/>
        <a:lstStyle/>
        <a:p>
          <a:r>
            <a:rPr lang="en-US"/>
            <a:t>Coming to conclusions</a:t>
          </a:r>
        </a:p>
      </dgm:t>
    </dgm:pt>
    <dgm:pt modelId="{D0004715-5F8E-4E50-8BAD-B94187636719}" type="parTrans" cxnId="{0930E1B1-D288-4D69-89DB-8975C24A9696}">
      <dgm:prSet/>
      <dgm:spPr/>
      <dgm:t>
        <a:bodyPr/>
        <a:lstStyle/>
        <a:p>
          <a:endParaRPr lang="en-US"/>
        </a:p>
      </dgm:t>
    </dgm:pt>
    <dgm:pt modelId="{1A830E72-0850-4B42-9C9E-C26FB2CED3CD}" type="sibTrans" cxnId="{0930E1B1-D288-4D69-89DB-8975C24A9696}">
      <dgm:prSet/>
      <dgm:spPr/>
      <dgm:t>
        <a:bodyPr/>
        <a:lstStyle/>
        <a:p>
          <a:endParaRPr lang="en-US"/>
        </a:p>
      </dgm:t>
    </dgm:pt>
    <dgm:pt modelId="{5EB79E4A-9C82-4F4F-B43C-DB6866269F25}" type="pres">
      <dgm:prSet presAssocID="{AE8E8D21-8A15-4856-9266-654CD413571D}" presName="Name0" presStyleCnt="0">
        <dgm:presLayoutVars>
          <dgm:chMax val="7"/>
          <dgm:dir/>
          <dgm:animOne val="branch"/>
        </dgm:presLayoutVars>
      </dgm:prSet>
      <dgm:spPr/>
    </dgm:pt>
    <dgm:pt modelId="{CF82C2A3-3F86-4240-AF4A-0E64BB66C94A}" type="pres">
      <dgm:prSet presAssocID="{BFD7DB8B-B0A2-41CF-9E95-DB0A20A6E461}" presName="parTx1" presStyleLbl="node1" presStyleIdx="0" presStyleCnt="2"/>
      <dgm:spPr/>
    </dgm:pt>
    <dgm:pt modelId="{C73669D8-D565-4F9D-9D75-5EFE159BC7A0}" type="pres">
      <dgm:prSet presAssocID="{E98F9A2D-91C6-4693-A14A-121F47B3A6B0}" presName="parTx2" presStyleLbl="node1" presStyleIdx="1" presStyleCnt="2"/>
      <dgm:spPr/>
    </dgm:pt>
    <dgm:pt modelId="{EE7C8770-86A0-4C34-A5B7-D74ED38A9D68}" type="pres">
      <dgm:prSet presAssocID="{E98F9A2D-91C6-4693-A14A-121F47B3A6B0}" presName="spPre2" presStyleCnt="0"/>
      <dgm:spPr/>
    </dgm:pt>
    <dgm:pt modelId="{FA192AAE-31F2-4AA1-9FD7-4235292A9800}" type="pres">
      <dgm:prSet presAssocID="{E98F9A2D-91C6-4693-A14A-121F47B3A6B0}" presName="chLin2" presStyleCnt="0"/>
      <dgm:spPr/>
    </dgm:pt>
    <dgm:pt modelId="{D7EE27A0-31A7-46FC-B012-1AE7C9D534ED}" type="pres">
      <dgm:prSet presAssocID="{15B307CD-EE8C-4B43-9553-25EE6653018E}" presName="Name45" presStyleLbl="parChTrans1D1" presStyleIdx="0" presStyleCnt="10"/>
      <dgm:spPr/>
    </dgm:pt>
    <dgm:pt modelId="{0C010A5E-26FD-4706-929D-9093865A98EC}" type="pres">
      <dgm:prSet presAssocID="{699CAFCB-1479-4787-982D-B7ADB7252DA7}" presName="txAndLines2" presStyleCnt="0"/>
      <dgm:spPr/>
    </dgm:pt>
    <dgm:pt modelId="{26F84D84-D0E1-4237-9A02-8CF65BC6F5D4}" type="pres">
      <dgm:prSet presAssocID="{699CAFCB-1479-4787-982D-B7ADB7252DA7}" presName="anchor2" presStyleCnt="0"/>
      <dgm:spPr/>
    </dgm:pt>
    <dgm:pt modelId="{B48A6E00-D087-4EE4-B923-463730BF03B6}" type="pres">
      <dgm:prSet presAssocID="{699CAFCB-1479-4787-982D-B7ADB7252DA7}" presName="backup2" presStyleCnt="0"/>
      <dgm:spPr/>
    </dgm:pt>
    <dgm:pt modelId="{F98880B4-D866-4A95-8DAE-CBD5A5FAB788}" type="pres">
      <dgm:prSet presAssocID="{699CAFCB-1479-4787-982D-B7ADB7252DA7}" presName="preLine2" presStyleLbl="parChTrans1D1" presStyleIdx="1" presStyleCnt="10"/>
      <dgm:spPr/>
    </dgm:pt>
    <dgm:pt modelId="{5631B945-E97F-41EC-8B66-5C48C7055237}" type="pres">
      <dgm:prSet presAssocID="{699CAFCB-1479-4787-982D-B7ADB7252DA7}" presName="desTx2" presStyleLbl="revTx" presStyleIdx="0" presStyleCnt="0">
        <dgm:presLayoutVars>
          <dgm:bulletEnabled val="1"/>
        </dgm:presLayoutVars>
      </dgm:prSet>
      <dgm:spPr/>
    </dgm:pt>
    <dgm:pt modelId="{52C21F61-2A91-49E5-B9FC-38E986E66A3A}" type="pres">
      <dgm:prSet presAssocID="{E4A1332E-74D6-4F79-BDF1-9DD646E2D32D}" presName="Name45" presStyleLbl="parChTrans1D1" presStyleIdx="2" presStyleCnt="10"/>
      <dgm:spPr/>
    </dgm:pt>
    <dgm:pt modelId="{AF625879-C34D-4607-AFB7-21858859A1EF}" type="pres">
      <dgm:prSet presAssocID="{02CE5894-EA7A-45F1-B56F-2A09563E18B1}" presName="txAndLines2" presStyleCnt="0"/>
      <dgm:spPr/>
    </dgm:pt>
    <dgm:pt modelId="{6C8DF213-B2E5-4B7A-A363-AB6C82AA7DCD}" type="pres">
      <dgm:prSet presAssocID="{02CE5894-EA7A-45F1-B56F-2A09563E18B1}" presName="anchor2" presStyleCnt="0"/>
      <dgm:spPr/>
    </dgm:pt>
    <dgm:pt modelId="{DB38D125-68DE-48FB-A884-201253DBA81B}" type="pres">
      <dgm:prSet presAssocID="{02CE5894-EA7A-45F1-B56F-2A09563E18B1}" presName="backup2" presStyleCnt="0"/>
      <dgm:spPr/>
    </dgm:pt>
    <dgm:pt modelId="{9148EDE5-1C00-496C-9114-168FC87E2FC2}" type="pres">
      <dgm:prSet presAssocID="{02CE5894-EA7A-45F1-B56F-2A09563E18B1}" presName="preLine2" presStyleLbl="parChTrans1D1" presStyleIdx="3" presStyleCnt="10"/>
      <dgm:spPr/>
    </dgm:pt>
    <dgm:pt modelId="{27DB193F-84DB-45C5-9072-2A751C4BC726}" type="pres">
      <dgm:prSet presAssocID="{02CE5894-EA7A-45F1-B56F-2A09563E18B1}" presName="desTx2" presStyleLbl="revTx" presStyleIdx="0" presStyleCnt="0">
        <dgm:presLayoutVars>
          <dgm:bulletEnabled val="1"/>
        </dgm:presLayoutVars>
      </dgm:prSet>
      <dgm:spPr/>
    </dgm:pt>
    <dgm:pt modelId="{8A847BD6-94E9-4B09-A015-5F105399E34C}" type="pres">
      <dgm:prSet presAssocID="{A2D7A00D-264B-4935-832D-D1139DAB2342}" presName="Name45" presStyleLbl="parChTrans1D1" presStyleIdx="4" presStyleCnt="10"/>
      <dgm:spPr/>
    </dgm:pt>
    <dgm:pt modelId="{932114C9-0D48-4525-B169-8899CE554CD0}" type="pres">
      <dgm:prSet presAssocID="{9B5D5793-D108-4472-AC4F-963DC212CFD4}" presName="txAndLines2" presStyleCnt="0"/>
      <dgm:spPr/>
    </dgm:pt>
    <dgm:pt modelId="{58D1EE4E-CDD1-440E-ABB7-0E3A8E51F4E8}" type="pres">
      <dgm:prSet presAssocID="{9B5D5793-D108-4472-AC4F-963DC212CFD4}" presName="anchor2" presStyleCnt="0"/>
      <dgm:spPr/>
    </dgm:pt>
    <dgm:pt modelId="{0263363B-E9B4-4DBE-B4C4-1D98FE87840F}" type="pres">
      <dgm:prSet presAssocID="{9B5D5793-D108-4472-AC4F-963DC212CFD4}" presName="backup2" presStyleCnt="0"/>
      <dgm:spPr/>
    </dgm:pt>
    <dgm:pt modelId="{7B866D5E-97B9-4E4F-B3C5-9E1D6F88F568}" type="pres">
      <dgm:prSet presAssocID="{9B5D5793-D108-4472-AC4F-963DC212CFD4}" presName="preLine2" presStyleLbl="parChTrans1D1" presStyleIdx="5" presStyleCnt="10"/>
      <dgm:spPr/>
    </dgm:pt>
    <dgm:pt modelId="{14D21084-13A1-4BD9-812E-5ED46A39268C}" type="pres">
      <dgm:prSet presAssocID="{9B5D5793-D108-4472-AC4F-963DC212CFD4}" presName="desTx2" presStyleLbl="revTx" presStyleIdx="0" presStyleCnt="0">
        <dgm:presLayoutVars>
          <dgm:bulletEnabled val="1"/>
        </dgm:presLayoutVars>
      </dgm:prSet>
      <dgm:spPr/>
    </dgm:pt>
    <dgm:pt modelId="{8522AC8F-56EF-4A54-90D6-687D987DCD7A}" type="pres">
      <dgm:prSet presAssocID="{BAFED82E-5883-444F-8433-50B7B656F9DF}" presName="Name45" presStyleLbl="parChTrans1D1" presStyleIdx="6" presStyleCnt="10"/>
      <dgm:spPr/>
    </dgm:pt>
    <dgm:pt modelId="{AF65444C-D643-498F-BAC7-CCFE61CB7C86}" type="pres">
      <dgm:prSet presAssocID="{376E90C1-0102-4C73-8C5B-518B9535AD37}" presName="txAndLines2" presStyleCnt="0"/>
      <dgm:spPr/>
    </dgm:pt>
    <dgm:pt modelId="{846C2560-9C98-452A-BDA1-99CA84D401A2}" type="pres">
      <dgm:prSet presAssocID="{376E90C1-0102-4C73-8C5B-518B9535AD37}" presName="anchor2" presStyleCnt="0"/>
      <dgm:spPr/>
    </dgm:pt>
    <dgm:pt modelId="{3371827E-9FEF-482A-A6D0-BC4626E01B98}" type="pres">
      <dgm:prSet presAssocID="{376E90C1-0102-4C73-8C5B-518B9535AD37}" presName="backup2" presStyleCnt="0"/>
      <dgm:spPr/>
    </dgm:pt>
    <dgm:pt modelId="{A4338F98-A42A-422A-B64E-2C6F9D77F699}" type="pres">
      <dgm:prSet presAssocID="{376E90C1-0102-4C73-8C5B-518B9535AD37}" presName="preLine2" presStyleLbl="parChTrans1D1" presStyleIdx="7" presStyleCnt="10"/>
      <dgm:spPr/>
    </dgm:pt>
    <dgm:pt modelId="{167B243E-7801-4FF5-8CA8-FDF06C2EAA24}" type="pres">
      <dgm:prSet presAssocID="{376E90C1-0102-4C73-8C5B-518B9535AD37}" presName="desTx2" presStyleLbl="revTx" presStyleIdx="0" presStyleCnt="0">
        <dgm:presLayoutVars>
          <dgm:bulletEnabled val="1"/>
        </dgm:presLayoutVars>
      </dgm:prSet>
      <dgm:spPr/>
    </dgm:pt>
    <dgm:pt modelId="{51D7EB8B-9F12-429F-8BFF-A339D70B2B17}" type="pres">
      <dgm:prSet presAssocID="{D0004715-5F8E-4E50-8BAD-B94187636719}" presName="Name45" presStyleLbl="parChTrans1D1" presStyleIdx="8" presStyleCnt="10"/>
      <dgm:spPr/>
    </dgm:pt>
    <dgm:pt modelId="{BC3091D2-9C62-489C-A407-CBF9925D0EC4}" type="pres">
      <dgm:prSet presAssocID="{C90831F7-DB7D-48E7-BD38-062714D0D264}" presName="txAndLines2" presStyleCnt="0"/>
      <dgm:spPr/>
    </dgm:pt>
    <dgm:pt modelId="{39BF0CE9-6DBC-490A-8C5D-65A283B01831}" type="pres">
      <dgm:prSet presAssocID="{C90831F7-DB7D-48E7-BD38-062714D0D264}" presName="anchor2" presStyleCnt="0"/>
      <dgm:spPr/>
    </dgm:pt>
    <dgm:pt modelId="{AA8D5968-5D20-411F-B623-F5A264692BB3}" type="pres">
      <dgm:prSet presAssocID="{C90831F7-DB7D-48E7-BD38-062714D0D264}" presName="backup2" presStyleCnt="0"/>
      <dgm:spPr/>
    </dgm:pt>
    <dgm:pt modelId="{68B6C4DC-A520-4D88-9FAB-AACA495A9933}" type="pres">
      <dgm:prSet presAssocID="{C90831F7-DB7D-48E7-BD38-062714D0D264}" presName="preLine2" presStyleLbl="parChTrans1D1" presStyleIdx="9" presStyleCnt="10"/>
      <dgm:spPr/>
    </dgm:pt>
    <dgm:pt modelId="{8D9EB138-ACC8-4F59-9FCD-FBE8A6BD6711}" type="pres">
      <dgm:prSet presAssocID="{C90831F7-DB7D-48E7-BD38-062714D0D264}" presName="desTx2" presStyleLbl="revTx" presStyleIdx="0" presStyleCnt="0">
        <dgm:presLayoutVars>
          <dgm:bulletEnabled val="1"/>
        </dgm:presLayoutVars>
      </dgm:prSet>
      <dgm:spPr/>
    </dgm:pt>
  </dgm:ptLst>
  <dgm:cxnLst>
    <dgm:cxn modelId="{9B899C08-BDE8-4D5D-8887-EA6243D59822}" type="presOf" srcId="{02CE5894-EA7A-45F1-B56F-2A09563E18B1}" destId="{27DB193F-84DB-45C5-9072-2A751C4BC726}" srcOrd="0" destOrd="0" presId="urn:microsoft.com/office/officeart/2009/3/layout/SubStepProcess"/>
    <dgm:cxn modelId="{2BAC1A0D-2D2E-4C71-850E-EE93D4185946}" srcId="{AE8E8D21-8A15-4856-9266-654CD413571D}" destId="{E98F9A2D-91C6-4693-A14A-121F47B3A6B0}" srcOrd="1" destOrd="0" parTransId="{682AC8EA-6258-4FF2-B554-2A485A11EC21}" sibTransId="{31E61D31-03C1-4C96-A7D9-525314111B17}"/>
    <dgm:cxn modelId="{CC2F4E11-A7E5-4C74-9959-702461BB3140}" type="presOf" srcId="{699CAFCB-1479-4787-982D-B7ADB7252DA7}" destId="{5631B945-E97F-41EC-8B66-5C48C7055237}" srcOrd="0" destOrd="0" presId="urn:microsoft.com/office/officeart/2009/3/layout/SubStepProcess"/>
    <dgm:cxn modelId="{B5251712-B760-4D11-9AAF-14D68CAACA13}" srcId="{E98F9A2D-91C6-4693-A14A-121F47B3A6B0}" destId="{699CAFCB-1479-4787-982D-B7ADB7252DA7}" srcOrd="0" destOrd="0" parTransId="{15B307CD-EE8C-4B43-9553-25EE6653018E}" sibTransId="{22855969-048F-450C-AE93-BED5A665AA1A}"/>
    <dgm:cxn modelId="{56491515-846B-41C6-8A30-03445C3CF285}" type="presOf" srcId="{376E90C1-0102-4C73-8C5B-518B9535AD37}" destId="{167B243E-7801-4FF5-8CA8-FDF06C2EAA24}" srcOrd="0" destOrd="0" presId="urn:microsoft.com/office/officeart/2009/3/layout/SubStepProcess"/>
    <dgm:cxn modelId="{A5A81318-33F2-470F-9DBF-527EBB5CFC40}" type="presOf" srcId="{9B5D5793-D108-4472-AC4F-963DC212CFD4}" destId="{14D21084-13A1-4BD9-812E-5ED46A39268C}" srcOrd="0" destOrd="0" presId="urn:microsoft.com/office/officeart/2009/3/layout/SubStepProcess"/>
    <dgm:cxn modelId="{E35D4D5D-8F44-4EFD-9A92-8FC34C73C84F}" srcId="{E98F9A2D-91C6-4693-A14A-121F47B3A6B0}" destId="{9B5D5793-D108-4472-AC4F-963DC212CFD4}" srcOrd="2" destOrd="0" parTransId="{A2D7A00D-264B-4935-832D-D1139DAB2342}" sibTransId="{919EDB7E-7958-402F-BBC0-AF469612FEC9}"/>
    <dgm:cxn modelId="{374DC85D-AB8D-4889-B609-33770A4F3519}" type="presOf" srcId="{AE8E8D21-8A15-4856-9266-654CD413571D}" destId="{5EB79E4A-9C82-4F4F-B43C-DB6866269F25}" srcOrd="0" destOrd="0" presId="urn:microsoft.com/office/officeart/2009/3/layout/SubStepProcess"/>
    <dgm:cxn modelId="{B791654B-64D4-444E-B0E4-5706EB242EA7}" srcId="{E98F9A2D-91C6-4693-A14A-121F47B3A6B0}" destId="{376E90C1-0102-4C73-8C5B-518B9535AD37}" srcOrd="3" destOrd="0" parTransId="{BAFED82E-5883-444F-8433-50B7B656F9DF}" sibTransId="{CEF173F1-B71E-4D14-B9CE-196951930D19}"/>
    <dgm:cxn modelId="{8E666C8C-75FF-4145-84B9-81EAE06FAA18}" srcId="{AE8E8D21-8A15-4856-9266-654CD413571D}" destId="{BFD7DB8B-B0A2-41CF-9E95-DB0A20A6E461}" srcOrd="0" destOrd="0" parTransId="{4527548A-4B75-4EB2-B05A-420F8B32EF8B}" sibTransId="{6B2D6BF1-4ECB-4FBA-8890-230BF74A1E21}"/>
    <dgm:cxn modelId="{A99203A1-7CE3-4100-A9D5-316F015999AD}" type="presOf" srcId="{E98F9A2D-91C6-4693-A14A-121F47B3A6B0}" destId="{C73669D8-D565-4F9D-9D75-5EFE159BC7A0}" srcOrd="0" destOrd="0" presId="urn:microsoft.com/office/officeart/2009/3/layout/SubStepProcess"/>
    <dgm:cxn modelId="{0B0AEEA3-8EFF-4599-ABAD-7EF8EF6365AA}" type="presOf" srcId="{C90831F7-DB7D-48E7-BD38-062714D0D264}" destId="{8D9EB138-ACC8-4F59-9FCD-FBE8A6BD6711}" srcOrd="0" destOrd="0" presId="urn:microsoft.com/office/officeart/2009/3/layout/SubStepProcess"/>
    <dgm:cxn modelId="{0930E1B1-D288-4D69-89DB-8975C24A9696}" srcId="{E98F9A2D-91C6-4693-A14A-121F47B3A6B0}" destId="{C90831F7-DB7D-48E7-BD38-062714D0D264}" srcOrd="4" destOrd="0" parTransId="{D0004715-5F8E-4E50-8BAD-B94187636719}" sibTransId="{1A830E72-0850-4B42-9C9E-C26FB2CED3CD}"/>
    <dgm:cxn modelId="{04BAB6E6-8108-4BFE-BC5D-98C42391BBDA}" srcId="{E98F9A2D-91C6-4693-A14A-121F47B3A6B0}" destId="{02CE5894-EA7A-45F1-B56F-2A09563E18B1}" srcOrd="1" destOrd="0" parTransId="{E4A1332E-74D6-4F79-BDF1-9DD646E2D32D}" sibTransId="{D9C30A49-3A2D-4B9D-B5FC-B647B060418F}"/>
    <dgm:cxn modelId="{A96691F0-83AD-4870-AA45-9E9729A883C2}" type="presOf" srcId="{BFD7DB8B-B0A2-41CF-9E95-DB0A20A6E461}" destId="{CF82C2A3-3F86-4240-AF4A-0E64BB66C94A}" srcOrd="0" destOrd="0" presId="urn:microsoft.com/office/officeart/2009/3/layout/SubStepProcess"/>
    <dgm:cxn modelId="{902476C8-94F5-47AF-8801-B14D3FBCA6F3}" type="presParOf" srcId="{5EB79E4A-9C82-4F4F-B43C-DB6866269F25}" destId="{CF82C2A3-3F86-4240-AF4A-0E64BB66C94A}" srcOrd="0" destOrd="0" presId="urn:microsoft.com/office/officeart/2009/3/layout/SubStepProcess"/>
    <dgm:cxn modelId="{9A61101B-F845-445D-AD27-3954A6C2B222}" type="presParOf" srcId="{5EB79E4A-9C82-4F4F-B43C-DB6866269F25}" destId="{C73669D8-D565-4F9D-9D75-5EFE159BC7A0}" srcOrd="1" destOrd="0" presId="urn:microsoft.com/office/officeart/2009/3/layout/SubStepProcess"/>
    <dgm:cxn modelId="{6A6DDBBF-EBB0-4A09-A88A-3141DE4DBAD6}" type="presParOf" srcId="{5EB79E4A-9C82-4F4F-B43C-DB6866269F25}" destId="{EE7C8770-86A0-4C34-A5B7-D74ED38A9D68}" srcOrd="2" destOrd="0" presId="urn:microsoft.com/office/officeart/2009/3/layout/SubStepProcess"/>
    <dgm:cxn modelId="{5852DB94-EC57-49F9-A604-CE4643F77909}" type="presParOf" srcId="{5EB79E4A-9C82-4F4F-B43C-DB6866269F25}" destId="{FA192AAE-31F2-4AA1-9FD7-4235292A9800}" srcOrd="3" destOrd="0" presId="urn:microsoft.com/office/officeart/2009/3/layout/SubStepProcess"/>
    <dgm:cxn modelId="{BCBBA7C8-EC49-4A40-ABBC-56494F2772C2}" type="presParOf" srcId="{FA192AAE-31F2-4AA1-9FD7-4235292A9800}" destId="{D7EE27A0-31A7-46FC-B012-1AE7C9D534ED}" srcOrd="0" destOrd="0" presId="urn:microsoft.com/office/officeart/2009/3/layout/SubStepProcess"/>
    <dgm:cxn modelId="{67C327AE-9F39-41D2-9E9D-8174460F0058}" type="presParOf" srcId="{FA192AAE-31F2-4AA1-9FD7-4235292A9800}" destId="{0C010A5E-26FD-4706-929D-9093865A98EC}" srcOrd="1" destOrd="0" presId="urn:microsoft.com/office/officeart/2009/3/layout/SubStepProcess"/>
    <dgm:cxn modelId="{A2495CFB-6B85-43F0-B600-DB19B44202BE}" type="presParOf" srcId="{0C010A5E-26FD-4706-929D-9093865A98EC}" destId="{26F84D84-D0E1-4237-9A02-8CF65BC6F5D4}" srcOrd="0" destOrd="0" presId="urn:microsoft.com/office/officeart/2009/3/layout/SubStepProcess"/>
    <dgm:cxn modelId="{82EA8708-95FC-4080-9E3A-C40C9733FD02}" type="presParOf" srcId="{0C010A5E-26FD-4706-929D-9093865A98EC}" destId="{B48A6E00-D087-4EE4-B923-463730BF03B6}" srcOrd="1" destOrd="0" presId="urn:microsoft.com/office/officeart/2009/3/layout/SubStepProcess"/>
    <dgm:cxn modelId="{BD564427-9E0D-4742-AE4F-3C0429705412}" type="presParOf" srcId="{0C010A5E-26FD-4706-929D-9093865A98EC}" destId="{F98880B4-D866-4A95-8DAE-CBD5A5FAB788}" srcOrd="2" destOrd="0" presId="urn:microsoft.com/office/officeart/2009/3/layout/SubStepProcess"/>
    <dgm:cxn modelId="{11619CEC-F9F7-4ED7-9A35-DBD63B7751A6}" type="presParOf" srcId="{0C010A5E-26FD-4706-929D-9093865A98EC}" destId="{5631B945-E97F-41EC-8B66-5C48C7055237}" srcOrd="3" destOrd="0" presId="urn:microsoft.com/office/officeart/2009/3/layout/SubStepProcess"/>
    <dgm:cxn modelId="{09677AA6-5F7F-49AB-8EEF-B17EDB4A6655}" type="presParOf" srcId="{FA192AAE-31F2-4AA1-9FD7-4235292A9800}" destId="{52C21F61-2A91-49E5-B9FC-38E986E66A3A}" srcOrd="2" destOrd="0" presId="urn:microsoft.com/office/officeart/2009/3/layout/SubStepProcess"/>
    <dgm:cxn modelId="{A44D72BF-CB68-4DD3-B479-0AE5E73CD0E1}" type="presParOf" srcId="{FA192AAE-31F2-4AA1-9FD7-4235292A9800}" destId="{AF625879-C34D-4607-AFB7-21858859A1EF}" srcOrd="3" destOrd="0" presId="urn:microsoft.com/office/officeart/2009/3/layout/SubStepProcess"/>
    <dgm:cxn modelId="{40B0EBFA-C879-4A26-B2F5-8ADF70750AE6}" type="presParOf" srcId="{AF625879-C34D-4607-AFB7-21858859A1EF}" destId="{6C8DF213-B2E5-4B7A-A363-AB6C82AA7DCD}" srcOrd="0" destOrd="0" presId="urn:microsoft.com/office/officeart/2009/3/layout/SubStepProcess"/>
    <dgm:cxn modelId="{B8A9B4D9-6610-41B4-ACAF-BBF9B01FAE57}" type="presParOf" srcId="{AF625879-C34D-4607-AFB7-21858859A1EF}" destId="{DB38D125-68DE-48FB-A884-201253DBA81B}" srcOrd="1" destOrd="0" presId="urn:microsoft.com/office/officeart/2009/3/layout/SubStepProcess"/>
    <dgm:cxn modelId="{D5D071F1-8EE3-49C8-9AC7-6A64F9C9FD43}" type="presParOf" srcId="{AF625879-C34D-4607-AFB7-21858859A1EF}" destId="{9148EDE5-1C00-496C-9114-168FC87E2FC2}" srcOrd="2" destOrd="0" presId="urn:microsoft.com/office/officeart/2009/3/layout/SubStepProcess"/>
    <dgm:cxn modelId="{2791456D-04EF-4592-B342-6AEF3EE6E2BF}" type="presParOf" srcId="{AF625879-C34D-4607-AFB7-21858859A1EF}" destId="{27DB193F-84DB-45C5-9072-2A751C4BC726}" srcOrd="3" destOrd="0" presId="urn:microsoft.com/office/officeart/2009/3/layout/SubStepProcess"/>
    <dgm:cxn modelId="{70841E4E-143B-435F-B893-4C28D1497154}" type="presParOf" srcId="{FA192AAE-31F2-4AA1-9FD7-4235292A9800}" destId="{8A847BD6-94E9-4B09-A015-5F105399E34C}" srcOrd="4" destOrd="0" presId="urn:microsoft.com/office/officeart/2009/3/layout/SubStepProcess"/>
    <dgm:cxn modelId="{3486CDAB-0E22-4CF9-8592-B8E2FB01F929}" type="presParOf" srcId="{FA192AAE-31F2-4AA1-9FD7-4235292A9800}" destId="{932114C9-0D48-4525-B169-8899CE554CD0}" srcOrd="5" destOrd="0" presId="urn:microsoft.com/office/officeart/2009/3/layout/SubStepProcess"/>
    <dgm:cxn modelId="{03B7D930-5FEE-4923-9EF2-3445C39B36CF}" type="presParOf" srcId="{932114C9-0D48-4525-B169-8899CE554CD0}" destId="{58D1EE4E-CDD1-440E-ABB7-0E3A8E51F4E8}" srcOrd="0" destOrd="0" presId="urn:microsoft.com/office/officeart/2009/3/layout/SubStepProcess"/>
    <dgm:cxn modelId="{CD463520-F4DA-4FB6-B699-8F6A8A5C0000}" type="presParOf" srcId="{932114C9-0D48-4525-B169-8899CE554CD0}" destId="{0263363B-E9B4-4DBE-B4C4-1D98FE87840F}" srcOrd="1" destOrd="0" presId="urn:microsoft.com/office/officeart/2009/3/layout/SubStepProcess"/>
    <dgm:cxn modelId="{590B582E-BC67-4446-9189-EF49CE8FA083}" type="presParOf" srcId="{932114C9-0D48-4525-B169-8899CE554CD0}" destId="{7B866D5E-97B9-4E4F-B3C5-9E1D6F88F568}" srcOrd="2" destOrd="0" presId="urn:microsoft.com/office/officeart/2009/3/layout/SubStepProcess"/>
    <dgm:cxn modelId="{B4DC58DC-8936-4EDE-897A-A0965BA671B4}" type="presParOf" srcId="{932114C9-0D48-4525-B169-8899CE554CD0}" destId="{14D21084-13A1-4BD9-812E-5ED46A39268C}" srcOrd="3" destOrd="0" presId="urn:microsoft.com/office/officeart/2009/3/layout/SubStepProcess"/>
    <dgm:cxn modelId="{8508EBF6-1D22-4CC8-8F73-AD86452BD37A}" type="presParOf" srcId="{FA192AAE-31F2-4AA1-9FD7-4235292A9800}" destId="{8522AC8F-56EF-4A54-90D6-687D987DCD7A}" srcOrd="6" destOrd="0" presId="urn:microsoft.com/office/officeart/2009/3/layout/SubStepProcess"/>
    <dgm:cxn modelId="{5A49B7A9-97BE-4832-A514-74FF726AEC25}" type="presParOf" srcId="{FA192AAE-31F2-4AA1-9FD7-4235292A9800}" destId="{AF65444C-D643-498F-BAC7-CCFE61CB7C86}" srcOrd="7" destOrd="0" presId="urn:microsoft.com/office/officeart/2009/3/layout/SubStepProcess"/>
    <dgm:cxn modelId="{5CF1027B-24D6-4903-99DE-1B7403DB9959}" type="presParOf" srcId="{AF65444C-D643-498F-BAC7-CCFE61CB7C86}" destId="{846C2560-9C98-452A-BDA1-99CA84D401A2}" srcOrd="0" destOrd="0" presId="urn:microsoft.com/office/officeart/2009/3/layout/SubStepProcess"/>
    <dgm:cxn modelId="{05F02B71-8B22-4384-92CE-CAB478E024B0}" type="presParOf" srcId="{AF65444C-D643-498F-BAC7-CCFE61CB7C86}" destId="{3371827E-9FEF-482A-A6D0-BC4626E01B98}" srcOrd="1" destOrd="0" presId="urn:microsoft.com/office/officeart/2009/3/layout/SubStepProcess"/>
    <dgm:cxn modelId="{19C546F2-3F3B-4C9B-B75E-514B4843B318}" type="presParOf" srcId="{AF65444C-D643-498F-BAC7-CCFE61CB7C86}" destId="{A4338F98-A42A-422A-B64E-2C6F9D77F699}" srcOrd="2" destOrd="0" presId="urn:microsoft.com/office/officeart/2009/3/layout/SubStepProcess"/>
    <dgm:cxn modelId="{F2F2E849-B90F-4631-9104-1E27BECC71C0}" type="presParOf" srcId="{AF65444C-D643-498F-BAC7-CCFE61CB7C86}" destId="{167B243E-7801-4FF5-8CA8-FDF06C2EAA24}" srcOrd="3" destOrd="0" presId="urn:microsoft.com/office/officeart/2009/3/layout/SubStepProcess"/>
    <dgm:cxn modelId="{AAEDD81A-0E8B-42B9-AD3E-1610786E0DBE}" type="presParOf" srcId="{FA192AAE-31F2-4AA1-9FD7-4235292A9800}" destId="{51D7EB8B-9F12-429F-8BFF-A339D70B2B17}" srcOrd="8" destOrd="0" presId="urn:microsoft.com/office/officeart/2009/3/layout/SubStepProcess"/>
    <dgm:cxn modelId="{B1263D64-DD09-4EE6-97B9-FF379CD9D318}" type="presParOf" srcId="{FA192AAE-31F2-4AA1-9FD7-4235292A9800}" destId="{BC3091D2-9C62-489C-A407-CBF9925D0EC4}" srcOrd="9" destOrd="0" presId="urn:microsoft.com/office/officeart/2009/3/layout/SubStepProcess"/>
    <dgm:cxn modelId="{D0C7FDFD-3BBC-4B7A-A79C-E071CB87A32E}" type="presParOf" srcId="{BC3091D2-9C62-489C-A407-CBF9925D0EC4}" destId="{39BF0CE9-6DBC-490A-8C5D-65A283B01831}" srcOrd="0" destOrd="0" presId="urn:microsoft.com/office/officeart/2009/3/layout/SubStepProcess"/>
    <dgm:cxn modelId="{FAF15BA0-DB67-4193-8380-E01B1C0B10F6}" type="presParOf" srcId="{BC3091D2-9C62-489C-A407-CBF9925D0EC4}" destId="{AA8D5968-5D20-411F-B623-F5A264692BB3}" srcOrd="1" destOrd="0" presId="urn:microsoft.com/office/officeart/2009/3/layout/SubStepProcess"/>
    <dgm:cxn modelId="{E5DCEAF3-ED50-40D6-829E-72AA65EE5EAE}" type="presParOf" srcId="{BC3091D2-9C62-489C-A407-CBF9925D0EC4}" destId="{68B6C4DC-A520-4D88-9FAB-AACA495A9933}" srcOrd="2" destOrd="0" presId="urn:microsoft.com/office/officeart/2009/3/layout/SubStepProcess"/>
    <dgm:cxn modelId="{7B4C7810-150E-493E-8CDB-295DD733CA74}" type="presParOf" srcId="{BC3091D2-9C62-489C-A407-CBF9925D0EC4}" destId="{8D9EB138-ACC8-4F59-9FCD-FBE8A6BD6711}"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FC2B34-F18F-4709-BA1F-9D05D5B73489}" type="doc">
      <dgm:prSet loTypeId="urn:microsoft.com/office/officeart/2005/8/layout/pList2" loCatId="list" qsTypeId="urn:microsoft.com/office/officeart/2005/8/quickstyle/simple1" qsCatId="simple" csTypeId="urn:microsoft.com/office/officeart/2005/8/colors/accent0_3" csCatId="mainScheme" phldr="1"/>
      <dgm:spPr/>
      <dgm:t>
        <a:bodyPr/>
        <a:lstStyle/>
        <a:p>
          <a:endParaRPr lang="en-US"/>
        </a:p>
      </dgm:t>
    </dgm:pt>
    <dgm:pt modelId="{C6FD7E0C-97AA-4520-89DC-A112EC683896}">
      <dgm:prSet custT="1"/>
      <dgm:spPr/>
      <dgm:t>
        <a:bodyPr/>
        <a:lstStyle/>
        <a:p>
          <a:r>
            <a:rPr lang="en-US" sz="900" b="0" i="0" dirty="0"/>
            <a:t>Facilitate and scaffold children’s observation skills. Introduce the observation process using simple, familiar objects and encourage children to hold and touch the objects and use all their senses to note specific details. Invite children to describe their observations and ask questions to guide their observations (e.g., “What do you notice about…?” What does it look like, feel like, sound like, smell like?”).</a:t>
          </a:r>
          <a:endParaRPr lang="en-US" sz="900" dirty="0"/>
        </a:p>
      </dgm:t>
    </dgm:pt>
    <dgm:pt modelId="{EA5E0596-9D06-404D-A84A-944AF5B89F22}" type="parTrans" cxnId="{FA13D64E-1465-4B07-842E-990EDA653C59}">
      <dgm:prSet/>
      <dgm:spPr/>
      <dgm:t>
        <a:bodyPr/>
        <a:lstStyle/>
        <a:p>
          <a:endParaRPr lang="en-US"/>
        </a:p>
      </dgm:t>
    </dgm:pt>
    <dgm:pt modelId="{57BF5469-E590-4FC9-A8EC-50BE0C5D5DC0}" type="sibTrans" cxnId="{FA13D64E-1465-4B07-842E-990EDA653C59}">
      <dgm:prSet/>
      <dgm:spPr/>
      <dgm:t>
        <a:bodyPr/>
        <a:lstStyle/>
        <a:p>
          <a:endParaRPr lang="en-US"/>
        </a:p>
      </dgm:t>
    </dgm:pt>
    <dgm:pt modelId="{4B44C84D-003B-42C9-BEDF-C25BACF7B703}">
      <dgm:prSet custT="1"/>
      <dgm:spPr/>
      <dgm:t>
        <a:bodyPr/>
        <a:lstStyle/>
        <a:p>
          <a:r>
            <a:rPr lang="en-US" sz="900" b="0" i="0" dirty="0"/>
            <a:t>Go on a nature walk or visit another part of your setting (e.g., front office in a center, kitchen in family childcare home, gym in a school-based program). Give children paper and a writing tool so they can draw what they see and hear. Encourage them to explore the environment using their senses. When you and the children get back, create a group list of sights, sounds, smells, and more.</a:t>
          </a:r>
          <a:endParaRPr lang="en-US" sz="900" dirty="0"/>
        </a:p>
      </dgm:t>
    </dgm:pt>
    <dgm:pt modelId="{9BC12B59-5A45-4DB4-AAC8-B0FE54123DA5}" type="parTrans" cxnId="{D7D7C04F-FC36-427B-8CE5-C9B40C90D79D}">
      <dgm:prSet/>
      <dgm:spPr/>
      <dgm:t>
        <a:bodyPr/>
        <a:lstStyle/>
        <a:p>
          <a:endParaRPr lang="en-US"/>
        </a:p>
      </dgm:t>
    </dgm:pt>
    <dgm:pt modelId="{04BF943F-E833-4889-B74F-D82874831FF7}" type="sibTrans" cxnId="{D7D7C04F-FC36-427B-8CE5-C9B40C90D79D}">
      <dgm:prSet/>
      <dgm:spPr/>
      <dgm:t>
        <a:bodyPr/>
        <a:lstStyle/>
        <a:p>
          <a:endParaRPr lang="en-US"/>
        </a:p>
      </dgm:t>
    </dgm:pt>
    <dgm:pt modelId="{DB71097F-06B1-4150-AF58-553B025BABEE}">
      <dgm:prSet custT="1"/>
      <dgm:spPr/>
      <dgm:t>
        <a:bodyPr/>
        <a:lstStyle/>
        <a:p>
          <a:r>
            <a:rPr lang="en-US" sz="1050" b="0" i="0" dirty="0"/>
            <a:t>Use science vocabulary, like </a:t>
          </a:r>
          <a:r>
            <a:rPr lang="en-US" sz="1050" b="0" i="1" dirty="0"/>
            <a:t>observe</a:t>
          </a:r>
          <a:r>
            <a:rPr lang="en-US" sz="1050" b="0" i="0" dirty="0"/>
            <a:t>, </a:t>
          </a:r>
          <a:r>
            <a:rPr lang="en-US" sz="950" b="0" i="1" dirty="0"/>
            <a:t>predict,</a:t>
          </a:r>
          <a:r>
            <a:rPr lang="en-US" sz="950" b="0" i="0" dirty="0"/>
            <a:t> </a:t>
          </a:r>
          <a:r>
            <a:rPr lang="en-US" sz="1050" b="0" i="1" dirty="0"/>
            <a:t>question</a:t>
          </a:r>
          <a:r>
            <a:rPr lang="en-US" sz="1050" b="0" i="0" dirty="0"/>
            <a:t>, </a:t>
          </a:r>
          <a:r>
            <a:rPr lang="en-US" sz="1050" b="0" i="1" dirty="0"/>
            <a:t>investi-gate</a:t>
          </a:r>
          <a:r>
            <a:rPr lang="en-US" sz="1050" b="0" i="0" dirty="0"/>
            <a:t>, </a:t>
          </a:r>
          <a:r>
            <a:rPr lang="en-US" sz="1050" b="0" i="1" dirty="0"/>
            <a:t>compare</a:t>
          </a:r>
          <a:r>
            <a:rPr lang="en-US" sz="1050" b="0" i="0" dirty="0"/>
            <a:t>, and </a:t>
          </a:r>
          <a:r>
            <a:rPr lang="en-US" sz="1050" b="0" i="1" dirty="0"/>
            <a:t>classify</a:t>
          </a:r>
          <a:r>
            <a:rPr lang="en-US" sz="1050" b="0" i="0" dirty="0"/>
            <a:t>, when describing objects, materials, organisms, and events in your setting. Encourage and scaffold children in using these words as they explore and discover.</a:t>
          </a:r>
          <a:endParaRPr lang="en-US" sz="1050" dirty="0"/>
        </a:p>
      </dgm:t>
    </dgm:pt>
    <dgm:pt modelId="{319F3F75-5107-4715-8B52-B311E07EED71}" type="parTrans" cxnId="{2556E81C-9F9C-4BEF-956F-EB2A209CEDA7}">
      <dgm:prSet/>
      <dgm:spPr/>
      <dgm:t>
        <a:bodyPr/>
        <a:lstStyle/>
        <a:p>
          <a:endParaRPr lang="en-US"/>
        </a:p>
      </dgm:t>
    </dgm:pt>
    <dgm:pt modelId="{8E9B2C48-E37D-429F-8E8B-2073A305F8B5}" type="sibTrans" cxnId="{2556E81C-9F9C-4BEF-956F-EB2A209CEDA7}">
      <dgm:prSet/>
      <dgm:spPr/>
      <dgm:t>
        <a:bodyPr/>
        <a:lstStyle/>
        <a:p>
          <a:endParaRPr lang="en-US"/>
        </a:p>
      </dgm:t>
    </dgm:pt>
    <dgm:pt modelId="{9C3E465B-2F77-4975-8CE6-86B07A9906E3}">
      <dgm:prSet custT="1"/>
      <dgm:spPr/>
      <dgm:t>
        <a:bodyPr/>
        <a:lstStyle/>
        <a:p>
          <a:r>
            <a:rPr lang="en-US" sz="1050" b="0" i="0" dirty="0"/>
            <a:t>Organize your environment so that cleanup time turns into a sorting experience. Provide guidance about where things should go (e.g., “The rectangle blocks go together on this shelf.” “All the crayons go together in one box, and all the markers in another box.”).</a:t>
          </a:r>
          <a:endParaRPr lang="en-US" sz="1050" dirty="0"/>
        </a:p>
      </dgm:t>
    </dgm:pt>
    <dgm:pt modelId="{D4764172-B959-4F92-AD29-22577AA383A3}" type="parTrans" cxnId="{EAC46FAB-D595-4AC8-B687-2D3BEAA73C9B}">
      <dgm:prSet/>
      <dgm:spPr/>
      <dgm:t>
        <a:bodyPr/>
        <a:lstStyle/>
        <a:p>
          <a:endParaRPr lang="en-US"/>
        </a:p>
      </dgm:t>
    </dgm:pt>
    <dgm:pt modelId="{449B983E-AA42-41AE-8CE1-441DE513CDF2}" type="sibTrans" cxnId="{EAC46FAB-D595-4AC8-B687-2D3BEAA73C9B}">
      <dgm:prSet/>
      <dgm:spPr/>
      <dgm:t>
        <a:bodyPr/>
        <a:lstStyle/>
        <a:p>
          <a:endParaRPr lang="en-US"/>
        </a:p>
      </dgm:t>
    </dgm:pt>
    <dgm:pt modelId="{E23935CB-254F-4539-977D-57AB93C2E924}">
      <dgm:prSet custT="1"/>
      <dgm:spPr/>
      <dgm:t>
        <a:bodyPr/>
        <a:lstStyle/>
        <a:p>
          <a:r>
            <a:rPr lang="en-US" sz="1050" b="0" i="0" dirty="0"/>
            <a:t>Provide a variety of objects to sort and engage children in conversations about sorting and classifying. Ask open-ended questions, help children label the groups and verbalize their criteria for sorting, and encourage them to come up with their own criteria for sorting.</a:t>
          </a:r>
          <a:endParaRPr lang="en-US" sz="1050" dirty="0"/>
        </a:p>
      </dgm:t>
    </dgm:pt>
    <dgm:pt modelId="{CCE70A39-74FD-4F9B-8A48-030D65B72F5B}" type="parTrans" cxnId="{686C59C3-689F-4E69-B1CC-A5B7A2C4AC52}">
      <dgm:prSet/>
      <dgm:spPr/>
      <dgm:t>
        <a:bodyPr/>
        <a:lstStyle/>
        <a:p>
          <a:endParaRPr lang="en-US"/>
        </a:p>
      </dgm:t>
    </dgm:pt>
    <dgm:pt modelId="{F52404DD-716D-4F00-B2DD-19FF2B83D2D1}" type="sibTrans" cxnId="{686C59C3-689F-4E69-B1CC-A5B7A2C4AC52}">
      <dgm:prSet/>
      <dgm:spPr/>
      <dgm:t>
        <a:bodyPr/>
        <a:lstStyle/>
        <a:p>
          <a:endParaRPr lang="en-US"/>
        </a:p>
      </dgm:t>
    </dgm:pt>
    <dgm:pt modelId="{6B40C7F7-8364-4437-A056-BEC9D888352D}">
      <dgm:prSet custT="1"/>
      <dgm:spPr/>
      <dgm:t>
        <a:bodyPr/>
        <a:lstStyle/>
        <a:p>
          <a:r>
            <a:rPr lang="en-US" sz="850" b="0" i="0" dirty="0"/>
            <a:t>Include science materials (e.g., building sets, pulleys, wheels, levers, ramps, tubes, funnels, sifters, magnets, magnifying glasses, balance scales, seeds, soil, rocks, shells) in different parts of your environment (e.g., dramatic play, blocks, manipulatives, sensory table, art, music/movement, books/writing, science/discovery, outdoors). Choose materials that are open-ended and encourage children to explore.</a:t>
          </a:r>
          <a:endParaRPr lang="en-US" sz="850" dirty="0"/>
        </a:p>
      </dgm:t>
    </dgm:pt>
    <dgm:pt modelId="{14987574-92A3-4944-97E6-DB19A6794406}" type="parTrans" cxnId="{A1627090-7D42-4AD2-8175-A37B98D734C3}">
      <dgm:prSet/>
      <dgm:spPr/>
      <dgm:t>
        <a:bodyPr/>
        <a:lstStyle/>
        <a:p>
          <a:endParaRPr lang="en-US"/>
        </a:p>
      </dgm:t>
    </dgm:pt>
    <dgm:pt modelId="{75702E46-9948-466A-87F0-5D0A27DE057D}" type="sibTrans" cxnId="{A1627090-7D42-4AD2-8175-A37B98D734C3}">
      <dgm:prSet/>
      <dgm:spPr/>
      <dgm:t>
        <a:bodyPr/>
        <a:lstStyle/>
        <a:p>
          <a:endParaRPr lang="en-US"/>
        </a:p>
      </dgm:t>
    </dgm:pt>
    <dgm:pt modelId="{1D792F26-8049-4BAE-84E6-EA6D5A45BC07}">
      <dgm:prSet custT="1"/>
      <dgm:spPr/>
      <dgm:t>
        <a:bodyPr/>
        <a:lstStyle/>
        <a:p>
          <a:r>
            <a:rPr lang="en-US" sz="800" b="0" i="0" dirty="0"/>
            <a:t>Include books with science-related content. For example, nonfiction informational books about things and events in the world, such as insects, animals, seeds, the seasons, fruits and vegetables, or the human body, provide resources for children’s investigations through pictures and descriptions, and enrich children’s knowledge about their world. Numerous story books, such as </a:t>
          </a:r>
          <a:r>
            <a:rPr lang="en-US" sz="800" b="0" i="1" dirty="0"/>
            <a:t>The Tiny Seed</a:t>
          </a:r>
          <a:r>
            <a:rPr lang="en-US" sz="800" b="0" i="0" dirty="0"/>
            <a:t> by Eric Carle or </a:t>
          </a:r>
          <a:r>
            <a:rPr lang="en-US" sz="800" b="0" i="1" dirty="0"/>
            <a:t>The Happy Day</a:t>
          </a:r>
          <a:r>
            <a:rPr lang="en-US" sz="800" b="0" i="0" dirty="0"/>
            <a:t> by Ruth Krauss, have science connections and can be starting points for discussing concepts such as growth or seasonal and weather changes.</a:t>
          </a:r>
          <a:endParaRPr lang="en-US" sz="800" dirty="0"/>
        </a:p>
      </dgm:t>
    </dgm:pt>
    <dgm:pt modelId="{CD320F3C-9731-480F-B20B-EDDEE42B6967}" type="parTrans" cxnId="{DA46838A-B53A-4ADD-A189-EE7730619021}">
      <dgm:prSet/>
      <dgm:spPr/>
      <dgm:t>
        <a:bodyPr/>
        <a:lstStyle/>
        <a:p>
          <a:endParaRPr lang="en-US"/>
        </a:p>
      </dgm:t>
    </dgm:pt>
    <dgm:pt modelId="{EAEC9CB9-415D-4754-A228-7455B3E56B43}" type="sibTrans" cxnId="{DA46838A-B53A-4ADD-A189-EE7730619021}">
      <dgm:prSet/>
      <dgm:spPr/>
      <dgm:t>
        <a:bodyPr/>
        <a:lstStyle/>
        <a:p>
          <a:endParaRPr lang="en-US"/>
        </a:p>
      </dgm:t>
    </dgm:pt>
    <dgm:pt modelId="{49D31737-348F-4878-BE24-69F247C576F8}" type="pres">
      <dgm:prSet presAssocID="{B9FC2B34-F18F-4709-BA1F-9D05D5B73489}" presName="Name0" presStyleCnt="0">
        <dgm:presLayoutVars>
          <dgm:dir/>
          <dgm:resizeHandles val="exact"/>
        </dgm:presLayoutVars>
      </dgm:prSet>
      <dgm:spPr/>
    </dgm:pt>
    <dgm:pt modelId="{A18082D2-656E-4573-8613-23389B478DC5}" type="pres">
      <dgm:prSet presAssocID="{B9FC2B34-F18F-4709-BA1F-9D05D5B73489}" presName="bkgdShp" presStyleLbl="alignAccFollowNode1" presStyleIdx="0" presStyleCnt="1"/>
      <dgm:spPr/>
    </dgm:pt>
    <dgm:pt modelId="{7D0352E3-419C-49B3-BAB4-149601D580FA}" type="pres">
      <dgm:prSet presAssocID="{B9FC2B34-F18F-4709-BA1F-9D05D5B73489}" presName="linComp" presStyleCnt="0"/>
      <dgm:spPr/>
    </dgm:pt>
    <dgm:pt modelId="{2FE22B77-B3AA-45B1-BC86-31F6B02E2A47}" type="pres">
      <dgm:prSet presAssocID="{C6FD7E0C-97AA-4520-89DC-A112EC683896}" presName="compNode" presStyleCnt="0"/>
      <dgm:spPr/>
    </dgm:pt>
    <dgm:pt modelId="{88002027-4E01-48F8-ADAA-D3EB653C0481}" type="pres">
      <dgm:prSet presAssocID="{C6FD7E0C-97AA-4520-89DC-A112EC683896}" presName="node" presStyleLbl="node1" presStyleIdx="0" presStyleCnt="7">
        <dgm:presLayoutVars>
          <dgm:bulletEnabled val="1"/>
        </dgm:presLayoutVars>
      </dgm:prSet>
      <dgm:spPr/>
    </dgm:pt>
    <dgm:pt modelId="{51CDEFF2-C8B8-490E-9EB1-2CFC4677F50B}" type="pres">
      <dgm:prSet presAssocID="{C6FD7E0C-97AA-4520-89DC-A112EC683896}" presName="invisiNode" presStyleLbl="node1" presStyleIdx="0" presStyleCnt="7"/>
      <dgm:spPr/>
    </dgm:pt>
    <dgm:pt modelId="{9DD167C0-9EF3-4EBC-85E0-B19B143E0B70}" type="pres">
      <dgm:prSet presAssocID="{C6FD7E0C-97AA-4520-89DC-A112EC683896}" presName="imagNode"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pt>
    <dgm:pt modelId="{995EAFEA-144F-441E-820D-FD6B85D0EFEB}" type="pres">
      <dgm:prSet presAssocID="{57BF5469-E590-4FC9-A8EC-50BE0C5D5DC0}" presName="sibTrans" presStyleLbl="sibTrans2D1" presStyleIdx="0" presStyleCnt="0"/>
      <dgm:spPr/>
    </dgm:pt>
    <dgm:pt modelId="{2E2CA8C7-81AB-450C-854A-0133581DB697}" type="pres">
      <dgm:prSet presAssocID="{4B44C84D-003B-42C9-BEDF-C25BACF7B703}" presName="compNode" presStyleCnt="0"/>
      <dgm:spPr/>
    </dgm:pt>
    <dgm:pt modelId="{128A4B77-BFE5-430F-B6B0-E84F8B9998A3}" type="pres">
      <dgm:prSet presAssocID="{4B44C84D-003B-42C9-BEDF-C25BACF7B703}" presName="node" presStyleLbl="node1" presStyleIdx="1" presStyleCnt="7">
        <dgm:presLayoutVars>
          <dgm:bulletEnabled val="1"/>
        </dgm:presLayoutVars>
      </dgm:prSet>
      <dgm:spPr/>
    </dgm:pt>
    <dgm:pt modelId="{4001B47C-F953-4C24-9C7D-90472D381770}" type="pres">
      <dgm:prSet presAssocID="{4B44C84D-003B-42C9-BEDF-C25BACF7B703}" presName="invisiNode" presStyleLbl="node1" presStyleIdx="1" presStyleCnt="7"/>
      <dgm:spPr/>
    </dgm:pt>
    <dgm:pt modelId="{50FB33D0-AC4E-47DE-A527-33ED615873AC}" type="pres">
      <dgm:prSet presAssocID="{4B44C84D-003B-42C9-BEDF-C25BACF7B703}" presName="imagNode"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EE6F6736-E9A4-4C6C-A3BC-C6A052ED6EB6}" type="pres">
      <dgm:prSet presAssocID="{04BF943F-E833-4889-B74F-D82874831FF7}" presName="sibTrans" presStyleLbl="sibTrans2D1" presStyleIdx="0" presStyleCnt="0"/>
      <dgm:spPr/>
    </dgm:pt>
    <dgm:pt modelId="{2C3D2460-7EDC-4286-8AC2-48D550ED2458}" type="pres">
      <dgm:prSet presAssocID="{DB71097F-06B1-4150-AF58-553B025BABEE}" presName="compNode" presStyleCnt="0"/>
      <dgm:spPr/>
    </dgm:pt>
    <dgm:pt modelId="{F2578B6B-5069-4E8D-86B8-FCF9B7B9A303}" type="pres">
      <dgm:prSet presAssocID="{DB71097F-06B1-4150-AF58-553B025BABEE}" presName="node" presStyleLbl="node1" presStyleIdx="2" presStyleCnt="7">
        <dgm:presLayoutVars>
          <dgm:bulletEnabled val="1"/>
        </dgm:presLayoutVars>
      </dgm:prSet>
      <dgm:spPr/>
    </dgm:pt>
    <dgm:pt modelId="{91329E4B-A984-49C6-A406-3299DE4F0E6F}" type="pres">
      <dgm:prSet presAssocID="{DB71097F-06B1-4150-AF58-553B025BABEE}" presName="invisiNode" presStyleLbl="node1" presStyleIdx="2" presStyleCnt="7"/>
      <dgm:spPr/>
    </dgm:pt>
    <dgm:pt modelId="{4E07A8C6-4CB1-4E11-AAB5-E74422A316DB}" type="pres">
      <dgm:prSet presAssocID="{DB71097F-06B1-4150-AF58-553B025BABEE}" presName="imagNode"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dgm:spPr>
    </dgm:pt>
    <dgm:pt modelId="{71B2700E-F4F2-4719-A2BA-73682B6E0164}" type="pres">
      <dgm:prSet presAssocID="{8E9B2C48-E37D-429F-8E8B-2073A305F8B5}" presName="sibTrans" presStyleLbl="sibTrans2D1" presStyleIdx="0" presStyleCnt="0"/>
      <dgm:spPr/>
    </dgm:pt>
    <dgm:pt modelId="{207D5231-A50E-4F58-8D9A-F212199BED03}" type="pres">
      <dgm:prSet presAssocID="{9C3E465B-2F77-4975-8CE6-86B07A9906E3}" presName="compNode" presStyleCnt="0"/>
      <dgm:spPr/>
    </dgm:pt>
    <dgm:pt modelId="{09FFE041-A7E3-4761-A6E1-03B85651AF38}" type="pres">
      <dgm:prSet presAssocID="{9C3E465B-2F77-4975-8CE6-86B07A9906E3}" presName="node" presStyleLbl="node1" presStyleIdx="3" presStyleCnt="7">
        <dgm:presLayoutVars>
          <dgm:bulletEnabled val="1"/>
        </dgm:presLayoutVars>
      </dgm:prSet>
      <dgm:spPr/>
    </dgm:pt>
    <dgm:pt modelId="{6B4F33A1-40E8-4A52-94EC-2643A8556BD0}" type="pres">
      <dgm:prSet presAssocID="{9C3E465B-2F77-4975-8CE6-86B07A9906E3}" presName="invisiNode" presStyleLbl="node1" presStyleIdx="3" presStyleCnt="7"/>
      <dgm:spPr/>
    </dgm:pt>
    <dgm:pt modelId="{92BCDAF2-DB82-4448-BB93-647908EFE45B}" type="pres">
      <dgm:prSet presAssocID="{9C3E465B-2F77-4975-8CE6-86B07A9906E3}" presName="imagNode"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43000" r="-43000"/>
          </a:stretch>
        </a:blipFill>
      </dgm:spPr>
    </dgm:pt>
    <dgm:pt modelId="{308E7C89-E05C-434C-8438-370FD29120F5}" type="pres">
      <dgm:prSet presAssocID="{449B983E-AA42-41AE-8CE1-441DE513CDF2}" presName="sibTrans" presStyleLbl="sibTrans2D1" presStyleIdx="0" presStyleCnt="0"/>
      <dgm:spPr/>
    </dgm:pt>
    <dgm:pt modelId="{1BF4AB69-BBB1-4ED9-8003-772392BB1AA0}" type="pres">
      <dgm:prSet presAssocID="{E23935CB-254F-4539-977D-57AB93C2E924}" presName="compNode" presStyleCnt="0"/>
      <dgm:spPr/>
    </dgm:pt>
    <dgm:pt modelId="{47097442-54A0-41F7-AF84-E861C585ECB9}" type="pres">
      <dgm:prSet presAssocID="{E23935CB-254F-4539-977D-57AB93C2E924}" presName="node" presStyleLbl="node1" presStyleIdx="4" presStyleCnt="7">
        <dgm:presLayoutVars>
          <dgm:bulletEnabled val="1"/>
        </dgm:presLayoutVars>
      </dgm:prSet>
      <dgm:spPr/>
    </dgm:pt>
    <dgm:pt modelId="{2E99F62E-20FA-42B0-93E1-6C31190FD612}" type="pres">
      <dgm:prSet presAssocID="{E23935CB-254F-4539-977D-57AB93C2E924}" presName="invisiNode" presStyleLbl="node1" presStyleIdx="4" presStyleCnt="7"/>
      <dgm:spPr/>
    </dgm:pt>
    <dgm:pt modelId="{8B584702-E93B-4149-BFDF-5A1F080DA51B}" type="pres">
      <dgm:prSet presAssocID="{E23935CB-254F-4539-977D-57AB93C2E924}" presName="imagNode"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49000" r="-49000"/>
          </a:stretch>
        </a:blipFill>
      </dgm:spPr>
    </dgm:pt>
    <dgm:pt modelId="{56DDAF2F-4A77-489D-A815-C67080CFB8A3}" type="pres">
      <dgm:prSet presAssocID="{F52404DD-716D-4F00-B2DD-19FF2B83D2D1}" presName="sibTrans" presStyleLbl="sibTrans2D1" presStyleIdx="0" presStyleCnt="0"/>
      <dgm:spPr/>
    </dgm:pt>
    <dgm:pt modelId="{E37EDCDE-6A8F-427A-A7C4-3A4982372EE5}" type="pres">
      <dgm:prSet presAssocID="{6B40C7F7-8364-4437-A056-BEC9D888352D}" presName="compNode" presStyleCnt="0"/>
      <dgm:spPr/>
    </dgm:pt>
    <dgm:pt modelId="{C840B6A5-D63E-4D75-8B3A-FDA2D83F7E69}" type="pres">
      <dgm:prSet presAssocID="{6B40C7F7-8364-4437-A056-BEC9D888352D}" presName="node" presStyleLbl="node1" presStyleIdx="5" presStyleCnt="7">
        <dgm:presLayoutVars>
          <dgm:bulletEnabled val="1"/>
        </dgm:presLayoutVars>
      </dgm:prSet>
      <dgm:spPr/>
    </dgm:pt>
    <dgm:pt modelId="{2C83EAB5-2916-45D5-A9FF-A9A7E0973349}" type="pres">
      <dgm:prSet presAssocID="{6B40C7F7-8364-4437-A056-BEC9D888352D}" presName="invisiNode" presStyleLbl="node1" presStyleIdx="5" presStyleCnt="7"/>
      <dgm:spPr/>
    </dgm:pt>
    <dgm:pt modelId="{6D2E7A0E-2CAF-4A74-B8B5-C9E3845775A5}" type="pres">
      <dgm:prSet presAssocID="{6B40C7F7-8364-4437-A056-BEC9D888352D}" presName="imagNode" presStyleLbl="fgImgPlace1" presStyleIdx="5" presStyleCnt="7"/>
      <dgm:spPr>
        <a:blipFill>
          <a:blip xmlns:r="http://schemas.openxmlformats.org/officeDocument/2006/relationships" r:embed="rId6"/>
          <a:srcRect/>
          <a:stretch>
            <a:fillRect l="-7000" r="-7000"/>
          </a:stretch>
        </a:blipFill>
      </dgm:spPr>
    </dgm:pt>
    <dgm:pt modelId="{83160645-EE88-4B34-BE25-CEDEFB2A1AFE}" type="pres">
      <dgm:prSet presAssocID="{75702E46-9948-466A-87F0-5D0A27DE057D}" presName="sibTrans" presStyleLbl="sibTrans2D1" presStyleIdx="0" presStyleCnt="0"/>
      <dgm:spPr/>
    </dgm:pt>
    <dgm:pt modelId="{DF839FBE-BBD6-4FE1-8AD5-1C179311791C}" type="pres">
      <dgm:prSet presAssocID="{1D792F26-8049-4BAE-84E6-EA6D5A45BC07}" presName="compNode" presStyleCnt="0"/>
      <dgm:spPr/>
    </dgm:pt>
    <dgm:pt modelId="{7F342BBE-B487-40E6-B602-7FD35B0CA57C}" type="pres">
      <dgm:prSet presAssocID="{1D792F26-8049-4BAE-84E6-EA6D5A45BC07}" presName="node" presStyleLbl="node1" presStyleIdx="6" presStyleCnt="7">
        <dgm:presLayoutVars>
          <dgm:bulletEnabled val="1"/>
        </dgm:presLayoutVars>
      </dgm:prSet>
      <dgm:spPr/>
    </dgm:pt>
    <dgm:pt modelId="{4B441F81-B825-4D1F-BC80-F46197FE6DEF}" type="pres">
      <dgm:prSet presAssocID="{1D792F26-8049-4BAE-84E6-EA6D5A45BC07}" presName="invisiNode" presStyleLbl="node1" presStyleIdx="6" presStyleCnt="7"/>
      <dgm:spPr/>
    </dgm:pt>
    <dgm:pt modelId="{71892C21-F7C4-4068-8E98-7C0972A745FE}" type="pres">
      <dgm:prSet presAssocID="{1D792F26-8049-4BAE-84E6-EA6D5A45BC07}" presName="imagNode"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l="-33000" r="-33000"/>
          </a:stretch>
        </a:blipFill>
      </dgm:spPr>
    </dgm:pt>
  </dgm:ptLst>
  <dgm:cxnLst>
    <dgm:cxn modelId="{188D4D13-397A-4D29-834D-4759CCFBA1A0}" type="presOf" srcId="{8E9B2C48-E37D-429F-8E8B-2073A305F8B5}" destId="{71B2700E-F4F2-4719-A2BA-73682B6E0164}" srcOrd="0" destOrd="0" presId="urn:microsoft.com/office/officeart/2005/8/layout/pList2"/>
    <dgm:cxn modelId="{2556E81C-9F9C-4BEF-956F-EB2A209CEDA7}" srcId="{B9FC2B34-F18F-4709-BA1F-9D05D5B73489}" destId="{DB71097F-06B1-4150-AF58-553B025BABEE}" srcOrd="2" destOrd="0" parTransId="{319F3F75-5107-4715-8B52-B311E07EED71}" sibTransId="{8E9B2C48-E37D-429F-8E8B-2073A305F8B5}"/>
    <dgm:cxn modelId="{19091F2F-0EC2-4C86-905C-18683337A69B}" type="presOf" srcId="{E23935CB-254F-4539-977D-57AB93C2E924}" destId="{47097442-54A0-41F7-AF84-E861C585ECB9}" srcOrd="0" destOrd="0" presId="urn:microsoft.com/office/officeart/2005/8/layout/pList2"/>
    <dgm:cxn modelId="{0E3F1F3E-7C91-4FD0-A497-A3D7753863A6}" type="presOf" srcId="{6B40C7F7-8364-4437-A056-BEC9D888352D}" destId="{C840B6A5-D63E-4D75-8B3A-FDA2D83F7E69}" srcOrd="0" destOrd="0" presId="urn:microsoft.com/office/officeart/2005/8/layout/pList2"/>
    <dgm:cxn modelId="{24776D46-23AA-4EDD-A54C-0FE52097CED1}" type="presOf" srcId="{57BF5469-E590-4FC9-A8EC-50BE0C5D5DC0}" destId="{995EAFEA-144F-441E-820D-FD6B85D0EFEB}" srcOrd="0" destOrd="0" presId="urn:microsoft.com/office/officeart/2005/8/layout/pList2"/>
    <dgm:cxn modelId="{CCBDB34B-0A84-4918-9A72-4AA0B024044D}" type="presOf" srcId="{B9FC2B34-F18F-4709-BA1F-9D05D5B73489}" destId="{49D31737-348F-4878-BE24-69F247C576F8}" srcOrd="0" destOrd="0" presId="urn:microsoft.com/office/officeart/2005/8/layout/pList2"/>
    <dgm:cxn modelId="{7465A94C-51A9-46EE-85C6-C3D3F9404CA8}" type="presOf" srcId="{4B44C84D-003B-42C9-BEDF-C25BACF7B703}" destId="{128A4B77-BFE5-430F-B6B0-E84F8B9998A3}" srcOrd="0" destOrd="0" presId="urn:microsoft.com/office/officeart/2005/8/layout/pList2"/>
    <dgm:cxn modelId="{FA13D64E-1465-4B07-842E-990EDA653C59}" srcId="{B9FC2B34-F18F-4709-BA1F-9D05D5B73489}" destId="{C6FD7E0C-97AA-4520-89DC-A112EC683896}" srcOrd="0" destOrd="0" parTransId="{EA5E0596-9D06-404D-A84A-944AF5B89F22}" sibTransId="{57BF5469-E590-4FC9-A8EC-50BE0C5D5DC0}"/>
    <dgm:cxn modelId="{D7D7C04F-FC36-427B-8CE5-C9B40C90D79D}" srcId="{B9FC2B34-F18F-4709-BA1F-9D05D5B73489}" destId="{4B44C84D-003B-42C9-BEDF-C25BACF7B703}" srcOrd="1" destOrd="0" parTransId="{9BC12B59-5A45-4DB4-AAC8-B0FE54123DA5}" sibTransId="{04BF943F-E833-4889-B74F-D82874831FF7}"/>
    <dgm:cxn modelId="{DA46838A-B53A-4ADD-A189-EE7730619021}" srcId="{B9FC2B34-F18F-4709-BA1F-9D05D5B73489}" destId="{1D792F26-8049-4BAE-84E6-EA6D5A45BC07}" srcOrd="6" destOrd="0" parTransId="{CD320F3C-9731-480F-B20B-EDDEE42B6967}" sibTransId="{EAEC9CB9-415D-4754-A228-7455B3E56B43}"/>
    <dgm:cxn modelId="{A1627090-7D42-4AD2-8175-A37B98D734C3}" srcId="{B9FC2B34-F18F-4709-BA1F-9D05D5B73489}" destId="{6B40C7F7-8364-4437-A056-BEC9D888352D}" srcOrd="5" destOrd="0" parTransId="{14987574-92A3-4944-97E6-DB19A6794406}" sibTransId="{75702E46-9948-466A-87F0-5D0A27DE057D}"/>
    <dgm:cxn modelId="{158E3E96-CE42-4B74-AEDF-561CB2844C55}" type="presOf" srcId="{DB71097F-06B1-4150-AF58-553B025BABEE}" destId="{F2578B6B-5069-4E8D-86B8-FCF9B7B9A303}" srcOrd="0" destOrd="0" presId="urn:microsoft.com/office/officeart/2005/8/layout/pList2"/>
    <dgm:cxn modelId="{EAC46FAB-D595-4AC8-B687-2D3BEAA73C9B}" srcId="{B9FC2B34-F18F-4709-BA1F-9D05D5B73489}" destId="{9C3E465B-2F77-4975-8CE6-86B07A9906E3}" srcOrd="3" destOrd="0" parTransId="{D4764172-B959-4F92-AD29-22577AA383A3}" sibTransId="{449B983E-AA42-41AE-8CE1-441DE513CDF2}"/>
    <dgm:cxn modelId="{F8BFC1AF-9025-45E9-A5F4-345B919A5D3A}" type="presOf" srcId="{9C3E465B-2F77-4975-8CE6-86B07A9906E3}" destId="{09FFE041-A7E3-4761-A6E1-03B85651AF38}" srcOrd="0" destOrd="0" presId="urn:microsoft.com/office/officeart/2005/8/layout/pList2"/>
    <dgm:cxn modelId="{1DD937B5-AD1A-43F0-AAF6-10F8BC03DA71}" type="presOf" srcId="{04BF943F-E833-4889-B74F-D82874831FF7}" destId="{EE6F6736-E9A4-4C6C-A3BC-C6A052ED6EB6}" srcOrd="0" destOrd="0" presId="urn:microsoft.com/office/officeart/2005/8/layout/pList2"/>
    <dgm:cxn modelId="{686C59C3-689F-4E69-B1CC-A5B7A2C4AC52}" srcId="{B9FC2B34-F18F-4709-BA1F-9D05D5B73489}" destId="{E23935CB-254F-4539-977D-57AB93C2E924}" srcOrd="4" destOrd="0" parTransId="{CCE70A39-74FD-4F9B-8A48-030D65B72F5B}" sibTransId="{F52404DD-716D-4F00-B2DD-19FF2B83D2D1}"/>
    <dgm:cxn modelId="{D4ABA4D3-C49C-4D69-8854-821B3247C1DA}" type="presOf" srcId="{F52404DD-716D-4F00-B2DD-19FF2B83D2D1}" destId="{56DDAF2F-4A77-489D-A815-C67080CFB8A3}" srcOrd="0" destOrd="0" presId="urn:microsoft.com/office/officeart/2005/8/layout/pList2"/>
    <dgm:cxn modelId="{8CC8E2D4-66E8-46A6-913A-39BC5D4ADA04}" type="presOf" srcId="{C6FD7E0C-97AA-4520-89DC-A112EC683896}" destId="{88002027-4E01-48F8-ADAA-D3EB653C0481}" srcOrd="0" destOrd="0" presId="urn:microsoft.com/office/officeart/2005/8/layout/pList2"/>
    <dgm:cxn modelId="{9AFAA9DD-A0CA-4A12-A0A7-3AF333202255}" type="presOf" srcId="{1D792F26-8049-4BAE-84E6-EA6D5A45BC07}" destId="{7F342BBE-B487-40E6-B602-7FD35B0CA57C}" srcOrd="0" destOrd="0" presId="urn:microsoft.com/office/officeart/2005/8/layout/pList2"/>
    <dgm:cxn modelId="{9AA761F7-FCF8-48CC-B011-1E8C3FD7B6D8}" type="presOf" srcId="{449B983E-AA42-41AE-8CE1-441DE513CDF2}" destId="{308E7C89-E05C-434C-8438-370FD29120F5}" srcOrd="0" destOrd="0" presId="urn:microsoft.com/office/officeart/2005/8/layout/pList2"/>
    <dgm:cxn modelId="{B09105FD-7B70-46EE-80BD-296E88F96BC2}" type="presOf" srcId="{75702E46-9948-466A-87F0-5D0A27DE057D}" destId="{83160645-EE88-4B34-BE25-CEDEFB2A1AFE}" srcOrd="0" destOrd="0" presId="urn:microsoft.com/office/officeart/2005/8/layout/pList2"/>
    <dgm:cxn modelId="{71DF7218-A9E6-4532-AFC8-E09FE1AC473B}" type="presParOf" srcId="{49D31737-348F-4878-BE24-69F247C576F8}" destId="{A18082D2-656E-4573-8613-23389B478DC5}" srcOrd="0" destOrd="0" presId="urn:microsoft.com/office/officeart/2005/8/layout/pList2"/>
    <dgm:cxn modelId="{51159677-7A12-4573-9628-83F0DA5B79E9}" type="presParOf" srcId="{49D31737-348F-4878-BE24-69F247C576F8}" destId="{7D0352E3-419C-49B3-BAB4-149601D580FA}" srcOrd="1" destOrd="0" presId="urn:microsoft.com/office/officeart/2005/8/layout/pList2"/>
    <dgm:cxn modelId="{0F66E97D-C7A2-49F0-A9EB-5E47196FEC1A}" type="presParOf" srcId="{7D0352E3-419C-49B3-BAB4-149601D580FA}" destId="{2FE22B77-B3AA-45B1-BC86-31F6B02E2A47}" srcOrd="0" destOrd="0" presId="urn:microsoft.com/office/officeart/2005/8/layout/pList2"/>
    <dgm:cxn modelId="{B3B19D12-1B86-4EEF-AA19-09C23383ABA7}" type="presParOf" srcId="{2FE22B77-B3AA-45B1-BC86-31F6B02E2A47}" destId="{88002027-4E01-48F8-ADAA-D3EB653C0481}" srcOrd="0" destOrd="0" presId="urn:microsoft.com/office/officeart/2005/8/layout/pList2"/>
    <dgm:cxn modelId="{2354598E-6DA9-4D20-B0A9-69EECCD9C88A}" type="presParOf" srcId="{2FE22B77-B3AA-45B1-BC86-31F6B02E2A47}" destId="{51CDEFF2-C8B8-490E-9EB1-2CFC4677F50B}" srcOrd="1" destOrd="0" presId="urn:microsoft.com/office/officeart/2005/8/layout/pList2"/>
    <dgm:cxn modelId="{A23E43AD-EC40-4FBF-A534-ABC01E01B57D}" type="presParOf" srcId="{2FE22B77-B3AA-45B1-BC86-31F6B02E2A47}" destId="{9DD167C0-9EF3-4EBC-85E0-B19B143E0B70}" srcOrd="2" destOrd="0" presId="urn:microsoft.com/office/officeart/2005/8/layout/pList2"/>
    <dgm:cxn modelId="{9418B27F-FD46-48BB-8109-2EC48D190D64}" type="presParOf" srcId="{7D0352E3-419C-49B3-BAB4-149601D580FA}" destId="{995EAFEA-144F-441E-820D-FD6B85D0EFEB}" srcOrd="1" destOrd="0" presId="urn:microsoft.com/office/officeart/2005/8/layout/pList2"/>
    <dgm:cxn modelId="{0F978071-A15E-4427-AE64-80F93FB20D8D}" type="presParOf" srcId="{7D0352E3-419C-49B3-BAB4-149601D580FA}" destId="{2E2CA8C7-81AB-450C-854A-0133581DB697}" srcOrd="2" destOrd="0" presId="urn:microsoft.com/office/officeart/2005/8/layout/pList2"/>
    <dgm:cxn modelId="{3FF454A2-285A-4C64-BDED-8A907FB6DE87}" type="presParOf" srcId="{2E2CA8C7-81AB-450C-854A-0133581DB697}" destId="{128A4B77-BFE5-430F-B6B0-E84F8B9998A3}" srcOrd="0" destOrd="0" presId="urn:microsoft.com/office/officeart/2005/8/layout/pList2"/>
    <dgm:cxn modelId="{ABC76BEF-07B5-44BA-A7DC-CD131A1491E6}" type="presParOf" srcId="{2E2CA8C7-81AB-450C-854A-0133581DB697}" destId="{4001B47C-F953-4C24-9C7D-90472D381770}" srcOrd="1" destOrd="0" presId="urn:microsoft.com/office/officeart/2005/8/layout/pList2"/>
    <dgm:cxn modelId="{177D7A91-20DD-4330-9CA4-A99200F2B83C}" type="presParOf" srcId="{2E2CA8C7-81AB-450C-854A-0133581DB697}" destId="{50FB33D0-AC4E-47DE-A527-33ED615873AC}" srcOrd="2" destOrd="0" presId="urn:microsoft.com/office/officeart/2005/8/layout/pList2"/>
    <dgm:cxn modelId="{008178CA-7726-49C3-ABA1-9591BB2019A5}" type="presParOf" srcId="{7D0352E3-419C-49B3-BAB4-149601D580FA}" destId="{EE6F6736-E9A4-4C6C-A3BC-C6A052ED6EB6}" srcOrd="3" destOrd="0" presId="urn:microsoft.com/office/officeart/2005/8/layout/pList2"/>
    <dgm:cxn modelId="{C1992739-8C1B-435E-8EED-B5136539F3B7}" type="presParOf" srcId="{7D0352E3-419C-49B3-BAB4-149601D580FA}" destId="{2C3D2460-7EDC-4286-8AC2-48D550ED2458}" srcOrd="4" destOrd="0" presId="urn:microsoft.com/office/officeart/2005/8/layout/pList2"/>
    <dgm:cxn modelId="{7BDC29FF-DACD-4401-AD86-8388172E6042}" type="presParOf" srcId="{2C3D2460-7EDC-4286-8AC2-48D550ED2458}" destId="{F2578B6B-5069-4E8D-86B8-FCF9B7B9A303}" srcOrd="0" destOrd="0" presId="urn:microsoft.com/office/officeart/2005/8/layout/pList2"/>
    <dgm:cxn modelId="{9044B9A3-D0BF-4928-B076-E9F4A8E19F8C}" type="presParOf" srcId="{2C3D2460-7EDC-4286-8AC2-48D550ED2458}" destId="{91329E4B-A984-49C6-A406-3299DE4F0E6F}" srcOrd="1" destOrd="0" presId="urn:microsoft.com/office/officeart/2005/8/layout/pList2"/>
    <dgm:cxn modelId="{AAB21768-3C7D-403F-BBC8-9E16174A615C}" type="presParOf" srcId="{2C3D2460-7EDC-4286-8AC2-48D550ED2458}" destId="{4E07A8C6-4CB1-4E11-AAB5-E74422A316DB}" srcOrd="2" destOrd="0" presId="urn:microsoft.com/office/officeart/2005/8/layout/pList2"/>
    <dgm:cxn modelId="{549D8DD8-6EA0-4AA7-9CCB-58CEECD1E0F3}" type="presParOf" srcId="{7D0352E3-419C-49B3-BAB4-149601D580FA}" destId="{71B2700E-F4F2-4719-A2BA-73682B6E0164}" srcOrd="5" destOrd="0" presId="urn:microsoft.com/office/officeart/2005/8/layout/pList2"/>
    <dgm:cxn modelId="{7211A567-53E3-458F-AB52-7D1F02882B68}" type="presParOf" srcId="{7D0352E3-419C-49B3-BAB4-149601D580FA}" destId="{207D5231-A50E-4F58-8D9A-F212199BED03}" srcOrd="6" destOrd="0" presId="urn:microsoft.com/office/officeart/2005/8/layout/pList2"/>
    <dgm:cxn modelId="{7857934D-182B-4F84-BB18-3406EB718D21}" type="presParOf" srcId="{207D5231-A50E-4F58-8D9A-F212199BED03}" destId="{09FFE041-A7E3-4761-A6E1-03B85651AF38}" srcOrd="0" destOrd="0" presId="urn:microsoft.com/office/officeart/2005/8/layout/pList2"/>
    <dgm:cxn modelId="{AA45E81B-9C92-4BEC-BD57-3700E88B4EA5}" type="presParOf" srcId="{207D5231-A50E-4F58-8D9A-F212199BED03}" destId="{6B4F33A1-40E8-4A52-94EC-2643A8556BD0}" srcOrd="1" destOrd="0" presId="urn:microsoft.com/office/officeart/2005/8/layout/pList2"/>
    <dgm:cxn modelId="{7A94A29C-6AD7-42A9-BE98-0A37694C44F6}" type="presParOf" srcId="{207D5231-A50E-4F58-8D9A-F212199BED03}" destId="{92BCDAF2-DB82-4448-BB93-647908EFE45B}" srcOrd="2" destOrd="0" presId="urn:microsoft.com/office/officeart/2005/8/layout/pList2"/>
    <dgm:cxn modelId="{BD5C569F-CACA-4DDC-A34E-733B34BBB76A}" type="presParOf" srcId="{7D0352E3-419C-49B3-BAB4-149601D580FA}" destId="{308E7C89-E05C-434C-8438-370FD29120F5}" srcOrd="7" destOrd="0" presId="urn:microsoft.com/office/officeart/2005/8/layout/pList2"/>
    <dgm:cxn modelId="{D10977EF-31D6-4482-93CE-0C15F5F88937}" type="presParOf" srcId="{7D0352E3-419C-49B3-BAB4-149601D580FA}" destId="{1BF4AB69-BBB1-4ED9-8003-772392BB1AA0}" srcOrd="8" destOrd="0" presId="urn:microsoft.com/office/officeart/2005/8/layout/pList2"/>
    <dgm:cxn modelId="{0D63E5A1-253D-4CEE-B6FD-E5F102747699}" type="presParOf" srcId="{1BF4AB69-BBB1-4ED9-8003-772392BB1AA0}" destId="{47097442-54A0-41F7-AF84-E861C585ECB9}" srcOrd="0" destOrd="0" presId="urn:microsoft.com/office/officeart/2005/8/layout/pList2"/>
    <dgm:cxn modelId="{2BDEA7EC-FF8D-41DF-B02E-2424ED0F38BD}" type="presParOf" srcId="{1BF4AB69-BBB1-4ED9-8003-772392BB1AA0}" destId="{2E99F62E-20FA-42B0-93E1-6C31190FD612}" srcOrd="1" destOrd="0" presId="urn:microsoft.com/office/officeart/2005/8/layout/pList2"/>
    <dgm:cxn modelId="{1C29DD3D-7AE3-4D90-8490-C602D370154B}" type="presParOf" srcId="{1BF4AB69-BBB1-4ED9-8003-772392BB1AA0}" destId="{8B584702-E93B-4149-BFDF-5A1F080DA51B}" srcOrd="2" destOrd="0" presId="urn:microsoft.com/office/officeart/2005/8/layout/pList2"/>
    <dgm:cxn modelId="{D0EA8E6F-8E9B-4F7C-B991-74852E5B610A}" type="presParOf" srcId="{7D0352E3-419C-49B3-BAB4-149601D580FA}" destId="{56DDAF2F-4A77-489D-A815-C67080CFB8A3}" srcOrd="9" destOrd="0" presId="urn:microsoft.com/office/officeart/2005/8/layout/pList2"/>
    <dgm:cxn modelId="{BE9023C1-6C8D-4526-8177-D9E9271C241B}" type="presParOf" srcId="{7D0352E3-419C-49B3-BAB4-149601D580FA}" destId="{E37EDCDE-6A8F-427A-A7C4-3A4982372EE5}" srcOrd="10" destOrd="0" presId="urn:microsoft.com/office/officeart/2005/8/layout/pList2"/>
    <dgm:cxn modelId="{A362F10C-4682-4EED-954D-2971E7FADD0C}" type="presParOf" srcId="{E37EDCDE-6A8F-427A-A7C4-3A4982372EE5}" destId="{C840B6A5-D63E-4D75-8B3A-FDA2D83F7E69}" srcOrd="0" destOrd="0" presId="urn:microsoft.com/office/officeart/2005/8/layout/pList2"/>
    <dgm:cxn modelId="{DB225E7A-74DD-4276-8759-41D296A2ACED}" type="presParOf" srcId="{E37EDCDE-6A8F-427A-A7C4-3A4982372EE5}" destId="{2C83EAB5-2916-45D5-A9FF-A9A7E0973349}" srcOrd="1" destOrd="0" presId="urn:microsoft.com/office/officeart/2005/8/layout/pList2"/>
    <dgm:cxn modelId="{65308A80-8A0C-4B32-BD16-E4F73E8027EE}" type="presParOf" srcId="{E37EDCDE-6A8F-427A-A7C4-3A4982372EE5}" destId="{6D2E7A0E-2CAF-4A74-B8B5-C9E3845775A5}" srcOrd="2" destOrd="0" presId="urn:microsoft.com/office/officeart/2005/8/layout/pList2"/>
    <dgm:cxn modelId="{685AE6E6-E48E-4316-9E05-C974ECC5310E}" type="presParOf" srcId="{7D0352E3-419C-49B3-BAB4-149601D580FA}" destId="{83160645-EE88-4B34-BE25-CEDEFB2A1AFE}" srcOrd="11" destOrd="0" presId="urn:microsoft.com/office/officeart/2005/8/layout/pList2"/>
    <dgm:cxn modelId="{DC1CE4E5-4E40-40EC-9B32-B4A695937876}" type="presParOf" srcId="{7D0352E3-419C-49B3-BAB4-149601D580FA}" destId="{DF839FBE-BBD6-4FE1-8AD5-1C179311791C}" srcOrd="12" destOrd="0" presId="urn:microsoft.com/office/officeart/2005/8/layout/pList2"/>
    <dgm:cxn modelId="{D84D5B72-9735-4158-82D0-D2ECB8B2A6D2}" type="presParOf" srcId="{DF839FBE-BBD6-4FE1-8AD5-1C179311791C}" destId="{7F342BBE-B487-40E6-B602-7FD35B0CA57C}" srcOrd="0" destOrd="0" presId="urn:microsoft.com/office/officeart/2005/8/layout/pList2"/>
    <dgm:cxn modelId="{CE5E8772-012F-4F84-BD14-FA34DEAAE536}" type="presParOf" srcId="{DF839FBE-BBD6-4FE1-8AD5-1C179311791C}" destId="{4B441F81-B825-4D1F-BC80-F46197FE6DEF}" srcOrd="1" destOrd="0" presId="urn:microsoft.com/office/officeart/2005/8/layout/pList2"/>
    <dgm:cxn modelId="{7CB56487-907B-42A9-A28D-9FA70779E78A}" type="presParOf" srcId="{DF839FBE-BBD6-4FE1-8AD5-1C179311791C}" destId="{71892C21-F7C4-4068-8E98-7C0972A745F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69A500-8FB0-4F67-9827-A535FFE178DE}"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C57B25E6-8A23-4C42-A687-92D68ADCFBBC}">
      <dgm:prSet phldrT="[Text]" custT="1"/>
      <dgm:spPr/>
      <dgm:t>
        <a:bodyPr/>
        <a:lstStyle/>
        <a:p>
          <a:pPr>
            <a:buFont typeface="Arial" panose="020B0604020202020204" pitchFamily="34" charset="0"/>
            <a:buChar char="•"/>
          </a:pPr>
          <a:r>
            <a:rPr lang="en-US" sz="1050" b="0" i="0" dirty="0">
              <a:effectLst/>
              <a:latin typeface="Calibri" panose="020F0502020204030204" pitchFamily="34" charset="0"/>
              <a:cs typeface="Calibri" panose="020F0502020204030204" pitchFamily="34" charset="0"/>
            </a:rPr>
            <a:t>Chart children’s descriptions of the process they followed (e.g., the question they investigated—do plants grow higher in the dark or in sunlight?; their predictions; how they planted and watered seeds; how they measured the plants) as well as the results (e.g., how tall the plants were each day, which plants were tallest at the end).</a:t>
          </a:r>
          <a:r>
            <a:rPr lang="en-US" sz="1050" b="0" i="0" baseline="30000" dirty="0">
              <a:effectLst/>
              <a:latin typeface="Calibri" panose="020F0502020204030204" pitchFamily="34" charset="0"/>
              <a:cs typeface="Calibri" panose="020F0502020204030204" pitchFamily="34" charset="0"/>
            </a:rPr>
            <a:t> </a:t>
          </a:r>
          <a:r>
            <a:rPr lang="en-US" sz="1050" b="0" i="0" dirty="0">
              <a:effectLst/>
              <a:latin typeface="Calibri" panose="020F0502020204030204" pitchFamily="34" charset="0"/>
              <a:cs typeface="Calibri" panose="020F0502020204030204" pitchFamily="34" charset="0"/>
            </a:rPr>
            <a:t>Demonstrate different ways to chart results and encourage children to record their own results.</a:t>
          </a:r>
          <a:endParaRPr lang="en-US" sz="1050" dirty="0"/>
        </a:p>
      </dgm:t>
    </dgm:pt>
    <dgm:pt modelId="{24C44A4B-6C5B-4F14-84D6-6821B941AA20}" type="sibTrans" cxnId="{E62B270D-6309-4B96-BE05-5B239534A73D}">
      <dgm:prSet/>
      <dgm:spPr/>
      <dgm:t>
        <a:bodyPr/>
        <a:lstStyle/>
        <a:p>
          <a:endParaRPr lang="en-US"/>
        </a:p>
      </dgm:t>
    </dgm:pt>
    <dgm:pt modelId="{0349548B-8F03-4D1F-91D5-1E60901659C3}" type="parTrans" cxnId="{E62B270D-6309-4B96-BE05-5B239534A73D}">
      <dgm:prSet/>
      <dgm:spPr/>
      <dgm:t>
        <a:bodyPr/>
        <a:lstStyle/>
        <a:p>
          <a:endParaRPr lang="en-US"/>
        </a:p>
      </dgm:t>
    </dgm:pt>
    <dgm:pt modelId="{B5F1B497-898E-41C4-B322-8BAAEACBA4C1}">
      <dgm:prSet phldrT="[Text]"/>
      <dgm:spPr/>
      <dgm:t>
        <a:bodyPr/>
        <a:lstStyle/>
        <a:p>
          <a:pPr>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Plan indoor and outdoor activities that help children use the scientific method to observe, make predictions, and test those predictions, such as growing plants. Scaffold children’s abilities to make predictions. For example, explain what a prediction is (a guess about what is going to happen). Encourage children to first predict and then check to see if what they predicted happened. Prompt predictions by asking questions and letting children know predictions do not have to be right. Encourage children to make multiple or alternate predictions or compare children’s predictions. Record children’s predictions.</a:t>
          </a:r>
          <a:endParaRPr lang="en-US" dirty="0"/>
        </a:p>
      </dgm:t>
    </dgm:pt>
    <dgm:pt modelId="{FBA1D48A-0190-46CF-B65A-EBF945827857}" type="sibTrans" cxnId="{6C8F6D77-CA61-41B7-A9ED-A34E90E7F00B}">
      <dgm:prSet/>
      <dgm:spPr/>
      <dgm:t>
        <a:bodyPr/>
        <a:lstStyle/>
        <a:p>
          <a:endParaRPr lang="en-US"/>
        </a:p>
      </dgm:t>
    </dgm:pt>
    <dgm:pt modelId="{9AEED36B-209A-4718-A0F3-BC70C57C6322}" type="parTrans" cxnId="{6C8F6D77-CA61-41B7-A9ED-A34E90E7F00B}">
      <dgm:prSet/>
      <dgm:spPr/>
      <dgm:t>
        <a:bodyPr/>
        <a:lstStyle/>
        <a:p>
          <a:endParaRPr lang="en-US"/>
        </a:p>
      </dgm:t>
    </dgm:pt>
    <dgm:pt modelId="{051A2F43-E3CA-48FE-A417-BD38866A2AB5}">
      <dgm:prSet phldrT="[Text]" custT="1"/>
      <dgm:spPr/>
      <dgm:t>
        <a:bodyPr/>
        <a:lstStyle/>
        <a:p>
          <a:pPr>
            <a:buFont typeface="Arial" panose="020B0604020202020204" pitchFamily="34" charset="0"/>
            <a:buChar char="•"/>
          </a:pPr>
          <a:r>
            <a:rPr lang="en-US" sz="1050" b="0" i="0" dirty="0">
              <a:effectLst/>
              <a:latin typeface="Calibri" panose="020F0502020204030204" pitchFamily="34" charset="0"/>
              <a:cs typeface="Calibri" panose="020F0502020204030204" pitchFamily="34" charset="0"/>
            </a:rPr>
            <a:t>Allow children to solve everyday problems. Ask open-ended questions that will prompt them to try different strategies (e.g., what to do at snack time when there are not enough cups at one table and not enough snacks at another table, how to carry a heavy object together, or what happens when you mix two colors).</a:t>
          </a:r>
          <a:endParaRPr lang="en-US" sz="1050" dirty="0"/>
        </a:p>
      </dgm:t>
    </dgm:pt>
    <dgm:pt modelId="{E8719600-C541-444E-9AA2-7A64B7394068}" type="sibTrans" cxnId="{4FBEC9AD-06BE-4CF5-A7CF-EE3E9955F598}">
      <dgm:prSet/>
      <dgm:spPr/>
      <dgm:t>
        <a:bodyPr/>
        <a:lstStyle/>
        <a:p>
          <a:endParaRPr lang="en-US"/>
        </a:p>
      </dgm:t>
    </dgm:pt>
    <dgm:pt modelId="{87DC7BA8-F501-4A56-A9BE-F22440100480}" type="parTrans" cxnId="{4FBEC9AD-06BE-4CF5-A7CF-EE3E9955F598}">
      <dgm:prSet/>
      <dgm:spPr/>
      <dgm:t>
        <a:bodyPr/>
        <a:lstStyle/>
        <a:p>
          <a:endParaRPr lang="en-US"/>
        </a:p>
      </dgm:t>
    </dgm:pt>
    <dgm:pt modelId="{E194B9A2-F848-4140-884A-096AD025C742}">
      <dgm:prSet custT="1"/>
      <dgm:spPr/>
      <dgm:t>
        <a:bodyPr/>
        <a:lstStyle/>
        <a:p>
          <a:pPr algn="l">
            <a:buNone/>
          </a:pPr>
          <a:endParaRPr lang="en-US" sz="900" b="0" i="0" dirty="0">
            <a:effectLst/>
            <a:latin typeface="Calibri" panose="020F0502020204030204" pitchFamily="34" charset="0"/>
            <a:cs typeface="Calibri" panose="020F0502020204030204" pitchFamily="34" charset="0"/>
          </a:endParaRPr>
        </a:p>
        <a:p>
          <a:pPr algn="l">
            <a:buNone/>
          </a:pPr>
          <a:r>
            <a:rPr lang="en-US" sz="1000" b="0" i="0" dirty="0">
              <a:effectLst/>
              <a:latin typeface="Calibri" panose="020F0502020204030204" pitchFamily="34" charset="0"/>
              <a:cs typeface="Calibri" panose="020F0502020204030204" pitchFamily="34" charset="0"/>
            </a:rPr>
            <a:t>Help children analyze their results and draw conclusions. Ask questions to help children think about what happened and why they think it happened.</a:t>
          </a:r>
        </a:p>
      </dgm:t>
    </dgm:pt>
    <dgm:pt modelId="{ABB1BE96-E831-44FB-936E-977741FD8BF3}" type="parTrans" cxnId="{D71ECF2A-879B-4D1A-91CC-2A5E87E35817}">
      <dgm:prSet/>
      <dgm:spPr/>
      <dgm:t>
        <a:bodyPr/>
        <a:lstStyle/>
        <a:p>
          <a:endParaRPr lang="en-US"/>
        </a:p>
      </dgm:t>
    </dgm:pt>
    <dgm:pt modelId="{8D4D0C77-0BE4-4C50-B433-CF69E8AAD05C}" type="sibTrans" cxnId="{D71ECF2A-879B-4D1A-91CC-2A5E87E35817}">
      <dgm:prSet/>
      <dgm:spPr/>
      <dgm:t>
        <a:bodyPr/>
        <a:lstStyle/>
        <a:p>
          <a:endParaRPr lang="en-US"/>
        </a:p>
      </dgm:t>
    </dgm:pt>
    <dgm:pt modelId="{F5E85573-59BC-4EB5-8A91-2E78139029BE}">
      <dgm:prSet custT="1"/>
      <dgm:spPr/>
      <dgm:t>
        <a:bodyPr/>
        <a:lstStyle/>
        <a:p>
          <a:pPr algn="l">
            <a:buFont typeface="Arial" panose="020B0604020202020204" pitchFamily="34" charset="0"/>
            <a:buChar char="•"/>
          </a:pPr>
          <a:r>
            <a:rPr lang="en-US" sz="1000" b="0" i="0" dirty="0">
              <a:effectLst/>
              <a:latin typeface="Calibri" panose="020F0502020204030204" pitchFamily="34" charset="0"/>
              <a:cs typeface="Calibri" panose="020F0502020204030204" pitchFamily="34" charset="0"/>
            </a:rPr>
            <a:t>For example, if children predicted that plants would grow higher in the dark than in sunlight, encourage them to look at the results (plants grew higher in sunlight) and offer ideas for what made the difference, given that all the plants received the same amount of watering.</a:t>
          </a:r>
        </a:p>
      </dgm:t>
    </dgm:pt>
    <dgm:pt modelId="{1CE85CDA-A9A0-4482-A794-584BA1B721D6}" type="parTrans" cxnId="{FD7586F1-910B-4BDD-86C5-9D954E8BD86F}">
      <dgm:prSet/>
      <dgm:spPr/>
      <dgm:t>
        <a:bodyPr/>
        <a:lstStyle/>
        <a:p>
          <a:endParaRPr lang="en-US"/>
        </a:p>
      </dgm:t>
    </dgm:pt>
    <dgm:pt modelId="{2773E886-17D9-486B-ABCF-BE00ED40050E}" type="sibTrans" cxnId="{FD7586F1-910B-4BDD-86C5-9D954E8BD86F}">
      <dgm:prSet/>
      <dgm:spPr/>
      <dgm:t>
        <a:bodyPr/>
        <a:lstStyle/>
        <a:p>
          <a:endParaRPr lang="en-US"/>
        </a:p>
      </dgm:t>
    </dgm:pt>
    <dgm:pt modelId="{2486843C-8919-4E5D-921A-D384A7CC2412}">
      <dgm:prSet custT="1"/>
      <dgm:spPr/>
      <dgm:t>
        <a:bodyPr/>
        <a:lstStyle/>
        <a:p>
          <a:r>
            <a:rPr lang="en-US" sz="1200" b="0" i="0" dirty="0">
              <a:effectLst/>
              <a:latin typeface="Calibri" panose="020F0502020204030204" pitchFamily="34" charset="0"/>
              <a:cs typeface="Calibri" panose="020F0502020204030204" pitchFamily="34" charset="0"/>
            </a:rPr>
            <a:t>Promote the use of scientific tools, such as magnifiers and measuring instruments, to extend children’s investigations. Make sure tools are available and in good working order, and that children know what they are used for and how to use them.</a:t>
          </a:r>
          <a:endParaRPr lang="en-US" sz="1200" dirty="0"/>
        </a:p>
      </dgm:t>
    </dgm:pt>
    <dgm:pt modelId="{D798FB68-8999-43F4-AD87-B507144A9697}" type="parTrans" cxnId="{59459041-B780-4C78-AC04-2E515D523057}">
      <dgm:prSet/>
      <dgm:spPr/>
      <dgm:t>
        <a:bodyPr/>
        <a:lstStyle/>
        <a:p>
          <a:endParaRPr lang="en-US"/>
        </a:p>
      </dgm:t>
    </dgm:pt>
    <dgm:pt modelId="{ABB1A351-4DB1-48E9-A625-5EA39D77A838}" type="sibTrans" cxnId="{59459041-B780-4C78-AC04-2E515D523057}">
      <dgm:prSet/>
      <dgm:spPr/>
      <dgm:t>
        <a:bodyPr/>
        <a:lstStyle/>
        <a:p>
          <a:endParaRPr lang="en-US"/>
        </a:p>
      </dgm:t>
    </dgm:pt>
    <dgm:pt modelId="{EBB290E4-138D-43C6-BF37-0BB921643D66}" type="pres">
      <dgm:prSet presAssocID="{6F69A500-8FB0-4F67-9827-A535FFE178DE}" presName="Name0" presStyleCnt="0">
        <dgm:presLayoutVars>
          <dgm:dir/>
          <dgm:resizeHandles val="exact"/>
        </dgm:presLayoutVars>
      </dgm:prSet>
      <dgm:spPr/>
    </dgm:pt>
    <dgm:pt modelId="{ABDA882E-8813-42AE-9A00-C2570828AAE2}" type="pres">
      <dgm:prSet presAssocID="{6F69A500-8FB0-4F67-9827-A535FFE178DE}" presName="fgShape" presStyleLbl="fgShp" presStyleIdx="0" presStyleCnt="1"/>
      <dgm:spPr/>
    </dgm:pt>
    <dgm:pt modelId="{618C5EF2-7B9C-41AA-B5E9-E22AABA58D58}" type="pres">
      <dgm:prSet presAssocID="{6F69A500-8FB0-4F67-9827-A535FFE178DE}" presName="linComp" presStyleCnt="0"/>
      <dgm:spPr/>
    </dgm:pt>
    <dgm:pt modelId="{5120BB60-A0F8-43A4-9F94-FDB7EE0972CD}" type="pres">
      <dgm:prSet presAssocID="{051A2F43-E3CA-48FE-A417-BD38866A2AB5}" presName="compNode" presStyleCnt="0"/>
      <dgm:spPr/>
    </dgm:pt>
    <dgm:pt modelId="{53342298-68C7-4DF4-8E90-6B23DDA09AE7}" type="pres">
      <dgm:prSet presAssocID="{051A2F43-E3CA-48FE-A417-BD38866A2AB5}" presName="bkgdShape" presStyleLbl="node1" presStyleIdx="0" presStyleCnt="5" custScaleX="98288"/>
      <dgm:spPr/>
    </dgm:pt>
    <dgm:pt modelId="{8A101575-E29A-4AEF-BE0F-0CF3A742816F}" type="pres">
      <dgm:prSet presAssocID="{051A2F43-E3CA-48FE-A417-BD38866A2AB5}" presName="nodeTx" presStyleLbl="node1" presStyleIdx="0" presStyleCnt="5">
        <dgm:presLayoutVars>
          <dgm:bulletEnabled val="1"/>
        </dgm:presLayoutVars>
      </dgm:prSet>
      <dgm:spPr/>
    </dgm:pt>
    <dgm:pt modelId="{E321E0AE-FD46-417C-A76B-40856853C1DB}" type="pres">
      <dgm:prSet presAssocID="{051A2F43-E3CA-48FE-A417-BD38866A2AB5}" presName="invisiNode" presStyleLbl="node1" presStyleIdx="0" presStyleCnt="5"/>
      <dgm:spPr/>
    </dgm:pt>
    <dgm:pt modelId="{DA2A38D3-D3A1-4C1C-8FEF-87535898BEEF}" type="pres">
      <dgm:prSet presAssocID="{051A2F43-E3CA-48FE-A417-BD38866A2AB5}" presName="imagNode" presStyleLbl="fgImgPlace1" presStyleIdx="0" presStyleCnt="5"/>
      <dgm:spPr>
        <a:blipFill>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l="-39000" r="-39000"/>
          </a:stretch>
        </a:blipFill>
      </dgm:spPr>
      <dgm:extLst>
        <a:ext uri="{E40237B7-FDA0-4F09-8148-C483321AD2D9}">
          <dgm14:cNvPr xmlns:dgm14="http://schemas.microsoft.com/office/drawing/2010/diagram" id="0" name="" descr="Magnifying glass and question mark"/>
        </a:ext>
      </dgm:extLst>
    </dgm:pt>
    <dgm:pt modelId="{5F3F4EB3-9510-4014-A3FF-02599351EC5C}" type="pres">
      <dgm:prSet presAssocID="{E8719600-C541-444E-9AA2-7A64B7394068}" presName="sibTrans" presStyleLbl="sibTrans2D1" presStyleIdx="0" presStyleCnt="0"/>
      <dgm:spPr/>
    </dgm:pt>
    <dgm:pt modelId="{D65A48EF-816F-4965-8A6B-599F75DEBA77}" type="pres">
      <dgm:prSet presAssocID="{B5F1B497-898E-41C4-B322-8BAAEACBA4C1}" presName="compNode" presStyleCnt="0"/>
      <dgm:spPr/>
    </dgm:pt>
    <dgm:pt modelId="{D691A16D-3959-40A0-97BE-B4D262B7D231}" type="pres">
      <dgm:prSet presAssocID="{B5F1B497-898E-41C4-B322-8BAAEACBA4C1}" presName="bkgdShape" presStyleLbl="node1" presStyleIdx="1" presStyleCnt="5"/>
      <dgm:spPr/>
    </dgm:pt>
    <dgm:pt modelId="{9EC6C32B-D383-493C-8A40-05C41917476E}" type="pres">
      <dgm:prSet presAssocID="{B5F1B497-898E-41C4-B322-8BAAEACBA4C1}" presName="nodeTx" presStyleLbl="node1" presStyleIdx="1" presStyleCnt="5">
        <dgm:presLayoutVars>
          <dgm:bulletEnabled val="1"/>
        </dgm:presLayoutVars>
      </dgm:prSet>
      <dgm:spPr/>
    </dgm:pt>
    <dgm:pt modelId="{6ECF1681-C705-4278-9561-D52899EA0989}" type="pres">
      <dgm:prSet presAssocID="{B5F1B497-898E-41C4-B322-8BAAEACBA4C1}" presName="invisiNode" presStyleLbl="node1" presStyleIdx="1" presStyleCnt="5"/>
      <dgm:spPr/>
    </dgm:pt>
    <dgm:pt modelId="{69755895-055E-4F3E-B72A-B17DCEF72D45}" type="pres">
      <dgm:prSet presAssocID="{B5F1B497-898E-41C4-B322-8BAAEACBA4C1}" presName="imagNode" presStyleLbl="fgImgPlace1" presStyleIdx="1" presStyleCnt="5"/>
      <dgm:spPr>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l="-25000" r="-25000"/>
          </a:stretch>
        </a:blipFill>
      </dgm:spPr>
    </dgm:pt>
    <dgm:pt modelId="{E5C88A74-CC46-4B63-B1B0-3B8B80258F93}" type="pres">
      <dgm:prSet presAssocID="{FBA1D48A-0190-46CF-B65A-EBF945827857}" presName="sibTrans" presStyleLbl="sibTrans2D1" presStyleIdx="0" presStyleCnt="0"/>
      <dgm:spPr/>
    </dgm:pt>
    <dgm:pt modelId="{45D78BCA-329D-4AF4-B57B-00F1EE778251}" type="pres">
      <dgm:prSet presAssocID="{C57B25E6-8A23-4C42-A687-92D68ADCFBBC}" presName="compNode" presStyleCnt="0"/>
      <dgm:spPr/>
    </dgm:pt>
    <dgm:pt modelId="{7312E15F-8764-484C-8142-CD8D10A16A8F}" type="pres">
      <dgm:prSet presAssocID="{C57B25E6-8A23-4C42-A687-92D68ADCFBBC}" presName="bkgdShape" presStyleLbl="node1" presStyleIdx="2" presStyleCnt="5"/>
      <dgm:spPr/>
    </dgm:pt>
    <dgm:pt modelId="{C685DDB2-CF96-4910-8ACE-5E0F148FD9E8}" type="pres">
      <dgm:prSet presAssocID="{C57B25E6-8A23-4C42-A687-92D68ADCFBBC}" presName="nodeTx" presStyleLbl="node1" presStyleIdx="2" presStyleCnt="5">
        <dgm:presLayoutVars>
          <dgm:bulletEnabled val="1"/>
        </dgm:presLayoutVars>
      </dgm:prSet>
      <dgm:spPr/>
    </dgm:pt>
    <dgm:pt modelId="{568EB003-43EB-4C05-BF11-3350D236B374}" type="pres">
      <dgm:prSet presAssocID="{C57B25E6-8A23-4C42-A687-92D68ADCFBBC}" presName="invisiNode" presStyleLbl="node1" presStyleIdx="2" presStyleCnt="5"/>
      <dgm:spPr/>
    </dgm:pt>
    <dgm:pt modelId="{D356EF6A-E62C-4E73-A0E3-5873772F0E1A}" type="pres">
      <dgm:prSet presAssocID="{C57B25E6-8A23-4C42-A687-92D68ADCFBBC}" presName="imagNode" presStyleLbl="fgImgPlace1" presStyleIdx="2" presStyleCnt="5"/>
      <dgm:spPr>
        <a:blipFill>
          <a:blip xmlns:r="http://schemas.openxmlformats.org/officeDocument/2006/relationships" r:embed="rId3">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17000" b="-17000"/>
          </a:stretch>
        </a:blipFill>
      </dgm:spPr>
    </dgm:pt>
    <dgm:pt modelId="{C140CD8F-667C-42EB-9596-85B62BC6172A}" type="pres">
      <dgm:prSet presAssocID="{24C44A4B-6C5B-4F14-84D6-6821B941AA20}" presName="sibTrans" presStyleLbl="sibTrans2D1" presStyleIdx="0" presStyleCnt="0"/>
      <dgm:spPr/>
    </dgm:pt>
    <dgm:pt modelId="{C58BCF51-F252-4D75-8923-F97DC4A96504}" type="pres">
      <dgm:prSet presAssocID="{2486843C-8919-4E5D-921A-D384A7CC2412}" presName="compNode" presStyleCnt="0"/>
      <dgm:spPr/>
    </dgm:pt>
    <dgm:pt modelId="{EAE5CB04-489D-47AE-BA74-907F1B9292BC}" type="pres">
      <dgm:prSet presAssocID="{2486843C-8919-4E5D-921A-D384A7CC2412}" presName="bkgdShape" presStyleLbl="node1" presStyleIdx="3" presStyleCnt="5"/>
      <dgm:spPr/>
    </dgm:pt>
    <dgm:pt modelId="{79B22316-A8FD-4C96-AB52-88E185163FEB}" type="pres">
      <dgm:prSet presAssocID="{2486843C-8919-4E5D-921A-D384A7CC2412}" presName="nodeTx" presStyleLbl="node1" presStyleIdx="3" presStyleCnt="5">
        <dgm:presLayoutVars>
          <dgm:bulletEnabled val="1"/>
        </dgm:presLayoutVars>
      </dgm:prSet>
      <dgm:spPr/>
    </dgm:pt>
    <dgm:pt modelId="{4BC344F4-6960-4CF7-8033-093AD70D4241}" type="pres">
      <dgm:prSet presAssocID="{2486843C-8919-4E5D-921A-D384A7CC2412}" presName="invisiNode" presStyleLbl="node1" presStyleIdx="3" presStyleCnt="5"/>
      <dgm:spPr/>
    </dgm:pt>
    <dgm:pt modelId="{A1896630-F1DA-45D5-9FA2-4E72F8E32350}" type="pres">
      <dgm:prSet presAssocID="{2486843C-8919-4E5D-921A-D384A7CC2412}" presName="imagNode" presStyleLbl="fgImgPlace1" presStyleIdx="3" presStyleCnt="5"/>
      <dgm:spPr>
        <a:blipFill>
          <a:blip xmlns:r="http://schemas.openxmlformats.org/officeDocument/2006/relationships" r:embed="rId4">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10000" b="-10000"/>
          </a:stretch>
        </a:blipFill>
      </dgm:spPr>
    </dgm:pt>
    <dgm:pt modelId="{69587EC6-872E-4BBC-A239-BFBE377E8D5F}" type="pres">
      <dgm:prSet presAssocID="{ABB1A351-4DB1-48E9-A625-5EA39D77A838}" presName="sibTrans" presStyleLbl="sibTrans2D1" presStyleIdx="0" presStyleCnt="0"/>
      <dgm:spPr/>
    </dgm:pt>
    <dgm:pt modelId="{852845B0-B837-460A-ABC9-A59CD1EDD314}" type="pres">
      <dgm:prSet presAssocID="{E194B9A2-F848-4140-884A-096AD025C742}" presName="compNode" presStyleCnt="0"/>
      <dgm:spPr/>
    </dgm:pt>
    <dgm:pt modelId="{A0E53FB9-FA31-4D55-BB34-45D3795A688B}" type="pres">
      <dgm:prSet presAssocID="{E194B9A2-F848-4140-884A-096AD025C742}" presName="bkgdShape" presStyleLbl="node1" presStyleIdx="4" presStyleCnt="5"/>
      <dgm:spPr/>
    </dgm:pt>
    <dgm:pt modelId="{DAAADF71-96DF-495C-AD73-940C5B4FB2CD}" type="pres">
      <dgm:prSet presAssocID="{E194B9A2-F848-4140-884A-096AD025C742}" presName="nodeTx" presStyleLbl="node1" presStyleIdx="4" presStyleCnt="5">
        <dgm:presLayoutVars>
          <dgm:bulletEnabled val="1"/>
        </dgm:presLayoutVars>
      </dgm:prSet>
      <dgm:spPr/>
    </dgm:pt>
    <dgm:pt modelId="{06B6D638-B380-4D3E-AF86-59B4BD5A9000}" type="pres">
      <dgm:prSet presAssocID="{E194B9A2-F848-4140-884A-096AD025C742}" presName="invisiNode" presStyleLbl="node1" presStyleIdx="4" presStyleCnt="5"/>
      <dgm:spPr/>
    </dgm:pt>
    <dgm:pt modelId="{EDCA4BB9-252D-43FE-8FA5-C7103876EB44}" type="pres">
      <dgm:prSet presAssocID="{E194B9A2-F848-4140-884A-096AD025C742}" presName="imagNode" presStyleLbl="fgImgPlace1" presStyleIdx="4" presStyleCnt="5"/>
      <dgm:spPr>
        <a:blipFill>
          <a:blip xmlns:r="http://schemas.openxmlformats.org/officeDocument/2006/relationships" r:embed="rId5">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8000" r="-18000"/>
          </a:stretch>
        </a:blipFill>
      </dgm:spPr>
    </dgm:pt>
  </dgm:ptLst>
  <dgm:cxnLst>
    <dgm:cxn modelId="{2858EB00-227D-4A76-B7FE-222F90264B3F}" type="presOf" srcId="{B5F1B497-898E-41C4-B322-8BAAEACBA4C1}" destId="{9EC6C32B-D383-493C-8A40-05C41917476E}" srcOrd="1" destOrd="0" presId="urn:microsoft.com/office/officeart/2005/8/layout/hList7"/>
    <dgm:cxn modelId="{AC9E3302-DA76-45B2-A39B-450887761F46}" type="presOf" srcId="{F5E85573-59BC-4EB5-8A91-2E78139029BE}" destId="{DAAADF71-96DF-495C-AD73-940C5B4FB2CD}" srcOrd="1" destOrd="1" presId="urn:microsoft.com/office/officeart/2005/8/layout/hList7"/>
    <dgm:cxn modelId="{E62B270D-6309-4B96-BE05-5B239534A73D}" srcId="{6F69A500-8FB0-4F67-9827-A535FFE178DE}" destId="{C57B25E6-8A23-4C42-A687-92D68ADCFBBC}" srcOrd="2" destOrd="0" parTransId="{0349548B-8F03-4D1F-91D5-1E60901659C3}" sibTransId="{24C44A4B-6C5B-4F14-84D6-6821B941AA20}"/>
    <dgm:cxn modelId="{E7300811-E2A4-4615-A88B-5229357476EB}" type="presOf" srcId="{F5E85573-59BC-4EB5-8A91-2E78139029BE}" destId="{A0E53FB9-FA31-4D55-BB34-45D3795A688B}" srcOrd="0" destOrd="1" presId="urn:microsoft.com/office/officeart/2005/8/layout/hList7"/>
    <dgm:cxn modelId="{9D216C12-263B-4990-A871-8922A75FFD15}" type="presOf" srcId="{FBA1D48A-0190-46CF-B65A-EBF945827857}" destId="{E5C88A74-CC46-4B63-B1B0-3B8B80258F93}" srcOrd="0" destOrd="0" presId="urn:microsoft.com/office/officeart/2005/8/layout/hList7"/>
    <dgm:cxn modelId="{82D12F21-1C4D-4F88-9EE7-AD4247C37223}" type="presOf" srcId="{2486843C-8919-4E5D-921A-D384A7CC2412}" destId="{EAE5CB04-489D-47AE-BA74-907F1B9292BC}" srcOrd="0" destOrd="0" presId="urn:microsoft.com/office/officeart/2005/8/layout/hList7"/>
    <dgm:cxn modelId="{D71ECF2A-879B-4D1A-91CC-2A5E87E35817}" srcId="{6F69A500-8FB0-4F67-9827-A535FFE178DE}" destId="{E194B9A2-F848-4140-884A-096AD025C742}" srcOrd="4" destOrd="0" parTransId="{ABB1BE96-E831-44FB-936E-977741FD8BF3}" sibTransId="{8D4D0C77-0BE4-4C50-B433-CF69E8AAD05C}"/>
    <dgm:cxn modelId="{EFBC652C-6B48-4775-B3AC-3EA1F76A4B56}" type="presOf" srcId="{051A2F43-E3CA-48FE-A417-BD38866A2AB5}" destId="{8A101575-E29A-4AEF-BE0F-0CF3A742816F}" srcOrd="1" destOrd="0" presId="urn:microsoft.com/office/officeart/2005/8/layout/hList7"/>
    <dgm:cxn modelId="{E4457F61-D1DC-47F4-9F9A-645B1FB04E10}" type="presOf" srcId="{ABB1A351-4DB1-48E9-A625-5EA39D77A838}" destId="{69587EC6-872E-4BBC-A239-BFBE377E8D5F}" srcOrd="0" destOrd="0" presId="urn:microsoft.com/office/officeart/2005/8/layout/hList7"/>
    <dgm:cxn modelId="{59459041-B780-4C78-AC04-2E515D523057}" srcId="{6F69A500-8FB0-4F67-9827-A535FFE178DE}" destId="{2486843C-8919-4E5D-921A-D384A7CC2412}" srcOrd="3" destOrd="0" parTransId="{D798FB68-8999-43F4-AD87-B507144A9697}" sibTransId="{ABB1A351-4DB1-48E9-A625-5EA39D77A838}"/>
    <dgm:cxn modelId="{6C8F6D77-CA61-41B7-A9ED-A34E90E7F00B}" srcId="{6F69A500-8FB0-4F67-9827-A535FFE178DE}" destId="{B5F1B497-898E-41C4-B322-8BAAEACBA4C1}" srcOrd="1" destOrd="0" parTransId="{9AEED36B-209A-4718-A0F3-BC70C57C6322}" sibTransId="{FBA1D48A-0190-46CF-B65A-EBF945827857}"/>
    <dgm:cxn modelId="{CBC5DB7B-9B5D-49A2-9250-7B85D1607768}" type="presOf" srcId="{C57B25E6-8A23-4C42-A687-92D68ADCFBBC}" destId="{C685DDB2-CF96-4910-8ACE-5E0F148FD9E8}" srcOrd="1" destOrd="0" presId="urn:microsoft.com/office/officeart/2005/8/layout/hList7"/>
    <dgm:cxn modelId="{377B4A7C-9F39-422C-83CA-F2AB9E390F59}" type="presOf" srcId="{E194B9A2-F848-4140-884A-096AD025C742}" destId="{DAAADF71-96DF-495C-AD73-940C5B4FB2CD}" srcOrd="1" destOrd="0" presId="urn:microsoft.com/office/officeart/2005/8/layout/hList7"/>
    <dgm:cxn modelId="{7234599B-65D6-4DDD-8870-E7394F4C0E3F}" type="presOf" srcId="{2486843C-8919-4E5D-921A-D384A7CC2412}" destId="{79B22316-A8FD-4C96-AB52-88E185163FEB}" srcOrd="1" destOrd="0" presId="urn:microsoft.com/office/officeart/2005/8/layout/hList7"/>
    <dgm:cxn modelId="{4FBEC9AD-06BE-4CF5-A7CF-EE3E9955F598}" srcId="{6F69A500-8FB0-4F67-9827-A535FFE178DE}" destId="{051A2F43-E3CA-48FE-A417-BD38866A2AB5}" srcOrd="0" destOrd="0" parTransId="{87DC7BA8-F501-4A56-A9BE-F22440100480}" sibTransId="{E8719600-C541-444E-9AA2-7A64B7394068}"/>
    <dgm:cxn modelId="{6D4470CD-53AB-4258-91B1-C6815F4D2637}" type="presOf" srcId="{B5F1B497-898E-41C4-B322-8BAAEACBA4C1}" destId="{D691A16D-3959-40A0-97BE-B4D262B7D231}" srcOrd="0" destOrd="0" presId="urn:microsoft.com/office/officeart/2005/8/layout/hList7"/>
    <dgm:cxn modelId="{0EE94AD1-B2BC-487D-A815-9B75295AC018}" type="presOf" srcId="{E194B9A2-F848-4140-884A-096AD025C742}" destId="{A0E53FB9-FA31-4D55-BB34-45D3795A688B}" srcOrd="0" destOrd="0" presId="urn:microsoft.com/office/officeart/2005/8/layout/hList7"/>
    <dgm:cxn modelId="{D78678D8-2320-42ED-811C-E1A46754BCF8}" type="presOf" srcId="{C57B25E6-8A23-4C42-A687-92D68ADCFBBC}" destId="{7312E15F-8764-484C-8142-CD8D10A16A8F}" srcOrd="0" destOrd="0" presId="urn:microsoft.com/office/officeart/2005/8/layout/hList7"/>
    <dgm:cxn modelId="{3B26D6DC-71A2-401E-8525-91C2AD39B243}" type="presOf" srcId="{E8719600-C541-444E-9AA2-7A64B7394068}" destId="{5F3F4EB3-9510-4014-A3FF-02599351EC5C}" srcOrd="0" destOrd="0" presId="urn:microsoft.com/office/officeart/2005/8/layout/hList7"/>
    <dgm:cxn modelId="{F5C370DF-7CEB-4B6B-AE88-74C3DAF8A782}" type="presOf" srcId="{24C44A4B-6C5B-4F14-84D6-6821B941AA20}" destId="{C140CD8F-667C-42EB-9596-85B62BC6172A}" srcOrd="0" destOrd="0" presId="urn:microsoft.com/office/officeart/2005/8/layout/hList7"/>
    <dgm:cxn modelId="{65FB78E6-24D8-4B5E-A104-38865239A974}" type="presOf" srcId="{051A2F43-E3CA-48FE-A417-BD38866A2AB5}" destId="{53342298-68C7-4DF4-8E90-6B23DDA09AE7}" srcOrd="0" destOrd="0" presId="urn:microsoft.com/office/officeart/2005/8/layout/hList7"/>
    <dgm:cxn modelId="{AAADBBEF-9C69-4E5D-B45F-078EEE579221}" type="presOf" srcId="{6F69A500-8FB0-4F67-9827-A535FFE178DE}" destId="{EBB290E4-138D-43C6-BF37-0BB921643D66}" srcOrd="0" destOrd="0" presId="urn:microsoft.com/office/officeart/2005/8/layout/hList7"/>
    <dgm:cxn modelId="{FD7586F1-910B-4BDD-86C5-9D954E8BD86F}" srcId="{E194B9A2-F848-4140-884A-096AD025C742}" destId="{F5E85573-59BC-4EB5-8A91-2E78139029BE}" srcOrd="0" destOrd="0" parTransId="{1CE85CDA-A9A0-4482-A794-584BA1B721D6}" sibTransId="{2773E886-17D9-486B-ABCF-BE00ED40050E}"/>
    <dgm:cxn modelId="{732EB1C7-18AE-4E51-BBE6-9BA5EA9034CC}" type="presParOf" srcId="{EBB290E4-138D-43C6-BF37-0BB921643D66}" destId="{ABDA882E-8813-42AE-9A00-C2570828AAE2}" srcOrd="0" destOrd="0" presId="urn:microsoft.com/office/officeart/2005/8/layout/hList7"/>
    <dgm:cxn modelId="{AA701023-CA51-44BE-805F-629DBC141A8F}" type="presParOf" srcId="{EBB290E4-138D-43C6-BF37-0BB921643D66}" destId="{618C5EF2-7B9C-41AA-B5E9-E22AABA58D58}" srcOrd="1" destOrd="0" presId="urn:microsoft.com/office/officeart/2005/8/layout/hList7"/>
    <dgm:cxn modelId="{CE223D4C-E277-4452-A7A0-83B61A48E771}" type="presParOf" srcId="{618C5EF2-7B9C-41AA-B5E9-E22AABA58D58}" destId="{5120BB60-A0F8-43A4-9F94-FDB7EE0972CD}" srcOrd="0" destOrd="0" presId="urn:microsoft.com/office/officeart/2005/8/layout/hList7"/>
    <dgm:cxn modelId="{AE7D5F30-7795-49E2-9AA2-2CD5065E1FD4}" type="presParOf" srcId="{5120BB60-A0F8-43A4-9F94-FDB7EE0972CD}" destId="{53342298-68C7-4DF4-8E90-6B23DDA09AE7}" srcOrd="0" destOrd="0" presId="urn:microsoft.com/office/officeart/2005/8/layout/hList7"/>
    <dgm:cxn modelId="{2924196D-9548-410E-BD9B-0F87BC731E55}" type="presParOf" srcId="{5120BB60-A0F8-43A4-9F94-FDB7EE0972CD}" destId="{8A101575-E29A-4AEF-BE0F-0CF3A742816F}" srcOrd="1" destOrd="0" presId="urn:microsoft.com/office/officeart/2005/8/layout/hList7"/>
    <dgm:cxn modelId="{C465AEE0-0B46-462A-A318-308E249AD889}" type="presParOf" srcId="{5120BB60-A0F8-43A4-9F94-FDB7EE0972CD}" destId="{E321E0AE-FD46-417C-A76B-40856853C1DB}" srcOrd="2" destOrd="0" presId="urn:microsoft.com/office/officeart/2005/8/layout/hList7"/>
    <dgm:cxn modelId="{DD8F52F0-7003-4654-9230-B1AC7DEFC147}" type="presParOf" srcId="{5120BB60-A0F8-43A4-9F94-FDB7EE0972CD}" destId="{DA2A38D3-D3A1-4C1C-8FEF-87535898BEEF}" srcOrd="3" destOrd="0" presId="urn:microsoft.com/office/officeart/2005/8/layout/hList7"/>
    <dgm:cxn modelId="{6FDC9D69-516A-46E2-A266-1D5A95377846}" type="presParOf" srcId="{618C5EF2-7B9C-41AA-B5E9-E22AABA58D58}" destId="{5F3F4EB3-9510-4014-A3FF-02599351EC5C}" srcOrd="1" destOrd="0" presId="urn:microsoft.com/office/officeart/2005/8/layout/hList7"/>
    <dgm:cxn modelId="{FEBE70A1-3332-4792-9C36-397B9014953B}" type="presParOf" srcId="{618C5EF2-7B9C-41AA-B5E9-E22AABA58D58}" destId="{D65A48EF-816F-4965-8A6B-599F75DEBA77}" srcOrd="2" destOrd="0" presId="urn:microsoft.com/office/officeart/2005/8/layout/hList7"/>
    <dgm:cxn modelId="{10353930-D195-41E3-9223-4B27C3AD93F9}" type="presParOf" srcId="{D65A48EF-816F-4965-8A6B-599F75DEBA77}" destId="{D691A16D-3959-40A0-97BE-B4D262B7D231}" srcOrd="0" destOrd="0" presId="urn:microsoft.com/office/officeart/2005/8/layout/hList7"/>
    <dgm:cxn modelId="{205DD599-C2BA-4496-9CAC-04B0AFD80F7A}" type="presParOf" srcId="{D65A48EF-816F-4965-8A6B-599F75DEBA77}" destId="{9EC6C32B-D383-493C-8A40-05C41917476E}" srcOrd="1" destOrd="0" presId="urn:microsoft.com/office/officeart/2005/8/layout/hList7"/>
    <dgm:cxn modelId="{DC790167-C675-40EC-B63A-91BEFD3D480B}" type="presParOf" srcId="{D65A48EF-816F-4965-8A6B-599F75DEBA77}" destId="{6ECF1681-C705-4278-9561-D52899EA0989}" srcOrd="2" destOrd="0" presId="urn:microsoft.com/office/officeart/2005/8/layout/hList7"/>
    <dgm:cxn modelId="{2BFEF54F-1099-452D-820A-215C677E17AE}" type="presParOf" srcId="{D65A48EF-816F-4965-8A6B-599F75DEBA77}" destId="{69755895-055E-4F3E-B72A-B17DCEF72D45}" srcOrd="3" destOrd="0" presId="urn:microsoft.com/office/officeart/2005/8/layout/hList7"/>
    <dgm:cxn modelId="{2B446089-8B5E-4901-AE4D-2B464C1D7C69}" type="presParOf" srcId="{618C5EF2-7B9C-41AA-B5E9-E22AABA58D58}" destId="{E5C88A74-CC46-4B63-B1B0-3B8B80258F93}" srcOrd="3" destOrd="0" presId="urn:microsoft.com/office/officeart/2005/8/layout/hList7"/>
    <dgm:cxn modelId="{E3D9A860-643D-4862-8136-A13440029F5F}" type="presParOf" srcId="{618C5EF2-7B9C-41AA-B5E9-E22AABA58D58}" destId="{45D78BCA-329D-4AF4-B57B-00F1EE778251}" srcOrd="4" destOrd="0" presId="urn:microsoft.com/office/officeart/2005/8/layout/hList7"/>
    <dgm:cxn modelId="{5816D893-8D96-47EF-A3EF-367638B7AA52}" type="presParOf" srcId="{45D78BCA-329D-4AF4-B57B-00F1EE778251}" destId="{7312E15F-8764-484C-8142-CD8D10A16A8F}" srcOrd="0" destOrd="0" presId="urn:microsoft.com/office/officeart/2005/8/layout/hList7"/>
    <dgm:cxn modelId="{5EF8DA10-6309-47CB-B75E-D63AEE249E66}" type="presParOf" srcId="{45D78BCA-329D-4AF4-B57B-00F1EE778251}" destId="{C685DDB2-CF96-4910-8ACE-5E0F148FD9E8}" srcOrd="1" destOrd="0" presId="urn:microsoft.com/office/officeart/2005/8/layout/hList7"/>
    <dgm:cxn modelId="{9E84F231-A800-40FB-9459-729C1D0510AD}" type="presParOf" srcId="{45D78BCA-329D-4AF4-B57B-00F1EE778251}" destId="{568EB003-43EB-4C05-BF11-3350D236B374}" srcOrd="2" destOrd="0" presId="urn:microsoft.com/office/officeart/2005/8/layout/hList7"/>
    <dgm:cxn modelId="{0C340DDE-0355-4567-B5CC-1856FDC44E11}" type="presParOf" srcId="{45D78BCA-329D-4AF4-B57B-00F1EE778251}" destId="{D356EF6A-E62C-4E73-A0E3-5873772F0E1A}" srcOrd="3" destOrd="0" presId="urn:microsoft.com/office/officeart/2005/8/layout/hList7"/>
    <dgm:cxn modelId="{AC03C73E-80D7-4511-B5FF-9C033E8944C0}" type="presParOf" srcId="{618C5EF2-7B9C-41AA-B5E9-E22AABA58D58}" destId="{C140CD8F-667C-42EB-9596-85B62BC6172A}" srcOrd="5" destOrd="0" presId="urn:microsoft.com/office/officeart/2005/8/layout/hList7"/>
    <dgm:cxn modelId="{B5FA7917-3AC5-4C29-8481-B7F70335D8F1}" type="presParOf" srcId="{618C5EF2-7B9C-41AA-B5E9-E22AABA58D58}" destId="{C58BCF51-F252-4D75-8923-F97DC4A96504}" srcOrd="6" destOrd="0" presId="urn:microsoft.com/office/officeart/2005/8/layout/hList7"/>
    <dgm:cxn modelId="{AB2C4C33-19CE-4ACF-95F9-BD90B6CB0992}" type="presParOf" srcId="{C58BCF51-F252-4D75-8923-F97DC4A96504}" destId="{EAE5CB04-489D-47AE-BA74-907F1B9292BC}" srcOrd="0" destOrd="0" presId="urn:microsoft.com/office/officeart/2005/8/layout/hList7"/>
    <dgm:cxn modelId="{A9927037-05FF-477F-B525-0AB66459752E}" type="presParOf" srcId="{C58BCF51-F252-4D75-8923-F97DC4A96504}" destId="{79B22316-A8FD-4C96-AB52-88E185163FEB}" srcOrd="1" destOrd="0" presId="urn:microsoft.com/office/officeart/2005/8/layout/hList7"/>
    <dgm:cxn modelId="{1A8ACAA3-C87E-4B8D-8FC1-07E473FEE5BD}" type="presParOf" srcId="{C58BCF51-F252-4D75-8923-F97DC4A96504}" destId="{4BC344F4-6960-4CF7-8033-093AD70D4241}" srcOrd="2" destOrd="0" presId="urn:microsoft.com/office/officeart/2005/8/layout/hList7"/>
    <dgm:cxn modelId="{BB629900-6790-4932-898B-BFF9309614D2}" type="presParOf" srcId="{C58BCF51-F252-4D75-8923-F97DC4A96504}" destId="{A1896630-F1DA-45D5-9FA2-4E72F8E32350}" srcOrd="3" destOrd="0" presId="urn:microsoft.com/office/officeart/2005/8/layout/hList7"/>
    <dgm:cxn modelId="{7EF51C14-40A0-4BA4-8F41-AEB724706E68}" type="presParOf" srcId="{618C5EF2-7B9C-41AA-B5E9-E22AABA58D58}" destId="{69587EC6-872E-4BBC-A239-BFBE377E8D5F}" srcOrd="7" destOrd="0" presId="urn:microsoft.com/office/officeart/2005/8/layout/hList7"/>
    <dgm:cxn modelId="{D1091C8D-EC03-4A88-8BC9-029DEEBDDFE2}" type="presParOf" srcId="{618C5EF2-7B9C-41AA-B5E9-E22AABA58D58}" destId="{852845B0-B837-460A-ABC9-A59CD1EDD314}" srcOrd="8" destOrd="0" presId="urn:microsoft.com/office/officeart/2005/8/layout/hList7"/>
    <dgm:cxn modelId="{6B20FB03-3A20-4819-97B1-5408FDF4CBD8}" type="presParOf" srcId="{852845B0-B837-460A-ABC9-A59CD1EDD314}" destId="{A0E53FB9-FA31-4D55-BB34-45D3795A688B}" srcOrd="0" destOrd="0" presId="urn:microsoft.com/office/officeart/2005/8/layout/hList7"/>
    <dgm:cxn modelId="{8B16B446-FA53-40CA-80B9-4273ED830334}" type="presParOf" srcId="{852845B0-B837-460A-ABC9-A59CD1EDD314}" destId="{DAAADF71-96DF-495C-AD73-940C5B4FB2CD}" srcOrd="1" destOrd="0" presId="urn:microsoft.com/office/officeart/2005/8/layout/hList7"/>
    <dgm:cxn modelId="{ABBD7B92-EA81-4D2E-98C7-0D6465EF237B}" type="presParOf" srcId="{852845B0-B837-460A-ABC9-A59CD1EDD314}" destId="{06B6D638-B380-4D3E-AF86-59B4BD5A9000}" srcOrd="2" destOrd="0" presId="urn:microsoft.com/office/officeart/2005/8/layout/hList7"/>
    <dgm:cxn modelId="{5F2DCB8D-E3C1-4EB5-BCCF-6C4C68C3CC9E}" type="presParOf" srcId="{852845B0-B837-460A-ABC9-A59CD1EDD314}" destId="{EDCA4BB9-252D-43FE-8FA5-C7103876EB44}"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2C2A3-3F86-4240-AF4A-0E64BB66C94A}">
      <dsp:nvSpPr>
        <dsp:cNvPr id="0" name=""/>
        <dsp:cNvSpPr/>
      </dsp:nvSpPr>
      <dsp:spPr>
        <a:xfrm>
          <a:off x="4841" y="581452"/>
          <a:ext cx="3013992" cy="3013992"/>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The definition of science can be intimidating!  Do young children really learn those things?  Better yet, do early childhood teachers need to teach those things?</a:t>
          </a:r>
        </a:p>
      </dsp:txBody>
      <dsp:txXfrm>
        <a:off x="446230" y="1022841"/>
        <a:ext cx="2131214" cy="2131214"/>
      </dsp:txXfrm>
    </dsp:sp>
    <dsp:sp modelId="{C73669D8-D565-4F9D-9D75-5EFE159BC7A0}">
      <dsp:nvSpPr>
        <dsp:cNvPr id="0" name=""/>
        <dsp:cNvSpPr/>
      </dsp:nvSpPr>
      <dsp:spPr>
        <a:xfrm>
          <a:off x="3018834" y="581452"/>
          <a:ext cx="3013992" cy="3013992"/>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Really, when we think about science in early childhood, we are hoping to promote the following:</a:t>
          </a:r>
        </a:p>
      </dsp:txBody>
      <dsp:txXfrm>
        <a:off x="3460223" y="1022841"/>
        <a:ext cx="2131214" cy="2131214"/>
      </dsp:txXfrm>
    </dsp:sp>
    <dsp:sp modelId="{D7EE27A0-31A7-46FC-B012-1AE7C9D534ED}">
      <dsp:nvSpPr>
        <dsp:cNvPr id="0" name=""/>
        <dsp:cNvSpPr/>
      </dsp:nvSpPr>
      <dsp:spPr>
        <a:xfrm rot="18855829">
          <a:off x="5898440" y="1161638"/>
          <a:ext cx="2075360" cy="0"/>
        </a:xfrm>
        <a:custGeom>
          <a:avLst/>
          <a:gdLst/>
          <a:ahLst/>
          <a:cxnLst/>
          <a:rect l="0" t="0" r="0" b="0"/>
          <a:pathLst>
            <a:path>
              <a:moveTo>
                <a:pt x="0" y="0"/>
              </a:moveTo>
              <a:lnTo>
                <a:pt x="2075360"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8880B4-D866-4A95-8DAE-CBD5A5FAB788}">
      <dsp:nvSpPr>
        <dsp:cNvPr id="0" name=""/>
        <dsp:cNvSpPr/>
      </dsp:nvSpPr>
      <dsp:spPr>
        <a:xfrm>
          <a:off x="7660383" y="418521"/>
          <a:ext cx="352293"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31B945-E97F-41EC-8B66-5C48C7055237}">
      <dsp:nvSpPr>
        <dsp:cNvPr id="0" name=""/>
        <dsp:cNvSpPr/>
      </dsp:nvSpPr>
      <dsp:spPr>
        <a:xfrm>
          <a:off x="8012676" y="1039"/>
          <a:ext cx="2498081" cy="8349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Critical thinking skills</a:t>
          </a:r>
        </a:p>
      </dsp:txBody>
      <dsp:txXfrm>
        <a:off x="8012676" y="1039"/>
        <a:ext cx="2498081" cy="834963"/>
      </dsp:txXfrm>
    </dsp:sp>
    <dsp:sp modelId="{52C21F61-2A91-49E5-B9FC-38E986E66A3A}">
      <dsp:nvSpPr>
        <dsp:cNvPr id="0" name=""/>
        <dsp:cNvSpPr/>
      </dsp:nvSpPr>
      <dsp:spPr>
        <a:xfrm rot="19970485">
          <a:off x="6122110" y="1625043"/>
          <a:ext cx="1628019" cy="0"/>
        </a:xfrm>
        <a:custGeom>
          <a:avLst/>
          <a:gdLst/>
          <a:ahLst/>
          <a:cxnLst/>
          <a:rect l="0" t="0" r="0" b="0"/>
          <a:pathLst>
            <a:path>
              <a:moveTo>
                <a:pt x="0" y="0"/>
              </a:moveTo>
              <a:lnTo>
                <a:pt x="1628019"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48EDE5-1C00-496C-9114-168FC87E2FC2}">
      <dsp:nvSpPr>
        <dsp:cNvPr id="0" name=""/>
        <dsp:cNvSpPr/>
      </dsp:nvSpPr>
      <dsp:spPr>
        <a:xfrm>
          <a:off x="7660383" y="1253484"/>
          <a:ext cx="352293"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DB193F-84DB-45C5-9072-2A751C4BC726}">
      <dsp:nvSpPr>
        <dsp:cNvPr id="0" name=""/>
        <dsp:cNvSpPr/>
      </dsp:nvSpPr>
      <dsp:spPr>
        <a:xfrm>
          <a:off x="8012676" y="836003"/>
          <a:ext cx="2498081" cy="8349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Inquiry</a:t>
          </a:r>
        </a:p>
      </dsp:txBody>
      <dsp:txXfrm>
        <a:off x="8012676" y="836003"/>
        <a:ext cx="2498081" cy="834963"/>
      </dsp:txXfrm>
    </dsp:sp>
    <dsp:sp modelId="{8A847BD6-94E9-4B09-A015-5F105399E34C}">
      <dsp:nvSpPr>
        <dsp:cNvPr id="0" name=""/>
        <dsp:cNvSpPr/>
      </dsp:nvSpPr>
      <dsp:spPr>
        <a:xfrm>
          <a:off x="6211858" y="2088448"/>
          <a:ext cx="1448524" cy="0"/>
        </a:xfrm>
        <a:custGeom>
          <a:avLst/>
          <a:gdLst/>
          <a:ahLst/>
          <a:cxnLst/>
          <a:rect l="0" t="0" r="0" b="0"/>
          <a:pathLst>
            <a:path>
              <a:moveTo>
                <a:pt x="0" y="0"/>
              </a:moveTo>
              <a:lnTo>
                <a:pt x="1448524"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866D5E-97B9-4E4F-B3C5-9E1D6F88F568}">
      <dsp:nvSpPr>
        <dsp:cNvPr id="0" name=""/>
        <dsp:cNvSpPr/>
      </dsp:nvSpPr>
      <dsp:spPr>
        <a:xfrm>
          <a:off x="7660383" y="2088448"/>
          <a:ext cx="352293"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D21084-13A1-4BD9-812E-5ED46A39268C}">
      <dsp:nvSpPr>
        <dsp:cNvPr id="0" name=""/>
        <dsp:cNvSpPr/>
      </dsp:nvSpPr>
      <dsp:spPr>
        <a:xfrm>
          <a:off x="8012676" y="1670966"/>
          <a:ext cx="2498081" cy="8349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Raising questions</a:t>
          </a:r>
        </a:p>
      </dsp:txBody>
      <dsp:txXfrm>
        <a:off x="8012676" y="1670966"/>
        <a:ext cx="2498081" cy="834963"/>
      </dsp:txXfrm>
    </dsp:sp>
    <dsp:sp modelId="{8522AC8F-56EF-4A54-90D6-687D987DCD7A}">
      <dsp:nvSpPr>
        <dsp:cNvPr id="0" name=""/>
        <dsp:cNvSpPr/>
      </dsp:nvSpPr>
      <dsp:spPr>
        <a:xfrm rot="1629515">
          <a:off x="6122110" y="2551853"/>
          <a:ext cx="1628019" cy="0"/>
        </a:xfrm>
        <a:custGeom>
          <a:avLst/>
          <a:gdLst/>
          <a:ahLst/>
          <a:cxnLst/>
          <a:rect l="0" t="0" r="0" b="0"/>
          <a:pathLst>
            <a:path>
              <a:moveTo>
                <a:pt x="0" y="0"/>
              </a:moveTo>
              <a:lnTo>
                <a:pt x="1628019"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338F98-A42A-422A-B64E-2C6F9D77F699}">
      <dsp:nvSpPr>
        <dsp:cNvPr id="0" name=""/>
        <dsp:cNvSpPr/>
      </dsp:nvSpPr>
      <dsp:spPr>
        <a:xfrm>
          <a:off x="7660383" y="2923412"/>
          <a:ext cx="352293"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7B243E-7801-4FF5-8CA8-FDF06C2EAA24}">
      <dsp:nvSpPr>
        <dsp:cNvPr id="0" name=""/>
        <dsp:cNvSpPr/>
      </dsp:nvSpPr>
      <dsp:spPr>
        <a:xfrm>
          <a:off x="8012676" y="2505930"/>
          <a:ext cx="2498081" cy="8349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Making observations</a:t>
          </a:r>
        </a:p>
      </dsp:txBody>
      <dsp:txXfrm>
        <a:off x="8012676" y="2505930"/>
        <a:ext cx="2498081" cy="834963"/>
      </dsp:txXfrm>
    </dsp:sp>
    <dsp:sp modelId="{51D7EB8B-9F12-429F-8BFF-A339D70B2B17}">
      <dsp:nvSpPr>
        <dsp:cNvPr id="0" name=""/>
        <dsp:cNvSpPr/>
      </dsp:nvSpPr>
      <dsp:spPr>
        <a:xfrm rot="2744171">
          <a:off x="5898440" y="3015258"/>
          <a:ext cx="2075360" cy="0"/>
        </a:xfrm>
        <a:custGeom>
          <a:avLst/>
          <a:gdLst/>
          <a:ahLst/>
          <a:cxnLst/>
          <a:rect l="0" t="0" r="0" b="0"/>
          <a:pathLst>
            <a:path>
              <a:moveTo>
                <a:pt x="0" y="0"/>
              </a:moveTo>
              <a:lnTo>
                <a:pt x="2075360"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B6C4DC-A520-4D88-9FAB-AACA495A9933}">
      <dsp:nvSpPr>
        <dsp:cNvPr id="0" name=""/>
        <dsp:cNvSpPr/>
      </dsp:nvSpPr>
      <dsp:spPr>
        <a:xfrm>
          <a:off x="7660383" y="3758375"/>
          <a:ext cx="352293"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9EB138-ACC8-4F59-9FCD-FBE8A6BD6711}">
      <dsp:nvSpPr>
        <dsp:cNvPr id="0" name=""/>
        <dsp:cNvSpPr/>
      </dsp:nvSpPr>
      <dsp:spPr>
        <a:xfrm>
          <a:off x="8012676" y="3340893"/>
          <a:ext cx="2498081" cy="83496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Coming to conclusions</a:t>
          </a:r>
        </a:p>
      </dsp:txBody>
      <dsp:txXfrm>
        <a:off x="8012676" y="3340893"/>
        <a:ext cx="2498081" cy="8349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082D2-656E-4573-8613-23389B478DC5}">
      <dsp:nvSpPr>
        <dsp:cNvPr id="0" name=""/>
        <dsp:cNvSpPr/>
      </dsp:nvSpPr>
      <dsp:spPr>
        <a:xfrm>
          <a:off x="0" y="0"/>
          <a:ext cx="11248846" cy="2344734"/>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D167C0-9EF3-4EBC-85E0-B19B143E0B70}">
      <dsp:nvSpPr>
        <dsp:cNvPr id="0" name=""/>
        <dsp:cNvSpPr/>
      </dsp:nvSpPr>
      <dsp:spPr>
        <a:xfrm>
          <a:off x="346758" y="312631"/>
          <a:ext cx="1388858" cy="171947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02027-4E01-48F8-ADAA-D3EB653C0481}">
      <dsp:nvSpPr>
        <dsp:cNvPr id="0" name=""/>
        <dsp:cNvSpPr/>
      </dsp:nvSpPr>
      <dsp:spPr>
        <a:xfrm rot="10800000">
          <a:off x="346758" y="2344734"/>
          <a:ext cx="1388858" cy="2865786"/>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b="0" i="0" kern="1200" dirty="0"/>
            <a:t>Facilitate and scaffold children’s observation skills. Introduce the observation process using simple, familiar objects and encourage children to hold and touch the objects and use all their senses to note specific details. Invite children to describe their observations and ask questions to guide their observations (e.g., “What do you notice about…?” What does it look like, feel like, sound like, smell like?”).</a:t>
          </a:r>
          <a:endParaRPr lang="en-US" sz="900" kern="1200" dirty="0"/>
        </a:p>
      </dsp:txBody>
      <dsp:txXfrm rot="10800000">
        <a:off x="389470" y="2344734"/>
        <a:ext cx="1303434" cy="2823074"/>
      </dsp:txXfrm>
    </dsp:sp>
    <dsp:sp modelId="{50FB33D0-AC4E-47DE-A527-33ED615873AC}">
      <dsp:nvSpPr>
        <dsp:cNvPr id="0" name=""/>
        <dsp:cNvSpPr/>
      </dsp:nvSpPr>
      <dsp:spPr>
        <a:xfrm>
          <a:off x="1874503" y="312631"/>
          <a:ext cx="1388858" cy="171947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8A4B77-BFE5-430F-B6B0-E84F8B9998A3}">
      <dsp:nvSpPr>
        <dsp:cNvPr id="0" name=""/>
        <dsp:cNvSpPr/>
      </dsp:nvSpPr>
      <dsp:spPr>
        <a:xfrm rot="10800000">
          <a:off x="1874503" y="2344734"/>
          <a:ext cx="1388858" cy="2865786"/>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b="0" i="0" kern="1200" dirty="0"/>
            <a:t>Go on a nature walk or visit another part of your setting (e.g., front office in a center, kitchen in family childcare home, gym in a school-based program). Give children paper and a writing tool so they can draw what they see and hear. Encourage them to explore the environment using their senses. When you and the children get back, create a group list of sights, sounds, smells, and more.</a:t>
          </a:r>
          <a:endParaRPr lang="en-US" sz="900" kern="1200" dirty="0"/>
        </a:p>
      </dsp:txBody>
      <dsp:txXfrm rot="10800000">
        <a:off x="1917215" y="2344734"/>
        <a:ext cx="1303434" cy="2823074"/>
      </dsp:txXfrm>
    </dsp:sp>
    <dsp:sp modelId="{4E07A8C6-4CB1-4E11-AAB5-E74422A316DB}">
      <dsp:nvSpPr>
        <dsp:cNvPr id="0" name=""/>
        <dsp:cNvSpPr/>
      </dsp:nvSpPr>
      <dsp:spPr>
        <a:xfrm>
          <a:off x="3402248" y="312631"/>
          <a:ext cx="1388858" cy="171947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578B6B-5069-4E8D-86B8-FCF9B7B9A303}">
      <dsp:nvSpPr>
        <dsp:cNvPr id="0" name=""/>
        <dsp:cNvSpPr/>
      </dsp:nvSpPr>
      <dsp:spPr>
        <a:xfrm rot="10800000">
          <a:off x="3402248" y="2344734"/>
          <a:ext cx="1388858" cy="2865786"/>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66725">
            <a:lnSpc>
              <a:spcPct val="90000"/>
            </a:lnSpc>
            <a:spcBef>
              <a:spcPct val="0"/>
            </a:spcBef>
            <a:spcAft>
              <a:spcPct val="35000"/>
            </a:spcAft>
            <a:buNone/>
          </a:pPr>
          <a:r>
            <a:rPr lang="en-US" sz="1050" b="0" i="0" kern="1200" dirty="0"/>
            <a:t>Use science vocabulary, like </a:t>
          </a:r>
          <a:r>
            <a:rPr lang="en-US" sz="1050" b="0" i="1" kern="1200" dirty="0"/>
            <a:t>observe</a:t>
          </a:r>
          <a:r>
            <a:rPr lang="en-US" sz="1050" b="0" i="0" kern="1200" dirty="0"/>
            <a:t>, </a:t>
          </a:r>
          <a:r>
            <a:rPr lang="en-US" sz="950" b="0" i="1" kern="1200" dirty="0"/>
            <a:t>predict,</a:t>
          </a:r>
          <a:r>
            <a:rPr lang="en-US" sz="950" b="0" i="0" kern="1200" dirty="0"/>
            <a:t> </a:t>
          </a:r>
          <a:r>
            <a:rPr lang="en-US" sz="1050" b="0" i="1" kern="1200" dirty="0"/>
            <a:t>question</a:t>
          </a:r>
          <a:r>
            <a:rPr lang="en-US" sz="1050" b="0" i="0" kern="1200" dirty="0"/>
            <a:t>, </a:t>
          </a:r>
          <a:r>
            <a:rPr lang="en-US" sz="1050" b="0" i="1" kern="1200" dirty="0"/>
            <a:t>investi-gate</a:t>
          </a:r>
          <a:r>
            <a:rPr lang="en-US" sz="1050" b="0" i="0" kern="1200" dirty="0"/>
            <a:t>, </a:t>
          </a:r>
          <a:r>
            <a:rPr lang="en-US" sz="1050" b="0" i="1" kern="1200" dirty="0"/>
            <a:t>compare</a:t>
          </a:r>
          <a:r>
            <a:rPr lang="en-US" sz="1050" b="0" i="0" kern="1200" dirty="0"/>
            <a:t>, and </a:t>
          </a:r>
          <a:r>
            <a:rPr lang="en-US" sz="1050" b="0" i="1" kern="1200" dirty="0"/>
            <a:t>classify</a:t>
          </a:r>
          <a:r>
            <a:rPr lang="en-US" sz="1050" b="0" i="0" kern="1200" dirty="0"/>
            <a:t>, when describing objects, materials, organisms, and events in your setting. Encourage and scaffold children in using these words as they explore and discover.</a:t>
          </a:r>
          <a:endParaRPr lang="en-US" sz="1050" kern="1200" dirty="0"/>
        </a:p>
      </dsp:txBody>
      <dsp:txXfrm rot="10800000">
        <a:off x="3444960" y="2344734"/>
        <a:ext cx="1303434" cy="2823074"/>
      </dsp:txXfrm>
    </dsp:sp>
    <dsp:sp modelId="{92BCDAF2-DB82-4448-BB93-647908EFE45B}">
      <dsp:nvSpPr>
        <dsp:cNvPr id="0" name=""/>
        <dsp:cNvSpPr/>
      </dsp:nvSpPr>
      <dsp:spPr>
        <a:xfrm>
          <a:off x="4929993" y="312631"/>
          <a:ext cx="1388858" cy="171947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3000" r="-4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FFE041-A7E3-4761-A6E1-03B85651AF38}">
      <dsp:nvSpPr>
        <dsp:cNvPr id="0" name=""/>
        <dsp:cNvSpPr/>
      </dsp:nvSpPr>
      <dsp:spPr>
        <a:xfrm rot="10800000">
          <a:off x="4929993" y="2344734"/>
          <a:ext cx="1388858" cy="2865786"/>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66725">
            <a:lnSpc>
              <a:spcPct val="90000"/>
            </a:lnSpc>
            <a:spcBef>
              <a:spcPct val="0"/>
            </a:spcBef>
            <a:spcAft>
              <a:spcPct val="35000"/>
            </a:spcAft>
            <a:buNone/>
          </a:pPr>
          <a:r>
            <a:rPr lang="en-US" sz="1050" b="0" i="0" kern="1200" dirty="0"/>
            <a:t>Organize your environment so that cleanup time turns into a sorting experience. Provide guidance about where things should go (e.g., “The rectangle blocks go together on this shelf.” “All the crayons go together in one box, and all the markers in another box.”).</a:t>
          </a:r>
          <a:endParaRPr lang="en-US" sz="1050" kern="1200" dirty="0"/>
        </a:p>
      </dsp:txBody>
      <dsp:txXfrm rot="10800000">
        <a:off x="4972705" y="2344734"/>
        <a:ext cx="1303434" cy="2823074"/>
      </dsp:txXfrm>
    </dsp:sp>
    <dsp:sp modelId="{8B584702-E93B-4149-BFDF-5A1F080DA51B}">
      <dsp:nvSpPr>
        <dsp:cNvPr id="0" name=""/>
        <dsp:cNvSpPr/>
      </dsp:nvSpPr>
      <dsp:spPr>
        <a:xfrm>
          <a:off x="6457738" y="312631"/>
          <a:ext cx="1388858" cy="171947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9000" r="-49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097442-54A0-41F7-AF84-E861C585ECB9}">
      <dsp:nvSpPr>
        <dsp:cNvPr id="0" name=""/>
        <dsp:cNvSpPr/>
      </dsp:nvSpPr>
      <dsp:spPr>
        <a:xfrm rot="10800000">
          <a:off x="6457738" y="2344734"/>
          <a:ext cx="1388858" cy="2865786"/>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66725">
            <a:lnSpc>
              <a:spcPct val="90000"/>
            </a:lnSpc>
            <a:spcBef>
              <a:spcPct val="0"/>
            </a:spcBef>
            <a:spcAft>
              <a:spcPct val="35000"/>
            </a:spcAft>
            <a:buNone/>
          </a:pPr>
          <a:r>
            <a:rPr lang="en-US" sz="1050" b="0" i="0" kern="1200" dirty="0"/>
            <a:t>Provide a variety of objects to sort and engage children in conversations about sorting and classifying. Ask open-ended questions, help children label the groups and verbalize their criteria for sorting, and encourage them to come up with their own criteria for sorting.</a:t>
          </a:r>
          <a:endParaRPr lang="en-US" sz="1050" kern="1200" dirty="0"/>
        </a:p>
      </dsp:txBody>
      <dsp:txXfrm rot="10800000">
        <a:off x="6500450" y="2344734"/>
        <a:ext cx="1303434" cy="2823074"/>
      </dsp:txXfrm>
    </dsp:sp>
    <dsp:sp modelId="{6D2E7A0E-2CAF-4A74-B8B5-C9E3845775A5}">
      <dsp:nvSpPr>
        <dsp:cNvPr id="0" name=""/>
        <dsp:cNvSpPr/>
      </dsp:nvSpPr>
      <dsp:spPr>
        <a:xfrm>
          <a:off x="7985483" y="312631"/>
          <a:ext cx="1388858" cy="1719471"/>
        </a:xfrm>
        <a:prstGeom prst="roundRect">
          <a:avLst>
            <a:gd name="adj" fmla="val 10000"/>
          </a:avLst>
        </a:prstGeom>
        <a:blipFill>
          <a:blip xmlns:r="http://schemas.openxmlformats.org/officeDocument/2006/relationships" r:embed="rId6"/>
          <a:srcRect/>
          <a:stretch>
            <a:fillRect l="-7000" r="-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40B6A5-D63E-4D75-8B3A-FDA2D83F7E69}">
      <dsp:nvSpPr>
        <dsp:cNvPr id="0" name=""/>
        <dsp:cNvSpPr/>
      </dsp:nvSpPr>
      <dsp:spPr>
        <a:xfrm rot="10800000">
          <a:off x="7985483" y="2344734"/>
          <a:ext cx="1388858" cy="2865786"/>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t" anchorCtr="0">
          <a:noAutofit/>
        </a:bodyPr>
        <a:lstStyle/>
        <a:p>
          <a:pPr marL="0" lvl="0" indent="0" algn="ctr" defTabSz="377825">
            <a:lnSpc>
              <a:spcPct val="90000"/>
            </a:lnSpc>
            <a:spcBef>
              <a:spcPct val="0"/>
            </a:spcBef>
            <a:spcAft>
              <a:spcPct val="35000"/>
            </a:spcAft>
            <a:buNone/>
          </a:pPr>
          <a:r>
            <a:rPr lang="en-US" sz="850" b="0" i="0" kern="1200" dirty="0"/>
            <a:t>Include science materials (e.g., building sets, pulleys, wheels, levers, ramps, tubes, funnels, sifters, magnets, magnifying glasses, balance scales, seeds, soil, rocks, shells) in different parts of your environment (e.g., dramatic play, blocks, manipulatives, sensory table, art, music/movement, books/writing, science/discovery, outdoors). Choose materials that are open-ended and encourage children to explore.</a:t>
          </a:r>
          <a:endParaRPr lang="en-US" sz="850" kern="1200" dirty="0"/>
        </a:p>
      </dsp:txBody>
      <dsp:txXfrm rot="10800000">
        <a:off x="8028195" y="2344734"/>
        <a:ext cx="1303434" cy="2823074"/>
      </dsp:txXfrm>
    </dsp:sp>
    <dsp:sp modelId="{71892C21-F7C4-4068-8E98-7C0972A745FE}">
      <dsp:nvSpPr>
        <dsp:cNvPr id="0" name=""/>
        <dsp:cNvSpPr/>
      </dsp:nvSpPr>
      <dsp:spPr>
        <a:xfrm>
          <a:off x="9513228" y="312631"/>
          <a:ext cx="1388858" cy="1719471"/>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33000" r="-3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342BBE-B487-40E6-B602-7FD35B0CA57C}">
      <dsp:nvSpPr>
        <dsp:cNvPr id="0" name=""/>
        <dsp:cNvSpPr/>
      </dsp:nvSpPr>
      <dsp:spPr>
        <a:xfrm rot="10800000">
          <a:off x="9513228" y="2344734"/>
          <a:ext cx="1388858" cy="2865786"/>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en-US" sz="800" b="0" i="0" kern="1200" dirty="0"/>
            <a:t>Include books with science-related content. For example, nonfiction informational books about things and events in the world, such as insects, animals, seeds, the seasons, fruits and vegetables, or the human body, provide resources for children’s investigations through pictures and descriptions, and enrich children’s knowledge about their world. Numerous story books, such as </a:t>
          </a:r>
          <a:r>
            <a:rPr lang="en-US" sz="800" b="0" i="1" kern="1200" dirty="0"/>
            <a:t>The Tiny Seed</a:t>
          </a:r>
          <a:r>
            <a:rPr lang="en-US" sz="800" b="0" i="0" kern="1200" dirty="0"/>
            <a:t> by Eric Carle or </a:t>
          </a:r>
          <a:r>
            <a:rPr lang="en-US" sz="800" b="0" i="1" kern="1200" dirty="0"/>
            <a:t>The Happy Day</a:t>
          </a:r>
          <a:r>
            <a:rPr lang="en-US" sz="800" b="0" i="0" kern="1200" dirty="0"/>
            <a:t> by Ruth Krauss, have science connections and can be starting points for discussing concepts such as growth or seasonal and weather changes.</a:t>
          </a:r>
          <a:endParaRPr lang="en-US" sz="800" kern="1200" dirty="0"/>
        </a:p>
      </dsp:txBody>
      <dsp:txXfrm rot="10800000">
        <a:off x="9555940" y="2344734"/>
        <a:ext cx="1303434" cy="28230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42298-68C7-4DF4-8E90-6B23DDA09AE7}">
      <dsp:nvSpPr>
        <dsp:cNvPr id="0" name=""/>
        <dsp:cNvSpPr/>
      </dsp:nvSpPr>
      <dsp:spPr>
        <a:xfrm>
          <a:off x="4645" y="0"/>
          <a:ext cx="2098188" cy="570701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Font typeface="Arial" panose="020B0604020202020204" pitchFamily="34" charset="0"/>
            <a:buNone/>
          </a:pPr>
          <a:r>
            <a:rPr lang="en-US" sz="1050" b="0" i="0" kern="1200" dirty="0">
              <a:effectLst/>
              <a:latin typeface="Calibri" panose="020F0502020204030204" pitchFamily="34" charset="0"/>
              <a:cs typeface="Calibri" panose="020F0502020204030204" pitchFamily="34" charset="0"/>
            </a:rPr>
            <a:t>Allow children to solve everyday problems. Ask open-ended questions that will prompt them to try different strategies (e.g., what to do at snack time when there are not enough cups at one table and not enough snacks at another table, how to carry a heavy object together, or what happens when you mix two colors).</a:t>
          </a:r>
          <a:endParaRPr lang="en-US" sz="1050" kern="1200" dirty="0"/>
        </a:p>
      </dsp:txBody>
      <dsp:txXfrm>
        <a:off x="4645" y="2282805"/>
        <a:ext cx="2098188" cy="2282805"/>
      </dsp:txXfrm>
    </dsp:sp>
    <dsp:sp modelId="{DA2A38D3-D3A1-4C1C-8FEF-87535898BEEF}">
      <dsp:nvSpPr>
        <dsp:cNvPr id="0" name=""/>
        <dsp:cNvSpPr/>
      </dsp:nvSpPr>
      <dsp:spPr>
        <a:xfrm>
          <a:off x="103521" y="342420"/>
          <a:ext cx="1900435" cy="1900435"/>
        </a:xfrm>
        <a:prstGeom prst="ellipse">
          <a:avLst/>
        </a:prstGeom>
        <a:blipFill>
          <a:blip xmlns:r="http://schemas.openxmlformats.org/officeDocument/2006/relationships" r:embed="rId1">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l="-39000" r="-39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91A16D-3959-40A0-97BE-B4D262B7D231}">
      <dsp:nvSpPr>
        <dsp:cNvPr id="0" name=""/>
        <dsp:cNvSpPr/>
      </dsp:nvSpPr>
      <dsp:spPr>
        <a:xfrm>
          <a:off x="2166876" y="0"/>
          <a:ext cx="2134735" cy="570701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US" sz="900" b="0" i="0" kern="1200" dirty="0">
              <a:effectLst/>
              <a:latin typeface="Calibri" panose="020F0502020204030204" pitchFamily="34" charset="0"/>
              <a:cs typeface="Calibri" panose="020F0502020204030204" pitchFamily="34" charset="0"/>
            </a:rPr>
            <a:t>Plan indoor and outdoor activities that help children use the scientific method to observe, make predictions, and test those predictions, such as growing plants. Scaffold children’s abilities to make predictions. For example, explain what a prediction is (a guess about what is going to happen). Encourage children to first predict and then check to see if what they predicted happened. Prompt predictions by asking questions and letting children know predictions do not have to be right. Encourage children to make multiple or alternate predictions or compare children’s predictions. Record children’s predictions.</a:t>
          </a:r>
          <a:endParaRPr lang="en-US" sz="900" kern="1200" dirty="0"/>
        </a:p>
      </dsp:txBody>
      <dsp:txXfrm>
        <a:off x="2166876" y="2282805"/>
        <a:ext cx="2134735" cy="2282805"/>
      </dsp:txXfrm>
    </dsp:sp>
    <dsp:sp modelId="{69755895-055E-4F3E-B72A-B17DCEF72D45}">
      <dsp:nvSpPr>
        <dsp:cNvPr id="0" name=""/>
        <dsp:cNvSpPr/>
      </dsp:nvSpPr>
      <dsp:spPr>
        <a:xfrm>
          <a:off x="2284026" y="342420"/>
          <a:ext cx="1900435" cy="1900435"/>
        </a:xfrm>
        <a:prstGeom prst="ellipse">
          <a:avLst/>
        </a:prstGeom>
        <a:blipFill>
          <a:blip xmlns:r="http://schemas.openxmlformats.org/officeDocument/2006/relationships" r:embed="rId2">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12E15F-8764-484C-8142-CD8D10A16A8F}">
      <dsp:nvSpPr>
        <dsp:cNvPr id="0" name=""/>
        <dsp:cNvSpPr/>
      </dsp:nvSpPr>
      <dsp:spPr>
        <a:xfrm>
          <a:off x="4365653" y="0"/>
          <a:ext cx="2134735" cy="570701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66725">
            <a:lnSpc>
              <a:spcPct val="90000"/>
            </a:lnSpc>
            <a:spcBef>
              <a:spcPct val="0"/>
            </a:spcBef>
            <a:spcAft>
              <a:spcPct val="35000"/>
            </a:spcAft>
            <a:buFont typeface="Arial" panose="020B0604020202020204" pitchFamily="34" charset="0"/>
            <a:buNone/>
          </a:pPr>
          <a:r>
            <a:rPr lang="en-US" sz="1050" b="0" i="0" kern="1200" dirty="0">
              <a:effectLst/>
              <a:latin typeface="Calibri" panose="020F0502020204030204" pitchFamily="34" charset="0"/>
              <a:cs typeface="Calibri" panose="020F0502020204030204" pitchFamily="34" charset="0"/>
            </a:rPr>
            <a:t>Chart children’s descriptions of the process they followed (e.g., the question they investigated—do plants grow higher in the dark or in sunlight?; their predictions; how they planted and watered seeds; how they measured the plants) as well as the results (e.g., how tall the plants were each day, which plants were tallest at the end).</a:t>
          </a:r>
          <a:r>
            <a:rPr lang="en-US" sz="1050" b="0" i="0" kern="1200" baseline="30000" dirty="0">
              <a:effectLst/>
              <a:latin typeface="Calibri" panose="020F0502020204030204" pitchFamily="34" charset="0"/>
              <a:cs typeface="Calibri" panose="020F0502020204030204" pitchFamily="34" charset="0"/>
            </a:rPr>
            <a:t> </a:t>
          </a:r>
          <a:r>
            <a:rPr lang="en-US" sz="1050" b="0" i="0" kern="1200" dirty="0">
              <a:effectLst/>
              <a:latin typeface="Calibri" panose="020F0502020204030204" pitchFamily="34" charset="0"/>
              <a:cs typeface="Calibri" panose="020F0502020204030204" pitchFamily="34" charset="0"/>
            </a:rPr>
            <a:t>Demonstrate different ways to chart results and encourage children to record their own results.</a:t>
          </a:r>
          <a:endParaRPr lang="en-US" sz="1050" kern="1200" dirty="0"/>
        </a:p>
      </dsp:txBody>
      <dsp:txXfrm>
        <a:off x="4365653" y="2282805"/>
        <a:ext cx="2134735" cy="2282805"/>
      </dsp:txXfrm>
    </dsp:sp>
    <dsp:sp modelId="{D356EF6A-E62C-4E73-A0E3-5873772F0E1A}">
      <dsp:nvSpPr>
        <dsp:cNvPr id="0" name=""/>
        <dsp:cNvSpPr/>
      </dsp:nvSpPr>
      <dsp:spPr>
        <a:xfrm>
          <a:off x="4482803" y="342420"/>
          <a:ext cx="1900435" cy="1900435"/>
        </a:xfrm>
        <a:prstGeom prst="ellipse">
          <a:avLst/>
        </a:prstGeom>
        <a:blipFill>
          <a:blip xmlns:r="http://schemas.openxmlformats.org/officeDocument/2006/relationships" r:embed="rId3">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17000" b="-1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E5CB04-489D-47AE-BA74-907F1B9292BC}">
      <dsp:nvSpPr>
        <dsp:cNvPr id="0" name=""/>
        <dsp:cNvSpPr/>
      </dsp:nvSpPr>
      <dsp:spPr>
        <a:xfrm>
          <a:off x="6564431" y="0"/>
          <a:ext cx="2134735" cy="570701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i="0" kern="1200" dirty="0">
              <a:effectLst/>
              <a:latin typeface="Calibri" panose="020F0502020204030204" pitchFamily="34" charset="0"/>
              <a:cs typeface="Calibri" panose="020F0502020204030204" pitchFamily="34" charset="0"/>
            </a:rPr>
            <a:t>Promote the use of scientific tools, such as magnifiers and measuring instruments, to extend children’s investigations. Make sure tools are available and in good working order, and that children know what they are used for and how to use them.</a:t>
          </a:r>
          <a:endParaRPr lang="en-US" sz="1200" kern="1200" dirty="0"/>
        </a:p>
      </dsp:txBody>
      <dsp:txXfrm>
        <a:off x="6564431" y="2282805"/>
        <a:ext cx="2134735" cy="2282805"/>
      </dsp:txXfrm>
    </dsp:sp>
    <dsp:sp modelId="{A1896630-F1DA-45D5-9FA2-4E72F8E32350}">
      <dsp:nvSpPr>
        <dsp:cNvPr id="0" name=""/>
        <dsp:cNvSpPr/>
      </dsp:nvSpPr>
      <dsp:spPr>
        <a:xfrm>
          <a:off x="6681581" y="342420"/>
          <a:ext cx="1900435" cy="1900435"/>
        </a:xfrm>
        <a:prstGeom prst="ellipse">
          <a:avLst/>
        </a:prstGeom>
        <a:blipFill>
          <a:blip xmlns:r="http://schemas.openxmlformats.org/officeDocument/2006/relationships" r:embed="rId4">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t="-10000" b="-10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E53FB9-FA31-4D55-BB34-45D3795A688B}">
      <dsp:nvSpPr>
        <dsp:cNvPr id="0" name=""/>
        <dsp:cNvSpPr/>
      </dsp:nvSpPr>
      <dsp:spPr>
        <a:xfrm>
          <a:off x="8763209" y="0"/>
          <a:ext cx="2134735" cy="570701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t" anchorCtr="1">
          <a:noAutofit/>
        </a:bodyPr>
        <a:lstStyle/>
        <a:p>
          <a:pPr marL="0" lvl="0" indent="0" algn="l" defTabSz="400050">
            <a:lnSpc>
              <a:spcPct val="90000"/>
            </a:lnSpc>
            <a:spcBef>
              <a:spcPct val="0"/>
            </a:spcBef>
            <a:spcAft>
              <a:spcPct val="35000"/>
            </a:spcAft>
            <a:buNone/>
          </a:pPr>
          <a:endParaRPr lang="en-US" sz="900" b="0" i="0" kern="1200" dirty="0">
            <a:effectLst/>
            <a:latin typeface="Calibri" panose="020F0502020204030204" pitchFamily="34" charset="0"/>
            <a:cs typeface="Calibri" panose="020F0502020204030204" pitchFamily="34" charset="0"/>
          </a:endParaRPr>
        </a:p>
        <a:p>
          <a:pPr marL="0" lvl="0" indent="0" algn="l" defTabSz="400050">
            <a:lnSpc>
              <a:spcPct val="90000"/>
            </a:lnSpc>
            <a:spcBef>
              <a:spcPct val="0"/>
            </a:spcBef>
            <a:spcAft>
              <a:spcPct val="35000"/>
            </a:spcAft>
            <a:buNone/>
          </a:pPr>
          <a:r>
            <a:rPr lang="en-US" sz="1000" b="0" i="0" kern="1200" dirty="0">
              <a:effectLst/>
              <a:latin typeface="Calibri" panose="020F0502020204030204" pitchFamily="34" charset="0"/>
              <a:cs typeface="Calibri" panose="020F0502020204030204" pitchFamily="34" charset="0"/>
            </a:rPr>
            <a:t>Help children analyze their results and draw conclusions. Ask questions to help children think about what happened and why they think it happened.</a:t>
          </a:r>
        </a:p>
        <a:p>
          <a:pPr marL="57150" lvl="1" indent="-57150" algn="l" defTabSz="444500">
            <a:lnSpc>
              <a:spcPct val="90000"/>
            </a:lnSpc>
            <a:spcBef>
              <a:spcPct val="0"/>
            </a:spcBef>
            <a:spcAft>
              <a:spcPct val="15000"/>
            </a:spcAft>
            <a:buFont typeface="Arial" panose="020B0604020202020204" pitchFamily="34" charset="0"/>
            <a:buChar char="•"/>
          </a:pPr>
          <a:r>
            <a:rPr lang="en-US" sz="1000" b="0" i="0" kern="1200" dirty="0">
              <a:effectLst/>
              <a:latin typeface="Calibri" panose="020F0502020204030204" pitchFamily="34" charset="0"/>
              <a:cs typeface="Calibri" panose="020F0502020204030204" pitchFamily="34" charset="0"/>
            </a:rPr>
            <a:t>For example, if children predicted that plants would grow higher in the dark than in sunlight, encourage them to look at the results (plants grew higher in sunlight) and offer ideas for what made the difference, given that all the plants received the same amount of watering.</a:t>
          </a:r>
        </a:p>
      </dsp:txBody>
      <dsp:txXfrm>
        <a:off x="8763209" y="2282805"/>
        <a:ext cx="2134735" cy="2282805"/>
      </dsp:txXfrm>
    </dsp:sp>
    <dsp:sp modelId="{EDCA4BB9-252D-43FE-8FA5-C7103876EB44}">
      <dsp:nvSpPr>
        <dsp:cNvPr id="0" name=""/>
        <dsp:cNvSpPr/>
      </dsp:nvSpPr>
      <dsp:spPr>
        <a:xfrm>
          <a:off x="8880359" y="342420"/>
          <a:ext cx="1900435" cy="1900435"/>
        </a:xfrm>
        <a:prstGeom prst="ellipse">
          <a:avLst/>
        </a:prstGeom>
        <a:blipFill>
          <a:blip xmlns:r="http://schemas.openxmlformats.org/officeDocument/2006/relationships" r:embed="rId5">
            <a:duotone>
              <a:schemeClr val="dk2">
                <a:hueOff val="0"/>
                <a:satOff val="0"/>
                <a:lumOff val="0"/>
                <a:alphaOff val="0"/>
                <a:shade val="20000"/>
                <a:satMod val="200000"/>
              </a:schemeClr>
              <a:schemeClr val="dk2">
                <a:hueOff val="0"/>
                <a:satOff val="0"/>
                <a:lumOff val="0"/>
                <a:alphaOff val="0"/>
                <a:tint val="12000"/>
                <a:satMod val="190000"/>
              </a:schemeClr>
            </a:duotone>
            <a:extLst>
              <a:ext uri="{28A0092B-C50C-407E-A947-70E740481C1C}">
                <a14:useLocalDpi xmlns:a14="http://schemas.microsoft.com/office/drawing/2010/main" val="0"/>
              </a:ext>
            </a:extLst>
          </a:blip>
          <a:srcRect/>
          <a:stretch>
            <a:fillRect l="-18000" r="-18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DA882E-8813-42AE-9A00-C2570828AAE2}">
      <dsp:nvSpPr>
        <dsp:cNvPr id="0" name=""/>
        <dsp:cNvSpPr/>
      </dsp:nvSpPr>
      <dsp:spPr>
        <a:xfrm>
          <a:off x="440232" y="4565610"/>
          <a:ext cx="10022125" cy="856051"/>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58BE5-1C57-4F6F-8EB7-CDFE9B0094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2E5539-C96A-4655-A4DD-90D67F0D95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C43178-F0A7-4077-8BAA-F2E2A36ED6CB}"/>
              </a:ext>
            </a:extLst>
          </p:cNvPr>
          <p:cNvSpPr>
            <a:spLocks noGrp="1"/>
          </p:cNvSpPr>
          <p:nvPr>
            <p:ph type="dt" sz="half" idx="10"/>
          </p:nvPr>
        </p:nvSpPr>
        <p:spPr/>
        <p:txBody>
          <a:bodyPr/>
          <a:lstStyle/>
          <a:p>
            <a:fld id="{33D08B2C-738E-4D18-A573-F695B54241F5}" type="datetimeFigureOut">
              <a:rPr lang="en-US" smtClean="0"/>
              <a:t>4/7/2022</a:t>
            </a:fld>
            <a:endParaRPr lang="en-US"/>
          </a:p>
        </p:txBody>
      </p:sp>
      <p:sp>
        <p:nvSpPr>
          <p:cNvPr id="5" name="Footer Placeholder 4">
            <a:extLst>
              <a:ext uri="{FF2B5EF4-FFF2-40B4-BE49-F238E27FC236}">
                <a16:creationId xmlns:a16="http://schemas.microsoft.com/office/drawing/2014/main" id="{6F08CE30-0166-41AF-AE1C-144423702E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098E3-EB24-4F51-A851-FFD7F91D47F1}"/>
              </a:ext>
            </a:extLst>
          </p:cNvPr>
          <p:cNvSpPr>
            <a:spLocks noGrp="1"/>
          </p:cNvSpPr>
          <p:nvPr>
            <p:ph type="sldNum" sz="quarter" idx="12"/>
          </p:nvPr>
        </p:nvSpPr>
        <p:spPr/>
        <p:txBody>
          <a:bodyPr/>
          <a:lstStyle/>
          <a:p>
            <a:fld id="{B65BE018-B665-418F-B2DC-5DC0FF6E8C66}" type="slidenum">
              <a:rPr lang="en-US" smtClean="0"/>
              <a:t>‹#›</a:t>
            </a:fld>
            <a:endParaRPr lang="en-US"/>
          </a:p>
        </p:txBody>
      </p:sp>
    </p:spTree>
    <p:extLst>
      <p:ext uri="{BB962C8B-B14F-4D97-AF65-F5344CB8AC3E}">
        <p14:creationId xmlns:p14="http://schemas.microsoft.com/office/powerpoint/2010/main" val="350100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C3F8-6AC5-4448-AEE3-2DD6059DED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044B7D-7829-43E4-93FE-DDC95268BA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504A3-5CE2-449D-9046-242379527A90}"/>
              </a:ext>
            </a:extLst>
          </p:cNvPr>
          <p:cNvSpPr>
            <a:spLocks noGrp="1"/>
          </p:cNvSpPr>
          <p:nvPr>
            <p:ph type="dt" sz="half" idx="10"/>
          </p:nvPr>
        </p:nvSpPr>
        <p:spPr/>
        <p:txBody>
          <a:bodyPr/>
          <a:lstStyle/>
          <a:p>
            <a:fld id="{33D08B2C-738E-4D18-A573-F695B54241F5}" type="datetimeFigureOut">
              <a:rPr lang="en-US" smtClean="0"/>
              <a:t>4/7/2022</a:t>
            </a:fld>
            <a:endParaRPr lang="en-US"/>
          </a:p>
        </p:txBody>
      </p:sp>
      <p:sp>
        <p:nvSpPr>
          <p:cNvPr id="5" name="Footer Placeholder 4">
            <a:extLst>
              <a:ext uri="{FF2B5EF4-FFF2-40B4-BE49-F238E27FC236}">
                <a16:creationId xmlns:a16="http://schemas.microsoft.com/office/drawing/2014/main" id="{E42101AD-BCDD-435F-94AE-D08877BF3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7F4AE1-E595-40A3-A0CA-ED9EF450E906}"/>
              </a:ext>
            </a:extLst>
          </p:cNvPr>
          <p:cNvSpPr>
            <a:spLocks noGrp="1"/>
          </p:cNvSpPr>
          <p:nvPr>
            <p:ph type="sldNum" sz="quarter" idx="12"/>
          </p:nvPr>
        </p:nvSpPr>
        <p:spPr/>
        <p:txBody>
          <a:bodyPr/>
          <a:lstStyle/>
          <a:p>
            <a:fld id="{B65BE018-B665-418F-B2DC-5DC0FF6E8C66}" type="slidenum">
              <a:rPr lang="en-US" smtClean="0"/>
              <a:t>‹#›</a:t>
            </a:fld>
            <a:endParaRPr lang="en-US"/>
          </a:p>
        </p:txBody>
      </p:sp>
    </p:spTree>
    <p:extLst>
      <p:ext uri="{BB962C8B-B14F-4D97-AF65-F5344CB8AC3E}">
        <p14:creationId xmlns:p14="http://schemas.microsoft.com/office/powerpoint/2010/main" val="2122984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C41D0F-17BB-48DE-910D-1B6C8F3061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338F81-6F83-4D6A-8A03-3504468CA6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38AA8-9156-4B69-A177-70D5EB19290B}"/>
              </a:ext>
            </a:extLst>
          </p:cNvPr>
          <p:cNvSpPr>
            <a:spLocks noGrp="1"/>
          </p:cNvSpPr>
          <p:nvPr>
            <p:ph type="dt" sz="half" idx="10"/>
          </p:nvPr>
        </p:nvSpPr>
        <p:spPr/>
        <p:txBody>
          <a:bodyPr/>
          <a:lstStyle/>
          <a:p>
            <a:fld id="{33D08B2C-738E-4D18-A573-F695B54241F5}" type="datetimeFigureOut">
              <a:rPr lang="en-US" smtClean="0"/>
              <a:t>4/7/2022</a:t>
            </a:fld>
            <a:endParaRPr lang="en-US"/>
          </a:p>
        </p:txBody>
      </p:sp>
      <p:sp>
        <p:nvSpPr>
          <p:cNvPr id="5" name="Footer Placeholder 4">
            <a:extLst>
              <a:ext uri="{FF2B5EF4-FFF2-40B4-BE49-F238E27FC236}">
                <a16:creationId xmlns:a16="http://schemas.microsoft.com/office/drawing/2014/main" id="{142001A7-6022-49E8-9F4B-13ECF4067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4E045-5BA0-4D32-90FB-B5D80C7288C6}"/>
              </a:ext>
            </a:extLst>
          </p:cNvPr>
          <p:cNvSpPr>
            <a:spLocks noGrp="1"/>
          </p:cNvSpPr>
          <p:nvPr>
            <p:ph type="sldNum" sz="quarter" idx="12"/>
          </p:nvPr>
        </p:nvSpPr>
        <p:spPr/>
        <p:txBody>
          <a:bodyPr/>
          <a:lstStyle/>
          <a:p>
            <a:fld id="{B65BE018-B665-418F-B2DC-5DC0FF6E8C66}" type="slidenum">
              <a:rPr lang="en-US" smtClean="0"/>
              <a:t>‹#›</a:t>
            </a:fld>
            <a:endParaRPr lang="en-US"/>
          </a:p>
        </p:txBody>
      </p:sp>
    </p:spTree>
    <p:extLst>
      <p:ext uri="{BB962C8B-B14F-4D97-AF65-F5344CB8AC3E}">
        <p14:creationId xmlns:p14="http://schemas.microsoft.com/office/powerpoint/2010/main" val="1115839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71008-668E-487E-AD62-FB9FD760F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A537C1-7A88-4E33-97D3-53768CB664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3B0064-676A-4A33-BA08-EA87521E993B}"/>
              </a:ext>
            </a:extLst>
          </p:cNvPr>
          <p:cNvSpPr>
            <a:spLocks noGrp="1"/>
          </p:cNvSpPr>
          <p:nvPr>
            <p:ph type="dt" sz="half" idx="10"/>
          </p:nvPr>
        </p:nvSpPr>
        <p:spPr/>
        <p:txBody>
          <a:bodyPr/>
          <a:lstStyle/>
          <a:p>
            <a:fld id="{4624D7C1-E400-4100-8C08-5AB69B636DCA}" type="datetimeFigureOut">
              <a:rPr lang="en-US" smtClean="0"/>
              <a:t>4/7/2022</a:t>
            </a:fld>
            <a:endParaRPr lang="en-US"/>
          </a:p>
        </p:txBody>
      </p:sp>
      <p:sp>
        <p:nvSpPr>
          <p:cNvPr id="5" name="Footer Placeholder 4">
            <a:extLst>
              <a:ext uri="{FF2B5EF4-FFF2-40B4-BE49-F238E27FC236}">
                <a16:creationId xmlns:a16="http://schemas.microsoft.com/office/drawing/2014/main" id="{346002CC-BC5F-492F-B77B-0604EF843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B076A-F208-4DE2-94C2-78156974D44A}"/>
              </a:ext>
            </a:extLst>
          </p:cNvPr>
          <p:cNvSpPr>
            <a:spLocks noGrp="1"/>
          </p:cNvSpPr>
          <p:nvPr>
            <p:ph type="sldNum" sz="quarter" idx="12"/>
          </p:nvPr>
        </p:nvSpPr>
        <p:spPr/>
        <p:txBody>
          <a:bodyPr/>
          <a:lstStyle/>
          <a:p>
            <a:fld id="{7FB7EBFD-A320-4594-9AFE-8480F1E65D99}" type="slidenum">
              <a:rPr lang="en-US" smtClean="0"/>
              <a:t>‹#›</a:t>
            </a:fld>
            <a:endParaRPr lang="en-US"/>
          </a:p>
        </p:txBody>
      </p:sp>
    </p:spTree>
    <p:extLst>
      <p:ext uri="{BB962C8B-B14F-4D97-AF65-F5344CB8AC3E}">
        <p14:creationId xmlns:p14="http://schemas.microsoft.com/office/powerpoint/2010/main" val="596427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75B34-4579-4C6D-8F7F-0EB0BA0FB6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15C57-8A03-4773-9FB7-30D90C231D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4A2FE-FB46-4535-B3ED-989552627093}"/>
              </a:ext>
            </a:extLst>
          </p:cNvPr>
          <p:cNvSpPr>
            <a:spLocks noGrp="1"/>
          </p:cNvSpPr>
          <p:nvPr>
            <p:ph type="dt" sz="half" idx="10"/>
          </p:nvPr>
        </p:nvSpPr>
        <p:spPr/>
        <p:txBody>
          <a:bodyPr/>
          <a:lstStyle/>
          <a:p>
            <a:fld id="{33D08B2C-738E-4D18-A573-F695B54241F5}" type="datetimeFigureOut">
              <a:rPr lang="en-US" smtClean="0"/>
              <a:t>4/7/2022</a:t>
            </a:fld>
            <a:endParaRPr lang="en-US"/>
          </a:p>
        </p:txBody>
      </p:sp>
      <p:sp>
        <p:nvSpPr>
          <p:cNvPr id="5" name="Footer Placeholder 4">
            <a:extLst>
              <a:ext uri="{FF2B5EF4-FFF2-40B4-BE49-F238E27FC236}">
                <a16:creationId xmlns:a16="http://schemas.microsoft.com/office/drawing/2014/main" id="{B6FC6F17-D6DF-4CE8-BD1D-03EFC1240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F12B7-E0B4-484B-9549-B922AB4BAF12}"/>
              </a:ext>
            </a:extLst>
          </p:cNvPr>
          <p:cNvSpPr>
            <a:spLocks noGrp="1"/>
          </p:cNvSpPr>
          <p:nvPr>
            <p:ph type="sldNum" sz="quarter" idx="12"/>
          </p:nvPr>
        </p:nvSpPr>
        <p:spPr/>
        <p:txBody>
          <a:bodyPr/>
          <a:lstStyle/>
          <a:p>
            <a:fld id="{B65BE018-B665-418F-B2DC-5DC0FF6E8C66}" type="slidenum">
              <a:rPr lang="en-US" smtClean="0"/>
              <a:t>‹#›</a:t>
            </a:fld>
            <a:endParaRPr lang="en-US"/>
          </a:p>
        </p:txBody>
      </p:sp>
    </p:spTree>
    <p:extLst>
      <p:ext uri="{BB962C8B-B14F-4D97-AF65-F5344CB8AC3E}">
        <p14:creationId xmlns:p14="http://schemas.microsoft.com/office/powerpoint/2010/main" val="265717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46EA-689B-408D-9E04-6FEE3B3616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FB8DE8-6A1E-4017-8F03-93561C08CB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C30663-AD8C-4FC1-910E-D1FF1727FADA}"/>
              </a:ext>
            </a:extLst>
          </p:cNvPr>
          <p:cNvSpPr>
            <a:spLocks noGrp="1"/>
          </p:cNvSpPr>
          <p:nvPr>
            <p:ph type="dt" sz="half" idx="10"/>
          </p:nvPr>
        </p:nvSpPr>
        <p:spPr/>
        <p:txBody>
          <a:bodyPr/>
          <a:lstStyle/>
          <a:p>
            <a:fld id="{33D08B2C-738E-4D18-A573-F695B54241F5}" type="datetimeFigureOut">
              <a:rPr lang="en-US" smtClean="0"/>
              <a:t>4/7/2022</a:t>
            </a:fld>
            <a:endParaRPr lang="en-US"/>
          </a:p>
        </p:txBody>
      </p:sp>
      <p:sp>
        <p:nvSpPr>
          <p:cNvPr id="5" name="Footer Placeholder 4">
            <a:extLst>
              <a:ext uri="{FF2B5EF4-FFF2-40B4-BE49-F238E27FC236}">
                <a16:creationId xmlns:a16="http://schemas.microsoft.com/office/drawing/2014/main" id="{D247C6AF-EE40-4E21-9525-33599FCFC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B9912-25C8-4C36-98F4-E5945BCC1A84}"/>
              </a:ext>
            </a:extLst>
          </p:cNvPr>
          <p:cNvSpPr>
            <a:spLocks noGrp="1"/>
          </p:cNvSpPr>
          <p:nvPr>
            <p:ph type="sldNum" sz="quarter" idx="12"/>
          </p:nvPr>
        </p:nvSpPr>
        <p:spPr/>
        <p:txBody>
          <a:bodyPr/>
          <a:lstStyle/>
          <a:p>
            <a:fld id="{B65BE018-B665-418F-B2DC-5DC0FF6E8C66}" type="slidenum">
              <a:rPr lang="en-US" smtClean="0"/>
              <a:t>‹#›</a:t>
            </a:fld>
            <a:endParaRPr lang="en-US"/>
          </a:p>
        </p:txBody>
      </p:sp>
    </p:spTree>
    <p:extLst>
      <p:ext uri="{BB962C8B-B14F-4D97-AF65-F5344CB8AC3E}">
        <p14:creationId xmlns:p14="http://schemas.microsoft.com/office/powerpoint/2010/main" val="1910959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358A-D8F2-4EAC-AED2-31256D248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6749E2-5ECF-4636-9BF6-BEF61008A4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A6FD82-0256-42C7-AA4D-5FC758869D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1847C3-DCF6-457E-9ED1-0F830D955EA9}"/>
              </a:ext>
            </a:extLst>
          </p:cNvPr>
          <p:cNvSpPr>
            <a:spLocks noGrp="1"/>
          </p:cNvSpPr>
          <p:nvPr>
            <p:ph type="dt" sz="half" idx="10"/>
          </p:nvPr>
        </p:nvSpPr>
        <p:spPr/>
        <p:txBody>
          <a:bodyPr/>
          <a:lstStyle/>
          <a:p>
            <a:fld id="{33D08B2C-738E-4D18-A573-F695B54241F5}" type="datetimeFigureOut">
              <a:rPr lang="en-US" smtClean="0"/>
              <a:t>4/7/2022</a:t>
            </a:fld>
            <a:endParaRPr lang="en-US"/>
          </a:p>
        </p:txBody>
      </p:sp>
      <p:sp>
        <p:nvSpPr>
          <p:cNvPr id="6" name="Footer Placeholder 5">
            <a:extLst>
              <a:ext uri="{FF2B5EF4-FFF2-40B4-BE49-F238E27FC236}">
                <a16:creationId xmlns:a16="http://schemas.microsoft.com/office/drawing/2014/main" id="{944D6777-CF73-44C6-90C1-333FE5084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2D324-88D6-49C0-B40B-F33D4EA27E3F}"/>
              </a:ext>
            </a:extLst>
          </p:cNvPr>
          <p:cNvSpPr>
            <a:spLocks noGrp="1"/>
          </p:cNvSpPr>
          <p:nvPr>
            <p:ph type="sldNum" sz="quarter" idx="12"/>
          </p:nvPr>
        </p:nvSpPr>
        <p:spPr/>
        <p:txBody>
          <a:bodyPr/>
          <a:lstStyle/>
          <a:p>
            <a:fld id="{B65BE018-B665-418F-B2DC-5DC0FF6E8C66}" type="slidenum">
              <a:rPr lang="en-US" smtClean="0"/>
              <a:t>‹#›</a:t>
            </a:fld>
            <a:endParaRPr lang="en-US"/>
          </a:p>
        </p:txBody>
      </p:sp>
    </p:spTree>
    <p:extLst>
      <p:ext uri="{BB962C8B-B14F-4D97-AF65-F5344CB8AC3E}">
        <p14:creationId xmlns:p14="http://schemas.microsoft.com/office/powerpoint/2010/main" val="420417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5C9D-CE04-4C68-B448-F89093B12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1B5D2E-4AD9-4F6C-A5C9-8F4777F834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70FF19-1726-4F85-BB76-CBF0623A3C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8B978-52BE-43C7-9189-F7962B0645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328D22-55DB-4547-A09D-A3F29CAD81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B51947-A3DC-4E58-9CCC-18C18E7DC9A1}"/>
              </a:ext>
            </a:extLst>
          </p:cNvPr>
          <p:cNvSpPr>
            <a:spLocks noGrp="1"/>
          </p:cNvSpPr>
          <p:nvPr>
            <p:ph type="dt" sz="half" idx="10"/>
          </p:nvPr>
        </p:nvSpPr>
        <p:spPr/>
        <p:txBody>
          <a:bodyPr/>
          <a:lstStyle/>
          <a:p>
            <a:fld id="{33D08B2C-738E-4D18-A573-F695B54241F5}" type="datetimeFigureOut">
              <a:rPr lang="en-US" smtClean="0"/>
              <a:t>4/7/2022</a:t>
            </a:fld>
            <a:endParaRPr lang="en-US"/>
          </a:p>
        </p:txBody>
      </p:sp>
      <p:sp>
        <p:nvSpPr>
          <p:cNvPr id="8" name="Footer Placeholder 7">
            <a:extLst>
              <a:ext uri="{FF2B5EF4-FFF2-40B4-BE49-F238E27FC236}">
                <a16:creationId xmlns:a16="http://schemas.microsoft.com/office/drawing/2014/main" id="{BB9F03D2-FC7F-49F3-835E-5013CA35E9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3E733D-F1F8-4BCA-BFB6-F9E3C7A52B6C}"/>
              </a:ext>
            </a:extLst>
          </p:cNvPr>
          <p:cNvSpPr>
            <a:spLocks noGrp="1"/>
          </p:cNvSpPr>
          <p:nvPr>
            <p:ph type="sldNum" sz="quarter" idx="12"/>
          </p:nvPr>
        </p:nvSpPr>
        <p:spPr/>
        <p:txBody>
          <a:bodyPr/>
          <a:lstStyle/>
          <a:p>
            <a:fld id="{B65BE018-B665-418F-B2DC-5DC0FF6E8C66}" type="slidenum">
              <a:rPr lang="en-US" smtClean="0"/>
              <a:t>‹#›</a:t>
            </a:fld>
            <a:endParaRPr lang="en-US"/>
          </a:p>
        </p:txBody>
      </p:sp>
    </p:spTree>
    <p:extLst>
      <p:ext uri="{BB962C8B-B14F-4D97-AF65-F5344CB8AC3E}">
        <p14:creationId xmlns:p14="http://schemas.microsoft.com/office/powerpoint/2010/main" val="3905245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E5BA-EFF9-4F04-B065-E83AD9B8DF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A8BD9F-7C61-4EDE-8B47-9C6F6DD6C33B}"/>
              </a:ext>
            </a:extLst>
          </p:cNvPr>
          <p:cNvSpPr>
            <a:spLocks noGrp="1"/>
          </p:cNvSpPr>
          <p:nvPr>
            <p:ph type="dt" sz="half" idx="10"/>
          </p:nvPr>
        </p:nvSpPr>
        <p:spPr/>
        <p:txBody>
          <a:bodyPr/>
          <a:lstStyle/>
          <a:p>
            <a:fld id="{33D08B2C-738E-4D18-A573-F695B54241F5}" type="datetimeFigureOut">
              <a:rPr lang="en-US" smtClean="0"/>
              <a:t>4/7/2022</a:t>
            </a:fld>
            <a:endParaRPr lang="en-US"/>
          </a:p>
        </p:txBody>
      </p:sp>
      <p:sp>
        <p:nvSpPr>
          <p:cNvPr id="4" name="Footer Placeholder 3">
            <a:extLst>
              <a:ext uri="{FF2B5EF4-FFF2-40B4-BE49-F238E27FC236}">
                <a16:creationId xmlns:a16="http://schemas.microsoft.com/office/drawing/2014/main" id="{013525E7-DD49-40C9-ADB1-583F6E0FF8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2DB77-34A8-4383-9085-EC7835134741}"/>
              </a:ext>
            </a:extLst>
          </p:cNvPr>
          <p:cNvSpPr>
            <a:spLocks noGrp="1"/>
          </p:cNvSpPr>
          <p:nvPr>
            <p:ph type="sldNum" sz="quarter" idx="12"/>
          </p:nvPr>
        </p:nvSpPr>
        <p:spPr/>
        <p:txBody>
          <a:bodyPr/>
          <a:lstStyle/>
          <a:p>
            <a:fld id="{B65BE018-B665-418F-B2DC-5DC0FF6E8C66}" type="slidenum">
              <a:rPr lang="en-US" smtClean="0"/>
              <a:t>‹#›</a:t>
            </a:fld>
            <a:endParaRPr lang="en-US"/>
          </a:p>
        </p:txBody>
      </p:sp>
    </p:spTree>
    <p:extLst>
      <p:ext uri="{BB962C8B-B14F-4D97-AF65-F5344CB8AC3E}">
        <p14:creationId xmlns:p14="http://schemas.microsoft.com/office/powerpoint/2010/main" val="15292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AA2028-A640-49F5-9F4D-FCE1BC70E54C}"/>
              </a:ext>
            </a:extLst>
          </p:cNvPr>
          <p:cNvSpPr>
            <a:spLocks noGrp="1"/>
          </p:cNvSpPr>
          <p:nvPr>
            <p:ph type="dt" sz="half" idx="10"/>
          </p:nvPr>
        </p:nvSpPr>
        <p:spPr/>
        <p:txBody>
          <a:bodyPr/>
          <a:lstStyle/>
          <a:p>
            <a:fld id="{33D08B2C-738E-4D18-A573-F695B54241F5}" type="datetimeFigureOut">
              <a:rPr lang="en-US" smtClean="0"/>
              <a:t>4/7/2022</a:t>
            </a:fld>
            <a:endParaRPr lang="en-US"/>
          </a:p>
        </p:txBody>
      </p:sp>
      <p:sp>
        <p:nvSpPr>
          <p:cNvPr id="3" name="Footer Placeholder 2">
            <a:extLst>
              <a:ext uri="{FF2B5EF4-FFF2-40B4-BE49-F238E27FC236}">
                <a16:creationId xmlns:a16="http://schemas.microsoft.com/office/drawing/2014/main" id="{97641159-2675-4B6C-951A-CC8552FAFC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B9AB77-C839-4450-BECD-5744DD3AB9E1}"/>
              </a:ext>
            </a:extLst>
          </p:cNvPr>
          <p:cNvSpPr>
            <a:spLocks noGrp="1"/>
          </p:cNvSpPr>
          <p:nvPr>
            <p:ph type="sldNum" sz="quarter" idx="12"/>
          </p:nvPr>
        </p:nvSpPr>
        <p:spPr/>
        <p:txBody>
          <a:bodyPr/>
          <a:lstStyle/>
          <a:p>
            <a:fld id="{B65BE018-B665-418F-B2DC-5DC0FF6E8C66}" type="slidenum">
              <a:rPr lang="en-US" smtClean="0"/>
              <a:t>‹#›</a:t>
            </a:fld>
            <a:endParaRPr lang="en-US"/>
          </a:p>
        </p:txBody>
      </p:sp>
    </p:spTree>
    <p:extLst>
      <p:ext uri="{BB962C8B-B14F-4D97-AF65-F5344CB8AC3E}">
        <p14:creationId xmlns:p14="http://schemas.microsoft.com/office/powerpoint/2010/main" val="322614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30D3-84B2-4247-A58C-1BCD57386D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A58C26-719C-4F38-AC2E-41FF31BF25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10AA87-4410-476D-B986-EAB1319F2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FC0F04-BFC8-4E98-92B1-EE9E84D5DEA9}"/>
              </a:ext>
            </a:extLst>
          </p:cNvPr>
          <p:cNvSpPr>
            <a:spLocks noGrp="1"/>
          </p:cNvSpPr>
          <p:nvPr>
            <p:ph type="dt" sz="half" idx="10"/>
          </p:nvPr>
        </p:nvSpPr>
        <p:spPr/>
        <p:txBody>
          <a:bodyPr/>
          <a:lstStyle/>
          <a:p>
            <a:fld id="{33D08B2C-738E-4D18-A573-F695B54241F5}" type="datetimeFigureOut">
              <a:rPr lang="en-US" smtClean="0"/>
              <a:t>4/7/2022</a:t>
            </a:fld>
            <a:endParaRPr lang="en-US"/>
          </a:p>
        </p:txBody>
      </p:sp>
      <p:sp>
        <p:nvSpPr>
          <p:cNvPr id="6" name="Footer Placeholder 5">
            <a:extLst>
              <a:ext uri="{FF2B5EF4-FFF2-40B4-BE49-F238E27FC236}">
                <a16:creationId xmlns:a16="http://schemas.microsoft.com/office/drawing/2014/main" id="{286FDC99-AAD9-4FED-B4C8-95783339E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AFC18-4AA6-40FB-B045-C46F20D90884}"/>
              </a:ext>
            </a:extLst>
          </p:cNvPr>
          <p:cNvSpPr>
            <a:spLocks noGrp="1"/>
          </p:cNvSpPr>
          <p:nvPr>
            <p:ph type="sldNum" sz="quarter" idx="12"/>
          </p:nvPr>
        </p:nvSpPr>
        <p:spPr/>
        <p:txBody>
          <a:bodyPr/>
          <a:lstStyle/>
          <a:p>
            <a:fld id="{B65BE018-B665-418F-B2DC-5DC0FF6E8C66}" type="slidenum">
              <a:rPr lang="en-US" smtClean="0"/>
              <a:t>‹#›</a:t>
            </a:fld>
            <a:endParaRPr lang="en-US"/>
          </a:p>
        </p:txBody>
      </p:sp>
    </p:spTree>
    <p:extLst>
      <p:ext uri="{BB962C8B-B14F-4D97-AF65-F5344CB8AC3E}">
        <p14:creationId xmlns:p14="http://schemas.microsoft.com/office/powerpoint/2010/main" val="667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A4C3-BC19-4E09-BEEF-311B7B26B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976BE0-1A3A-4EDE-B0CA-F122AB26D1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F76F34-B1F8-4691-AE01-AE677C53C5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5BD24-1E28-499F-A3A9-E05282F104D9}"/>
              </a:ext>
            </a:extLst>
          </p:cNvPr>
          <p:cNvSpPr>
            <a:spLocks noGrp="1"/>
          </p:cNvSpPr>
          <p:nvPr>
            <p:ph type="dt" sz="half" idx="10"/>
          </p:nvPr>
        </p:nvSpPr>
        <p:spPr/>
        <p:txBody>
          <a:bodyPr/>
          <a:lstStyle/>
          <a:p>
            <a:fld id="{33D08B2C-738E-4D18-A573-F695B54241F5}" type="datetimeFigureOut">
              <a:rPr lang="en-US" smtClean="0"/>
              <a:t>4/7/2022</a:t>
            </a:fld>
            <a:endParaRPr lang="en-US"/>
          </a:p>
        </p:txBody>
      </p:sp>
      <p:sp>
        <p:nvSpPr>
          <p:cNvPr id="6" name="Footer Placeholder 5">
            <a:extLst>
              <a:ext uri="{FF2B5EF4-FFF2-40B4-BE49-F238E27FC236}">
                <a16:creationId xmlns:a16="http://schemas.microsoft.com/office/drawing/2014/main" id="{30359B09-F283-4FED-965A-83141BBDC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6BC8F-D069-47D1-9F0D-F2A61CBC696E}"/>
              </a:ext>
            </a:extLst>
          </p:cNvPr>
          <p:cNvSpPr>
            <a:spLocks noGrp="1"/>
          </p:cNvSpPr>
          <p:nvPr>
            <p:ph type="sldNum" sz="quarter" idx="12"/>
          </p:nvPr>
        </p:nvSpPr>
        <p:spPr/>
        <p:txBody>
          <a:bodyPr/>
          <a:lstStyle/>
          <a:p>
            <a:fld id="{B65BE018-B665-418F-B2DC-5DC0FF6E8C66}" type="slidenum">
              <a:rPr lang="en-US" smtClean="0"/>
              <a:t>‹#›</a:t>
            </a:fld>
            <a:endParaRPr lang="en-US"/>
          </a:p>
        </p:txBody>
      </p:sp>
    </p:spTree>
    <p:extLst>
      <p:ext uri="{BB962C8B-B14F-4D97-AF65-F5344CB8AC3E}">
        <p14:creationId xmlns:p14="http://schemas.microsoft.com/office/powerpoint/2010/main" val="1384393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9BBCE-4F72-42CF-8332-2005D2B1BE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EFCFFB-CC66-49FA-90A7-3F74DAEFD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ED192-5D50-4AAA-B25C-E79AEE0F45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D08B2C-738E-4D18-A573-F695B54241F5}" type="datetimeFigureOut">
              <a:rPr lang="en-US" smtClean="0"/>
              <a:t>4/7/2022</a:t>
            </a:fld>
            <a:endParaRPr lang="en-US"/>
          </a:p>
        </p:txBody>
      </p:sp>
      <p:sp>
        <p:nvSpPr>
          <p:cNvPr id="5" name="Footer Placeholder 4">
            <a:extLst>
              <a:ext uri="{FF2B5EF4-FFF2-40B4-BE49-F238E27FC236}">
                <a16:creationId xmlns:a16="http://schemas.microsoft.com/office/drawing/2014/main" id="{C74D2305-5994-4FE4-A5D4-4FFFA6125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A7DD5D-596B-49D9-8C9E-71C6BD4F19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BE018-B665-418F-B2DC-5DC0FF6E8C66}" type="slidenum">
              <a:rPr lang="en-US" smtClean="0"/>
              <a:t>‹#›</a:t>
            </a:fld>
            <a:endParaRPr lang="en-US"/>
          </a:p>
        </p:txBody>
      </p:sp>
    </p:spTree>
    <p:extLst>
      <p:ext uri="{BB962C8B-B14F-4D97-AF65-F5344CB8AC3E}">
        <p14:creationId xmlns:p14="http://schemas.microsoft.com/office/powerpoint/2010/main" val="172465217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C21C98-CFDA-40B6-B54F-6E411F4A8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E333E3-0A91-4204-8C88-E8AC63C19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DC0ACC-E7BE-4704-8828-52FC1EA36E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24D7C1-E400-4100-8C08-5AB69B636DCA}" type="datetimeFigureOut">
              <a:rPr lang="en-US" smtClean="0"/>
              <a:t>4/7/2022</a:t>
            </a:fld>
            <a:endParaRPr lang="en-US"/>
          </a:p>
        </p:txBody>
      </p:sp>
      <p:sp>
        <p:nvSpPr>
          <p:cNvPr id="5" name="Footer Placeholder 4">
            <a:extLst>
              <a:ext uri="{FF2B5EF4-FFF2-40B4-BE49-F238E27FC236}">
                <a16:creationId xmlns:a16="http://schemas.microsoft.com/office/drawing/2014/main" id="{70B81A21-C857-40A2-A4A1-7B0C66D1F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BC15C9-DE5E-46B4-B521-F0E94FF2B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7EBFD-A320-4594-9AFE-8480F1E65D99}" type="slidenum">
              <a:rPr lang="en-US" smtClean="0"/>
              <a:t>‹#›</a:t>
            </a:fld>
            <a:endParaRPr lang="en-US"/>
          </a:p>
        </p:txBody>
      </p:sp>
    </p:spTree>
    <p:extLst>
      <p:ext uri="{BB962C8B-B14F-4D97-AF65-F5344CB8AC3E}">
        <p14:creationId xmlns:p14="http://schemas.microsoft.com/office/powerpoint/2010/main" val="3435533558"/>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eclkc.ohs.acf.hhs.gov/school-readiness/effective-practice-guides/scientific-inquiry-know" TargetMode="Externa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eclkc.ohs.acf.hhs.gov/school-readiness/effective-practice-guides/scientific-inquiry-do"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eclkc.ohs.acf.hhs.gov/school-readiness/effective-practice-guides/reasoning-problem-solving-know" TargetMode="Externa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eclkc.ohs.acf.hhs.gov/school-readiness/effective-practice-guides/reasoning-problem-solving-do"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fYMdWQVg26Y?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hyperlink" Target="https://eclkc.ohs.acf.hhs.gov/sites/default/files/pdf/no-search/iss/engaging-interactions/foster-teachertips.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clkc.ohs.acf.hhs.gov/sites/default/files/pdf/no-search/iss/engaging-interactions/fostering-thinking-ac-fam.pdf" TargetMode="External"/><Relationship Id="rId2" Type="http://schemas.openxmlformats.org/officeDocument/2006/relationships/hyperlink" Target="https://eclkc.ohs.acf.hhs.gov/sites/default/files/pdf/no-search/iss/engaging-interactions/fostering-thinking-family-tips.pdf"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https://www.youtube.com/embed/bFr5IP5po2A?feature=oembed"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PzwTxVncWrI?feature=oembed"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view.vzaar.com/5149068/player?apiOn=true&amp;GAOn=true" TargetMode="External"/><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erriam-webster.com/dictionary/phenomenon" TargetMode="External"/><Relationship Id="rId2" Type="http://schemas.openxmlformats.org/officeDocument/2006/relationships/hyperlink" Target="https://www.merriam-webster.com/dictionary/scientific%20method" TargetMode="Externa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www.merriam-webster.com/dictionary/natural%20science"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forms.office.com/r/y9McL2bAWK" TargetMode="External"/><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microsoft.com/office/2011/relationships/webextension" Target="../webextensions/webextension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merriam-webster.com/dictionary/science.%20Accessed%201%20Apr.%202022" TargetMode="External"/><Relationship Id="rId2" Type="http://schemas.openxmlformats.org/officeDocument/2006/relationships/hyperlink" Target="https://www.youtube.com/watch?v=fYMdWQVg26Y" TargetMode="External"/><Relationship Id="rId1" Type="http://schemas.openxmlformats.org/officeDocument/2006/relationships/slideLayout" Target="../slideLayouts/slideLayout2.xml"/><Relationship Id="rId6" Type="http://schemas.openxmlformats.org/officeDocument/2006/relationships/hyperlink" Target="https://www.youtube.com/watch?v=bFr5IP5po2A" TargetMode="External"/><Relationship Id="rId5" Type="http://schemas.openxmlformats.org/officeDocument/2006/relationships/hyperlink" Target="https://www.youtube.com/watch?v=PzwTxVncWrI" TargetMode="External"/><Relationship Id="rId4" Type="http://schemas.openxmlformats.org/officeDocument/2006/relationships/hyperlink" Target="https://www.youtube.com/watch?v=qDkFim5yhFY"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qDkFim5yhFY?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ractical Tips for Exploring Science with Preschoolers | Kaplan Early  Learning Company">
            <a:extLst>
              <a:ext uri="{FF2B5EF4-FFF2-40B4-BE49-F238E27FC236}">
                <a16:creationId xmlns:a16="http://schemas.microsoft.com/office/drawing/2014/main" id="{22436369-D520-4835-81AD-4FF15627C8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5" r="5755"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7CF3C87-3D6A-4A59-B6F0-6809CAF0DA6C}"/>
              </a:ext>
            </a:extLst>
          </p:cNvPr>
          <p:cNvSpPr>
            <a:spLocks noGrp="1"/>
          </p:cNvSpPr>
          <p:nvPr>
            <p:ph type="ctrTitle"/>
          </p:nvPr>
        </p:nvSpPr>
        <p:spPr>
          <a:xfrm>
            <a:off x="8022021" y="3231931"/>
            <a:ext cx="3852041" cy="1834056"/>
          </a:xfrm>
        </p:spPr>
        <p:txBody>
          <a:bodyPr>
            <a:normAutofit/>
          </a:bodyPr>
          <a:lstStyle/>
          <a:p>
            <a:r>
              <a:rPr lang="en-US" sz="4000" dirty="0"/>
              <a:t>Science in Early Childhood</a:t>
            </a:r>
          </a:p>
        </p:txBody>
      </p:sp>
      <p:sp>
        <p:nvSpPr>
          <p:cNvPr id="3" name="Subtitle 2">
            <a:extLst>
              <a:ext uri="{FF2B5EF4-FFF2-40B4-BE49-F238E27FC236}">
                <a16:creationId xmlns:a16="http://schemas.microsoft.com/office/drawing/2014/main" id="{78906730-E0BD-438D-A4BE-DC824ECEEF4D}"/>
              </a:ext>
            </a:extLst>
          </p:cNvPr>
          <p:cNvSpPr>
            <a:spLocks noGrp="1"/>
          </p:cNvSpPr>
          <p:nvPr>
            <p:ph type="subTitle" idx="1"/>
          </p:nvPr>
        </p:nvSpPr>
        <p:spPr>
          <a:xfrm>
            <a:off x="7782910" y="5242675"/>
            <a:ext cx="4330262" cy="683284"/>
          </a:xfrm>
        </p:spPr>
        <p:txBody>
          <a:bodyPr>
            <a:normAutofit/>
          </a:bodyPr>
          <a:lstStyle/>
          <a:p>
            <a:r>
              <a:rPr lang="en-US" sz="2000" dirty="0"/>
              <a:t>Please be sure to watch this presentation as a slide show!</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clipart&#10;&#10;Description automatically generated">
            <a:extLst>
              <a:ext uri="{FF2B5EF4-FFF2-40B4-BE49-F238E27FC236}">
                <a16:creationId xmlns:a16="http://schemas.microsoft.com/office/drawing/2014/main" id="{BAD466EC-45E6-41D1-9C3B-996BDE6811D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80331" y="6020305"/>
            <a:ext cx="1149589" cy="623445"/>
          </a:xfrm>
          <a:prstGeom prst="rect">
            <a:avLst/>
          </a:prstGeom>
        </p:spPr>
      </p:pic>
    </p:spTree>
    <p:extLst>
      <p:ext uri="{BB962C8B-B14F-4D97-AF65-F5344CB8AC3E}">
        <p14:creationId xmlns:p14="http://schemas.microsoft.com/office/powerpoint/2010/main" val="360517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y Science Education is Important in Early Childhood">
            <a:extLst>
              <a:ext uri="{FF2B5EF4-FFF2-40B4-BE49-F238E27FC236}">
                <a16:creationId xmlns:a16="http://schemas.microsoft.com/office/drawing/2014/main" id="{F038D274-D8AE-48F2-8BE3-4DAA1EA809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23" r="4474"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25C67D-F4AE-40BA-86BB-80622AD373CA}"/>
              </a:ext>
            </a:extLst>
          </p:cNvPr>
          <p:cNvSpPr>
            <a:spLocks noGrp="1"/>
          </p:cNvSpPr>
          <p:nvPr>
            <p:ph type="title"/>
          </p:nvPr>
        </p:nvSpPr>
        <p:spPr>
          <a:xfrm>
            <a:off x="7531610" y="365125"/>
            <a:ext cx="3822189" cy="1899912"/>
          </a:xfrm>
        </p:spPr>
        <p:txBody>
          <a:bodyPr>
            <a:normAutofit/>
          </a:bodyPr>
          <a:lstStyle/>
          <a:p>
            <a:r>
              <a:rPr lang="en-US" b="1" dirty="0"/>
              <a:t>SCIENTIFIC INQUIRY</a:t>
            </a:r>
          </a:p>
        </p:txBody>
      </p:sp>
      <p:sp>
        <p:nvSpPr>
          <p:cNvPr id="3" name="Content Placeholder 2">
            <a:extLst>
              <a:ext uri="{FF2B5EF4-FFF2-40B4-BE49-F238E27FC236}">
                <a16:creationId xmlns:a16="http://schemas.microsoft.com/office/drawing/2014/main" id="{26269AFE-90A0-40B2-B92A-1193305DDA6C}"/>
              </a:ext>
            </a:extLst>
          </p:cNvPr>
          <p:cNvSpPr>
            <a:spLocks noGrp="1"/>
          </p:cNvSpPr>
          <p:nvPr>
            <p:ph idx="1"/>
          </p:nvPr>
        </p:nvSpPr>
        <p:spPr>
          <a:xfrm>
            <a:off x="7531610" y="2434201"/>
            <a:ext cx="3822189" cy="3742762"/>
          </a:xfrm>
        </p:spPr>
        <p:txBody>
          <a:bodyPr>
            <a:normAutofit/>
          </a:bodyPr>
          <a:lstStyle/>
          <a:p>
            <a:r>
              <a:rPr lang="en-US" sz="2400" dirty="0"/>
              <a:t>Goal P-SCI 1. Child observes and describes observable phenomena (objects, materials, organisms, and events).</a:t>
            </a:r>
          </a:p>
          <a:p>
            <a:r>
              <a:rPr lang="en-US" sz="2400" dirty="0"/>
              <a:t>Goal P-SCI 2. Child engages in scientific talk.</a:t>
            </a:r>
          </a:p>
          <a:p>
            <a:r>
              <a:rPr lang="en-US" sz="2400" dirty="0"/>
              <a:t>Goal P-SCI 3. Child compares and categorizes observable phenomena.</a:t>
            </a:r>
          </a:p>
        </p:txBody>
      </p:sp>
    </p:spTree>
    <p:extLst>
      <p:ext uri="{BB962C8B-B14F-4D97-AF65-F5344CB8AC3E}">
        <p14:creationId xmlns:p14="http://schemas.microsoft.com/office/powerpoint/2010/main" val="54124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5D9FA2F-B6AA-4BE7-9600-AB83A41ADB5D}"/>
              </a:ext>
            </a:extLst>
          </p:cNvPr>
          <p:cNvPicPr>
            <a:picLocks noChangeAspect="1"/>
          </p:cNvPicPr>
          <p:nvPr/>
        </p:nvPicPr>
        <p:blipFill>
          <a:blip r:embed="rId2"/>
          <a:stretch>
            <a:fillRect/>
          </a:stretch>
        </p:blipFill>
        <p:spPr>
          <a:xfrm>
            <a:off x="643467" y="872286"/>
            <a:ext cx="10929788" cy="2732447"/>
          </a:xfrm>
          <a:prstGeom prst="rect">
            <a:avLst/>
          </a:prstGeom>
        </p:spPr>
      </p:pic>
      <p:sp>
        <p:nvSpPr>
          <p:cNvPr id="25" name="Rectangle 24">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0E256-9FC3-4192-BD77-171CDA7C2E07}"/>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2800" b="0" i="0" kern="1200" dirty="0">
                <a:solidFill>
                  <a:srgbClr val="404040"/>
                </a:solidFill>
                <a:effectLst/>
                <a:latin typeface="+mj-lt"/>
                <a:ea typeface="+mj-ea"/>
                <a:cs typeface="+mj-cs"/>
              </a:rPr>
              <a:t>Goal P-SCI 1. Child observes and describes observable phenomena (objects, materials, organisms, and events).</a:t>
            </a:r>
            <a:endParaRPr lang="en-US" sz="2800" kern="1200" dirty="0">
              <a:solidFill>
                <a:srgbClr val="404040"/>
              </a:solidFill>
              <a:latin typeface="+mj-lt"/>
              <a:ea typeface="+mj-ea"/>
              <a:cs typeface="+mj-cs"/>
            </a:endParaRPr>
          </a:p>
        </p:txBody>
      </p:sp>
    </p:spTree>
    <p:extLst>
      <p:ext uri="{BB962C8B-B14F-4D97-AF65-F5344CB8AC3E}">
        <p14:creationId xmlns:p14="http://schemas.microsoft.com/office/powerpoint/2010/main" val="410296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Text, application&#10;&#10;Description automatically generated">
            <a:extLst>
              <a:ext uri="{FF2B5EF4-FFF2-40B4-BE49-F238E27FC236}">
                <a16:creationId xmlns:a16="http://schemas.microsoft.com/office/drawing/2014/main" id="{81A74DCA-9A3D-40B3-BB3A-30DDAE217049}"/>
              </a:ext>
            </a:extLst>
          </p:cNvPr>
          <p:cNvPicPr>
            <a:picLocks noChangeAspect="1"/>
          </p:cNvPicPr>
          <p:nvPr/>
        </p:nvPicPr>
        <p:blipFill>
          <a:blip r:embed="rId2"/>
          <a:stretch>
            <a:fillRect/>
          </a:stretch>
        </p:blipFill>
        <p:spPr>
          <a:xfrm>
            <a:off x="643467" y="1254829"/>
            <a:ext cx="10929788" cy="1967362"/>
          </a:xfrm>
          <a:prstGeom prst="rect">
            <a:avLst/>
          </a:prstGeom>
        </p:spPr>
      </p:pic>
      <p:sp>
        <p:nvSpPr>
          <p:cNvPr id="30" name="Rectangle 29">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0E256-9FC3-4192-BD77-171CDA7C2E07}"/>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kern="1200" dirty="0">
                <a:solidFill>
                  <a:srgbClr val="404040"/>
                </a:solidFill>
                <a:latin typeface="+mj-lt"/>
                <a:ea typeface="+mj-ea"/>
                <a:cs typeface="+mj-cs"/>
              </a:rPr>
              <a:t>Goal P-SCI 2. Child engages in scientific talk.</a:t>
            </a:r>
          </a:p>
        </p:txBody>
      </p:sp>
    </p:spTree>
    <p:extLst>
      <p:ext uri="{BB962C8B-B14F-4D97-AF65-F5344CB8AC3E}">
        <p14:creationId xmlns:p14="http://schemas.microsoft.com/office/powerpoint/2010/main" val="157185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Text, application&#10;&#10;Description automatically generated">
            <a:extLst>
              <a:ext uri="{FF2B5EF4-FFF2-40B4-BE49-F238E27FC236}">
                <a16:creationId xmlns:a16="http://schemas.microsoft.com/office/drawing/2014/main" id="{81A74DCA-9A3D-40B3-BB3A-30DDAE217049}"/>
              </a:ext>
            </a:extLst>
          </p:cNvPr>
          <p:cNvPicPr>
            <a:picLocks noChangeAspect="1"/>
          </p:cNvPicPr>
          <p:nvPr/>
        </p:nvPicPr>
        <p:blipFill>
          <a:blip r:embed="rId2"/>
          <a:stretch>
            <a:fillRect/>
          </a:stretch>
        </p:blipFill>
        <p:spPr>
          <a:xfrm>
            <a:off x="643467" y="1254829"/>
            <a:ext cx="10929788" cy="1967362"/>
          </a:xfrm>
          <a:prstGeom prst="rect">
            <a:avLst/>
          </a:prstGeom>
        </p:spPr>
      </p:pic>
      <p:sp>
        <p:nvSpPr>
          <p:cNvPr id="30" name="Rectangle 29">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0E256-9FC3-4192-BD77-171CDA7C2E07}"/>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dirty="0">
                <a:solidFill>
                  <a:srgbClr val="404040"/>
                </a:solidFill>
              </a:rPr>
              <a:t>Goal P-SCI 3. Child compares and categorizes observable phenomena.</a:t>
            </a:r>
            <a:endParaRPr lang="en-US" sz="4000" kern="1200" dirty="0">
              <a:solidFill>
                <a:srgbClr val="404040"/>
              </a:solidFill>
              <a:latin typeface="+mj-lt"/>
              <a:ea typeface="+mj-ea"/>
              <a:cs typeface="+mj-cs"/>
            </a:endParaRPr>
          </a:p>
        </p:txBody>
      </p:sp>
    </p:spTree>
    <p:extLst>
      <p:ext uri="{BB962C8B-B14F-4D97-AF65-F5344CB8AC3E}">
        <p14:creationId xmlns:p14="http://schemas.microsoft.com/office/powerpoint/2010/main" val="380183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3775" y="478232"/>
            <a:ext cx="5809306"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39A341-A5B0-48D0-9822-977B9AD26C6E}"/>
              </a:ext>
            </a:extLst>
          </p:cNvPr>
          <p:cNvSpPr>
            <a:spLocks noGrp="1"/>
          </p:cNvSpPr>
          <p:nvPr>
            <p:ph type="title"/>
          </p:nvPr>
        </p:nvSpPr>
        <p:spPr>
          <a:xfrm>
            <a:off x="947446" y="1053711"/>
            <a:ext cx="4933490" cy="1424446"/>
          </a:xfrm>
        </p:spPr>
        <p:txBody>
          <a:bodyPr>
            <a:normAutofit/>
          </a:bodyPr>
          <a:lstStyle/>
          <a:p>
            <a:r>
              <a:rPr lang="en-US" sz="4000" b="1">
                <a:solidFill>
                  <a:srgbClr val="FFFFFF"/>
                </a:solidFill>
              </a:rPr>
              <a:t>Strategies that Work</a:t>
            </a:r>
          </a:p>
        </p:txBody>
      </p:sp>
      <p:cxnSp>
        <p:nvCxnSpPr>
          <p:cNvPr id="18" name="Straight Connector 17">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782" y="2639023"/>
            <a:ext cx="480060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D501FEF-1248-4C2B-BE70-2045F0F7F94B}"/>
              </a:ext>
            </a:extLst>
          </p:cNvPr>
          <p:cNvSpPr>
            <a:spLocks noGrp="1"/>
          </p:cNvSpPr>
          <p:nvPr>
            <p:ph idx="1"/>
          </p:nvPr>
        </p:nvSpPr>
        <p:spPr>
          <a:xfrm>
            <a:off x="947447" y="2799889"/>
            <a:ext cx="4933490" cy="2987543"/>
          </a:xfrm>
        </p:spPr>
        <p:txBody>
          <a:bodyPr anchor="t">
            <a:normAutofit/>
          </a:bodyPr>
          <a:lstStyle/>
          <a:p>
            <a:r>
              <a:rPr lang="en-US" sz="1700">
                <a:solidFill>
                  <a:srgbClr val="FFFFFF"/>
                </a:solidFill>
              </a:rPr>
              <a:t>When supporting children with scientific inquiry, intentional teaching is key!</a:t>
            </a:r>
          </a:p>
          <a:p>
            <a:pPr lvl="1"/>
            <a:r>
              <a:rPr lang="en-US" sz="1700">
                <a:solidFill>
                  <a:srgbClr val="FFFFFF"/>
                </a:solidFill>
              </a:rPr>
              <a:t>How does your environment support children to safely and openly explore?</a:t>
            </a:r>
          </a:p>
          <a:p>
            <a:pPr lvl="1"/>
            <a:r>
              <a:rPr lang="en-US" sz="1700">
                <a:solidFill>
                  <a:srgbClr val="FFFFFF"/>
                </a:solidFill>
              </a:rPr>
              <a:t>Do the materials you provide support their natural curiosity?</a:t>
            </a:r>
          </a:p>
          <a:p>
            <a:pPr lvl="1"/>
            <a:r>
              <a:rPr lang="en-US" sz="1700">
                <a:solidFill>
                  <a:srgbClr val="FFFFFF"/>
                </a:solidFill>
              </a:rPr>
              <a:t>Are teachers actively engaged with all children? Are they following children’s cues, leads and interests?</a:t>
            </a:r>
          </a:p>
          <a:p>
            <a:r>
              <a:rPr lang="en-US" sz="1700">
                <a:solidFill>
                  <a:srgbClr val="FFFFFF"/>
                </a:solidFill>
              </a:rPr>
              <a:t>Let’s take a look at some resources from ECLKC on the next few slides.</a:t>
            </a:r>
          </a:p>
        </p:txBody>
      </p:sp>
      <p:pic>
        <p:nvPicPr>
          <p:cNvPr id="4" name="Picture 2" descr="framework house">
            <a:extLst>
              <a:ext uri="{FF2B5EF4-FFF2-40B4-BE49-F238E27FC236}">
                <a16:creationId xmlns:a16="http://schemas.microsoft.com/office/drawing/2014/main" id="{0FA52006-B851-469E-96A4-53A4595D9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75" r="5231" b="2"/>
          <a:stretch/>
        </p:blipFill>
        <p:spPr bwMode="auto">
          <a:xfrm>
            <a:off x="6753172" y="347471"/>
            <a:ext cx="4815337" cy="46678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0D1844F-2F0C-4A98-B3A8-8AAAD2C3DF84}"/>
              </a:ext>
            </a:extLst>
          </p:cNvPr>
          <p:cNvPicPr>
            <a:picLocks noChangeAspect="1"/>
          </p:cNvPicPr>
          <p:nvPr/>
        </p:nvPicPr>
        <p:blipFill>
          <a:blip r:embed="rId3"/>
          <a:stretch>
            <a:fillRect/>
          </a:stretch>
        </p:blipFill>
        <p:spPr>
          <a:xfrm>
            <a:off x="6842761" y="5277608"/>
            <a:ext cx="4855464" cy="1019647"/>
          </a:xfrm>
          <a:prstGeom prst="rect">
            <a:avLst/>
          </a:prstGeom>
        </p:spPr>
      </p:pic>
    </p:spTree>
    <p:extLst>
      <p:ext uri="{BB962C8B-B14F-4D97-AF65-F5344CB8AC3E}">
        <p14:creationId xmlns:p14="http://schemas.microsoft.com/office/powerpoint/2010/main" val="148238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5807B23C-B45B-4A92-A757-B2626E5EEE36}"/>
              </a:ext>
            </a:extLst>
          </p:cNvPr>
          <p:cNvSpPr>
            <a:spLocks noGrp="1"/>
          </p:cNvSpPr>
          <p:nvPr>
            <p:ph type="title"/>
          </p:nvPr>
        </p:nvSpPr>
        <p:spPr>
          <a:xfrm>
            <a:off x="1295400" y="669925"/>
            <a:ext cx="4800600" cy="1325563"/>
          </a:xfrm>
        </p:spPr>
        <p:txBody>
          <a:bodyPr anchor="b">
            <a:normAutofit/>
          </a:bodyPr>
          <a:lstStyle/>
          <a:p>
            <a:r>
              <a:rPr lang="en-US" b="1" dirty="0">
                <a:solidFill>
                  <a:schemeClr val="bg1"/>
                </a:solidFill>
              </a:rPr>
              <a:t>ENVIRONMENT</a:t>
            </a:r>
          </a:p>
        </p:txBody>
      </p:sp>
      <p:cxnSp>
        <p:nvCxnSpPr>
          <p:cNvPr id="139" name="Straight Connector 13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46CB34-49B9-4462-9679-CD05FFF2E5B5}"/>
              </a:ext>
            </a:extLst>
          </p:cNvPr>
          <p:cNvSpPr>
            <a:spLocks noGrp="1"/>
          </p:cNvSpPr>
          <p:nvPr>
            <p:ph idx="1"/>
          </p:nvPr>
        </p:nvSpPr>
        <p:spPr>
          <a:xfrm>
            <a:off x="1295400" y="2288833"/>
            <a:ext cx="4800600" cy="4172352"/>
          </a:xfrm>
        </p:spPr>
        <p:txBody>
          <a:bodyPr>
            <a:normAutofit lnSpcReduction="10000"/>
          </a:bodyPr>
          <a:lstStyle/>
          <a:p>
            <a:r>
              <a:rPr lang="en-US" sz="1300" b="1" i="0" dirty="0">
                <a:solidFill>
                  <a:schemeClr val="bg1"/>
                </a:solidFill>
                <a:effectLst/>
              </a:rPr>
              <a:t>Provide tools to support children’s discoveries.</a:t>
            </a:r>
            <a:br>
              <a:rPr lang="en-US" sz="1300" dirty="0">
                <a:solidFill>
                  <a:schemeClr val="bg1"/>
                </a:solidFill>
              </a:rPr>
            </a:br>
            <a:r>
              <a:rPr lang="en-US" sz="1300" b="0" i="1" dirty="0">
                <a:solidFill>
                  <a:schemeClr val="bg1"/>
                </a:solidFill>
                <a:effectLst/>
              </a:rPr>
              <a:t>Last week, a nurse practitioner from the reservation health clinic visited the program to explain to the children what takes place during a check-up. She demonstrated how to use a stethoscope and let the children take turns using it. The clinic just updated their equipment, so she left several older stethoscopes behind for the children’s use. Hazel puts on a stethoscope and listens to Abel’s heartbeat. “Can you hear it?” Abel asks. “I can,” says Hazel. “It goes </a:t>
            </a:r>
            <a:r>
              <a:rPr lang="en-US" sz="1300" b="0" i="1" dirty="0" err="1">
                <a:solidFill>
                  <a:schemeClr val="bg1"/>
                </a:solidFill>
                <a:effectLst/>
              </a:rPr>
              <a:t>lub</a:t>
            </a:r>
            <a:r>
              <a:rPr lang="en-US" sz="1300" b="0" i="1" dirty="0">
                <a:solidFill>
                  <a:schemeClr val="bg1"/>
                </a:solidFill>
                <a:effectLst/>
              </a:rPr>
              <a:t> dub, </a:t>
            </a:r>
            <a:r>
              <a:rPr lang="en-US" sz="1300" b="0" i="1" dirty="0" err="1">
                <a:solidFill>
                  <a:schemeClr val="bg1"/>
                </a:solidFill>
                <a:effectLst/>
              </a:rPr>
              <a:t>lub</a:t>
            </a:r>
            <a:r>
              <a:rPr lang="en-US" sz="1300" b="0" i="1" dirty="0">
                <a:solidFill>
                  <a:schemeClr val="bg1"/>
                </a:solidFill>
                <a:effectLst/>
              </a:rPr>
              <a:t> dub, </a:t>
            </a:r>
            <a:r>
              <a:rPr lang="en-US" sz="1300" b="0" i="1" dirty="0" err="1">
                <a:solidFill>
                  <a:schemeClr val="bg1"/>
                </a:solidFill>
                <a:effectLst/>
              </a:rPr>
              <a:t>lub</a:t>
            </a:r>
            <a:r>
              <a:rPr lang="en-US" sz="1300" b="0" i="1" dirty="0">
                <a:solidFill>
                  <a:schemeClr val="bg1"/>
                </a:solidFill>
                <a:effectLst/>
              </a:rPr>
              <a:t> dub.”</a:t>
            </a:r>
            <a:endParaRPr lang="en-US" sz="1300" b="1" i="0" dirty="0">
              <a:solidFill>
                <a:schemeClr val="bg1"/>
              </a:solidFill>
              <a:effectLst/>
            </a:endParaRPr>
          </a:p>
          <a:p>
            <a:r>
              <a:rPr lang="en-US" sz="1300" b="1" i="0" dirty="0">
                <a:solidFill>
                  <a:schemeClr val="bg1"/>
                </a:solidFill>
                <a:effectLst/>
              </a:rPr>
              <a:t>Provide measurement tools so children can identify similarities and differences.</a:t>
            </a:r>
            <a:br>
              <a:rPr lang="en-US" sz="1300" dirty="0">
                <a:solidFill>
                  <a:schemeClr val="bg1"/>
                </a:solidFill>
              </a:rPr>
            </a:br>
            <a:r>
              <a:rPr lang="en-US" sz="1300" b="0" i="1" dirty="0">
                <a:solidFill>
                  <a:schemeClr val="bg1"/>
                </a:solidFill>
                <a:effectLst/>
              </a:rPr>
              <a:t>During a home visit, Gino, age 4, and his mother, Ms. </a:t>
            </a:r>
            <a:r>
              <a:rPr lang="en-US" sz="1300" b="0" i="1" dirty="0" err="1">
                <a:solidFill>
                  <a:schemeClr val="bg1"/>
                </a:solidFill>
                <a:effectLst/>
              </a:rPr>
              <a:t>Pizzo</a:t>
            </a:r>
            <a:r>
              <a:rPr lang="en-US" sz="1300" b="0" i="1" dirty="0">
                <a:solidFill>
                  <a:schemeClr val="bg1"/>
                </a:solidFill>
                <a:effectLst/>
              </a:rPr>
              <a:t>, bake bread with their home visitor, Ms. Dean. Gino wants to put raisins in the bread. He looks at Ms. Dean. Ms. Dean says to Gino’s mom, “What do you think?” His mother nods and asks Gino, “How many raisins do you think we need?” “This many,” says Gino, pointing to the measuring cup. “That would be a lot,” says his mother. “How about we use half as much?” pointing to the ½ cup. “Okay,” says Gino, and fills the ½ cup with raisins. Ms. Dean smiles and says, “You helped Gino see the difference between the full cup and the half cup. I can’t wait to taste this bread!”</a:t>
            </a:r>
          </a:p>
          <a:p>
            <a:pPr marL="0" indent="0">
              <a:buNone/>
            </a:pPr>
            <a:endParaRPr lang="en-US" sz="1300" i="1" dirty="0">
              <a:solidFill>
                <a:schemeClr val="bg1"/>
              </a:solidFill>
              <a:latin typeface="Lato" panose="020F0502020204030203" pitchFamily="34" charset="0"/>
            </a:endParaRPr>
          </a:p>
          <a:p>
            <a:pPr marL="0" indent="0">
              <a:buNone/>
            </a:pPr>
            <a:r>
              <a:rPr lang="en-US" sz="900" i="1" dirty="0">
                <a:solidFill>
                  <a:schemeClr val="bg1"/>
                </a:solidFill>
                <a:hlinkClick r:id="rId2"/>
              </a:rPr>
              <a:t>https://eclkc.ohs.acf.hhs.gov/school-readiness/effective-practice-guides/scientific-inquiry-know</a:t>
            </a:r>
            <a:endParaRPr lang="en-US" sz="900" i="1" dirty="0">
              <a:solidFill>
                <a:schemeClr val="bg1"/>
              </a:solidFill>
            </a:endParaRPr>
          </a:p>
          <a:p>
            <a:pPr marL="0" indent="0">
              <a:buNone/>
            </a:pPr>
            <a:endParaRPr lang="en-US" sz="1100" dirty="0">
              <a:solidFill>
                <a:schemeClr val="bg1"/>
              </a:solidFill>
            </a:endParaRPr>
          </a:p>
        </p:txBody>
      </p:sp>
      <p:pic>
        <p:nvPicPr>
          <p:cNvPr id="11268" name="Picture 4" descr="Pouring measuring cup Stock Photos - Page 1 : Masterfile">
            <a:extLst>
              <a:ext uri="{FF2B5EF4-FFF2-40B4-BE49-F238E27FC236}">
                <a16:creationId xmlns:a16="http://schemas.microsoft.com/office/drawing/2014/main" id="{4E031C0E-5E72-4379-83C8-EE87836D0F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10175" y="369913"/>
            <a:ext cx="1858675" cy="2784532"/>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7 Best Toy Doctor Kits for Kids (2022 Reviews) - MomLovesBest">
            <a:extLst>
              <a:ext uri="{FF2B5EF4-FFF2-40B4-BE49-F238E27FC236}">
                <a16:creationId xmlns:a16="http://schemas.microsoft.com/office/drawing/2014/main" id="{06BF3F3E-764D-4720-98E9-56E9A43173F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38661" y="3924824"/>
            <a:ext cx="3588640" cy="2395417"/>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16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1266"/>
                                        </p:tgtEl>
                                        <p:attrNameLst>
                                          <p:attrName>style.visibility</p:attrName>
                                        </p:attrNameLst>
                                      </p:cBhvr>
                                      <p:to>
                                        <p:strVal val="visible"/>
                                      </p:to>
                                    </p:set>
                                    <p:anim calcmode="lin" valueType="num">
                                      <p:cBhvr>
                                        <p:cTn id="19" dur="500" fill="hold"/>
                                        <p:tgtEl>
                                          <p:spTgt spid="11266"/>
                                        </p:tgtEl>
                                        <p:attrNameLst>
                                          <p:attrName>ppt_w</p:attrName>
                                        </p:attrNameLst>
                                      </p:cBhvr>
                                      <p:tavLst>
                                        <p:tav tm="0">
                                          <p:val>
                                            <p:fltVal val="0"/>
                                          </p:val>
                                        </p:tav>
                                        <p:tav tm="100000">
                                          <p:val>
                                            <p:strVal val="#ppt_w"/>
                                          </p:val>
                                        </p:tav>
                                      </p:tavLst>
                                    </p:anim>
                                    <p:anim calcmode="lin" valueType="num">
                                      <p:cBhvr>
                                        <p:cTn id="20" dur="500" fill="hold"/>
                                        <p:tgtEl>
                                          <p:spTgt spid="11266"/>
                                        </p:tgtEl>
                                        <p:attrNameLst>
                                          <p:attrName>ppt_h</p:attrName>
                                        </p:attrNameLst>
                                      </p:cBhvr>
                                      <p:tavLst>
                                        <p:tav tm="0">
                                          <p:val>
                                            <p:fltVal val="0"/>
                                          </p:val>
                                        </p:tav>
                                        <p:tav tm="100000">
                                          <p:val>
                                            <p:strVal val="#ppt_h"/>
                                          </p:val>
                                        </p:tav>
                                      </p:tavLst>
                                    </p:anim>
                                    <p:animEffect transition="in" filter="fade">
                                      <p:cBhvr>
                                        <p:cTn id="21" dur="500"/>
                                        <p:tgtEl>
                                          <p:spTgt spid="1126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1268"/>
                                        </p:tgtEl>
                                        <p:attrNameLst>
                                          <p:attrName>style.visibility</p:attrName>
                                        </p:attrNameLst>
                                      </p:cBhvr>
                                      <p:to>
                                        <p:strVal val="visible"/>
                                      </p:to>
                                    </p:set>
                                    <p:anim calcmode="lin" valueType="num">
                                      <p:cBhvr>
                                        <p:cTn id="31" dur="500" fill="hold"/>
                                        <p:tgtEl>
                                          <p:spTgt spid="11268"/>
                                        </p:tgtEl>
                                        <p:attrNameLst>
                                          <p:attrName>ppt_w</p:attrName>
                                        </p:attrNameLst>
                                      </p:cBhvr>
                                      <p:tavLst>
                                        <p:tav tm="0">
                                          <p:val>
                                            <p:fltVal val="0"/>
                                          </p:val>
                                        </p:tav>
                                        <p:tav tm="100000">
                                          <p:val>
                                            <p:strVal val="#ppt_w"/>
                                          </p:val>
                                        </p:tav>
                                      </p:tavLst>
                                    </p:anim>
                                    <p:anim calcmode="lin" valueType="num">
                                      <p:cBhvr>
                                        <p:cTn id="32" dur="500" fill="hold"/>
                                        <p:tgtEl>
                                          <p:spTgt spid="11268"/>
                                        </p:tgtEl>
                                        <p:attrNameLst>
                                          <p:attrName>ppt_h</p:attrName>
                                        </p:attrNameLst>
                                      </p:cBhvr>
                                      <p:tavLst>
                                        <p:tav tm="0">
                                          <p:val>
                                            <p:fltVal val="0"/>
                                          </p:val>
                                        </p:tav>
                                        <p:tav tm="100000">
                                          <p:val>
                                            <p:strVal val="#ppt_h"/>
                                          </p:val>
                                        </p:tav>
                                      </p:tavLst>
                                    </p:anim>
                                    <p:animEffect transition="in" filter="fade">
                                      <p:cBhvr>
                                        <p:cTn id="33" dur="500"/>
                                        <p:tgtEl>
                                          <p:spTgt spid="11268"/>
                                        </p:tgtEl>
                                      </p:cBhvr>
                                    </p:animEffec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8" name="Rectangle 7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282F9037-CBA0-4138-B577-EBA39E8A819F}"/>
              </a:ext>
            </a:extLst>
          </p:cNvPr>
          <p:cNvSpPr>
            <a:spLocks noGrp="1"/>
          </p:cNvSpPr>
          <p:nvPr>
            <p:ph type="title"/>
          </p:nvPr>
        </p:nvSpPr>
        <p:spPr>
          <a:xfrm>
            <a:off x="1295400" y="669925"/>
            <a:ext cx="4800600" cy="1325563"/>
          </a:xfrm>
        </p:spPr>
        <p:txBody>
          <a:bodyPr anchor="b">
            <a:normAutofit/>
          </a:bodyPr>
          <a:lstStyle/>
          <a:p>
            <a:r>
              <a:rPr lang="en-US" sz="5400" b="1" dirty="0">
                <a:solidFill>
                  <a:schemeClr val="bg1"/>
                </a:solidFill>
              </a:rPr>
              <a:t>INTERACTIONS</a:t>
            </a:r>
          </a:p>
        </p:txBody>
      </p:sp>
      <p:cxnSp>
        <p:nvCxnSpPr>
          <p:cNvPr id="13319" name="Straight Connector 7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37E606-70E5-4E8A-AC3F-CA5BFAE1DD93}"/>
              </a:ext>
            </a:extLst>
          </p:cNvPr>
          <p:cNvSpPr>
            <a:spLocks noGrp="1"/>
          </p:cNvSpPr>
          <p:nvPr>
            <p:ph idx="1"/>
          </p:nvPr>
        </p:nvSpPr>
        <p:spPr>
          <a:xfrm>
            <a:off x="1295400" y="2182484"/>
            <a:ext cx="4800600" cy="4183809"/>
          </a:xfrm>
        </p:spPr>
        <p:txBody>
          <a:bodyPr>
            <a:noAutofit/>
          </a:bodyPr>
          <a:lstStyle/>
          <a:p>
            <a:r>
              <a:rPr lang="en-US" sz="1400" b="1" i="0" dirty="0">
                <a:solidFill>
                  <a:schemeClr val="bg1"/>
                </a:solidFill>
                <a:effectLst/>
              </a:rPr>
              <a:t>Introduce vocabulary used to describe scientific processes and discoveries.</a:t>
            </a:r>
            <a:br>
              <a:rPr lang="en-US" sz="1400" b="0" i="0" dirty="0">
                <a:solidFill>
                  <a:schemeClr val="bg1"/>
                </a:solidFill>
                <a:effectLst/>
              </a:rPr>
            </a:br>
            <a:r>
              <a:rPr lang="en-US" sz="1400" b="0" i="1" dirty="0">
                <a:solidFill>
                  <a:schemeClr val="bg1"/>
                </a:solidFill>
                <a:effectLst/>
              </a:rPr>
              <a:t>The 4-year-olds in Ms. Warren’s class have been learning about what floats and what sinks in water. Ms. Warren says, “Please keep track of your predictions and findings. You can document the results on this chart.” Rhonda says to Haroun, “The rock is dense so it will sink to the bottom. I need to write my prediction on the chart.” Ms. Warren writes down Rhonda’s prediction and makes a note to add “dense” and “</a:t>
            </a:r>
            <a:r>
              <a:rPr lang="en-US" sz="1400" b="0" i="1" dirty="0" err="1">
                <a:solidFill>
                  <a:schemeClr val="bg1"/>
                </a:solidFill>
                <a:effectLst/>
              </a:rPr>
              <a:t>katīm</a:t>
            </a:r>
            <a:r>
              <a:rPr lang="en-US" sz="1400" b="0" i="1" dirty="0">
                <a:solidFill>
                  <a:schemeClr val="bg1"/>
                </a:solidFill>
                <a:effectLst/>
              </a:rPr>
              <a:t>” (</a:t>
            </a:r>
            <a:r>
              <a:rPr lang="en-US" sz="1400" b="0" i="0" dirty="0">
                <a:solidFill>
                  <a:schemeClr val="bg1"/>
                </a:solidFill>
                <a:effectLst/>
              </a:rPr>
              <a:t>dense</a:t>
            </a:r>
            <a:r>
              <a:rPr lang="en-US" sz="1400" b="0" i="1" dirty="0">
                <a:solidFill>
                  <a:schemeClr val="bg1"/>
                </a:solidFill>
                <a:effectLst/>
              </a:rPr>
              <a:t> in Arabic) to the science word wall. </a:t>
            </a:r>
            <a:endParaRPr lang="en-US" sz="1400" b="0" i="0" dirty="0">
              <a:solidFill>
                <a:schemeClr val="bg1"/>
              </a:solidFill>
              <a:effectLst/>
            </a:endParaRPr>
          </a:p>
          <a:p>
            <a:r>
              <a:rPr lang="en-US" sz="1400" b="1" i="0" dirty="0">
                <a:solidFill>
                  <a:schemeClr val="bg1"/>
                </a:solidFill>
                <a:effectLst/>
              </a:rPr>
              <a:t>Encourage children to use their senses to observe, compare, and categorize their discoveries.</a:t>
            </a:r>
            <a:br>
              <a:rPr lang="en-US" sz="1400" b="0" i="0" dirty="0">
                <a:solidFill>
                  <a:schemeClr val="bg1"/>
                </a:solidFill>
                <a:effectLst/>
              </a:rPr>
            </a:br>
            <a:r>
              <a:rPr lang="en-US" sz="1400" b="0" i="1" dirty="0">
                <a:solidFill>
                  <a:schemeClr val="bg1"/>
                </a:solidFill>
                <a:effectLst/>
              </a:rPr>
              <a:t>Home visitors Mr. Prince and Ms. Duchamp are meeting to plan next week’s activities for the program’s group socialization session. Last time they read a book about the five senses, so they want to plan a follow-up activity. “Several parents suggested that we have feely bags,” says Ms. Duchamp. “Children can use their senses to figure out what’s inside. Their parents can contribute items for the bags. We can co-introduce the activity with them. Then, they can help the children document their findings.”</a:t>
            </a:r>
            <a:endParaRPr lang="en-US" sz="1400" b="0" i="0" dirty="0">
              <a:solidFill>
                <a:schemeClr val="bg1"/>
              </a:solidFill>
              <a:effectLst/>
            </a:endParaRPr>
          </a:p>
        </p:txBody>
      </p:sp>
      <p:pic>
        <p:nvPicPr>
          <p:cNvPr id="13316" name="Picture 4" descr="7 Feely bag ideas | preschool activities, sensory activities, activities">
            <a:extLst>
              <a:ext uri="{FF2B5EF4-FFF2-40B4-BE49-F238E27FC236}">
                <a16:creationId xmlns:a16="http://schemas.microsoft.com/office/drawing/2014/main" id="{4DFD082D-64BD-42C2-960B-06D4AA90DF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5193" y="416439"/>
            <a:ext cx="3588640" cy="269148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ce your English vocab game with these apps | NewsBytes">
            <a:extLst>
              <a:ext uri="{FF2B5EF4-FFF2-40B4-BE49-F238E27FC236}">
                <a16:creationId xmlns:a16="http://schemas.microsoft.com/office/drawing/2014/main" id="{9D9B16EB-1050-46DA-B1CC-CACF01694D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38661" y="4113228"/>
            <a:ext cx="3588640" cy="2018609"/>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3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3314"/>
                                        </p:tgtEl>
                                        <p:attrNameLst>
                                          <p:attrName>style.visibility</p:attrName>
                                        </p:attrNameLst>
                                      </p:cBhvr>
                                      <p:to>
                                        <p:strVal val="visible"/>
                                      </p:to>
                                    </p:set>
                                    <p:anim calcmode="lin" valueType="num">
                                      <p:cBhvr>
                                        <p:cTn id="19" dur="500" fill="hold"/>
                                        <p:tgtEl>
                                          <p:spTgt spid="13314"/>
                                        </p:tgtEl>
                                        <p:attrNameLst>
                                          <p:attrName>ppt_w</p:attrName>
                                        </p:attrNameLst>
                                      </p:cBhvr>
                                      <p:tavLst>
                                        <p:tav tm="0">
                                          <p:val>
                                            <p:fltVal val="0"/>
                                          </p:val>
                                        </p:tav>
                                        <p:tav tm="100000">
                                          <p:val>
                                            <p:strVal val="#ppt_w"/>
                                          </p:val>
                                        </p:tav>
                                      </p:tavLst>
                                    </p:anim>
                                    <p:anim calcmode="lin" valueType="num">
                                      <p:cBhvr>
                                        <p:cTn id="20" dur="500" fill="hold"/>
                                        <p:tgtEl>
                                          <p:spTgt spid="13314"/>
                                        </p:tgtEl>
                                        <p:attrNameLst>
                                          <p:attrName>ppt_h</p:attrName>
                                        </p:attrNameLst>
                                      </p:cBhvr>
                                      <p:tavLst>
                                        <p:tav tm="0">
                                          <p:val>
                                            <p:fltVal val="0"/>
                                          </p:val>
                                        </p:tav>
                                        <p:tav tm="100000">
                                          <p:val>
                                            <p:strVal val="#ppt_h"/>
                                          </p:val>
                                        </p:tav>
                                      </p:tavLst>
                                    </p:anim>
                                    <p:animEffect transition="in" filter="fade">
                                      <p:cBhvr>
                                        <p:cTn id="21" dur="500"/>
                                        <p:tgtEl>
                                          <p:spTgt spid="1331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3316"/>
                                        </p:tgtEl>
                                        <p:attrNameLst>
                                          <p:attrName>style.visibility</p:attrName>
                                        </p:attrNameLst>
                                      </p:cBhvr>
                                      <p:to>
                                        <p:strVal val="visible"/>
                                      </p:to>
                                    </p:set>
                                    <p:anim calcmode="lin" valueType="num">
                                      <p:cBhvr>
                                        <p:cTn id="31" dur="500" fill="hold"/>
                                        <p:tgtEl>
                                          <p:spTgt spid="13316"/>
                                        </p:tgtEl>
                                        <p:attrNameLst>
                                          <p:attrName>ppt_w</p:attrName>
                                        </p:attrNameLst>
                                      </p:cBhvr>
                                      <p:tavLst>
                                        <p:tav tm="0">
                                          <p:val>
                                            <p:fltVal val="0"/>
                                          </p:val>
                                        </p:tav>
                                        <p:tav tm="100000">
                                          <p:val>
                                            <p:strVal val="#ppt_w"/>
                                          </p:val>
                                        </p:tav>
                                      </p:tavLst>
                                    </p:anim>
                                    <p:anim calcmode="lin" valueType="num">
                                      <p:cBhvr>
                                        <p:cTn id="32" dur="500" fill="hold"/>
                                        <p:tgtEl>
                                          <p:spTgt spid="13316"/>
                                        </p:tgtEl>
                                        <p:attrNameLst>
                                          <p:attrName>ppt_h</p:attrName>
                                        </p:attrNameLst>
                                      </p:cBhvr>
                                      <p:tavLst>
                                        <p:tav tm="0">
                                          <p:val>
                                            <p:fltVal val="0"/>
                                          </p:val>
                                        </p:tav>
                                        <p:tav tm="100000">
                                          <p:val>
                                            <p:strVal val="#ppt_h"/>
                                          </p:val>
                                        </p:tav>
                                      </p:tavLst>
                                    </p:anim>
                                    <p:animEffect transition="in" filter="fade">
                                      <p:cBhvr>
                                        <p:cTn id="33"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340"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B3A8FA-6750-40B4-BA84-8F089CE8FFA4}"/>
              </a:ext>
            </a:extLst>
          </p:cNvPr>
          <p:cNvSpPr>
            <a:spLocks noGrp="1"/>
          </p:cNvSpPr>
          <p:nvPr>
            <p:ph type="title"/>
          </p:nvPr>
        </p:nvSpPr>
        <p:spPr>
          <a:xfrm>
            <a:off x="841247" y="474146"/>
            <a:ext cx="10515593" cy="1197864"/>
          </a:xfrm>
        </p:spPr>
        <p:txBody>
          <a:bodyPr>
            <a:normAutofit/>
          </a:bodyPr>
          <a:lstStyle/>
          <a:p>
            <a:r>
              <a:rPr lang="en-US" b="1" dirty="0"/>
              <a:t>INDIVIDUALIZATION</a:t>
            </a:r>
          </a:p>
        </p:txBody>
      </p:sp>
      <p:sp>
        <p:nvSpPr>
          <p:cNvPr id="14341" name="!!Line">
            <a:extLst>
              <a:ext uri="{FF2B5EF4-FFF2-40B4-BE49-F238E27FC236}">
                <a16:creationId xmlns:a16="http://schemas.microsoft.com/office/drawing/2014/main" id="{B0161EF8-C8C6-4F2A-9D5C-49BD28A2B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585216"/>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Interest-Based Child Learning Practice Guide | ECPC Professional Development">
            <a:extLst>
              <a:ext uri="{FF2B5EF4-FFF2-40B4-BE49-F238E27FC236}">
                <a16:creationId xmlns:a16="http://schemas.microsoft.com/office/drawing/2014/main" id="{B6FC6275-F72B-4B5B-A065-624662E223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938"/>
          <a:stretch/>
        </p:blipFill>
        <p:spPr bwMode="auto">
          <a:xfrm rot="663184">
            <a:off x="835153" y="2002117"/>
            <a:ext cx="6215794" cy="41715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3CECC2C-B9E2-442D-BD3F-4C88A26252E8}"/>
              </a:ext>
            </a:extLst>
          </p:cNvPr>
          <p:cNvSpPr>
            <a:spLocks noGrp="1"/>
          </p:cNvSpPr>
          <p:nvPr>
            <p:ph idx="1"/>
          </p:nvPr>
        </p:nvSpPr>
        <p:spPr>
          <a:xfrm>
            <a:off x="7533314" y="1"/>
            <a:ext cx="4077841" cy="6730834"/>
          </a:xfrm>
        </p:spPr>
        <p:txBody>
          <a:bodyPr anchor="ctr">
            <a:noAutofit/>
          </a:bodyPr>
          <a:lstStyle/>
          <a:p>
            <a:r>
              <a:rPr lang="en-US" sz="1300" b="1" i="0" dirty="0">
                <a:effectLst/>
              </a:rPr>
              <a:t>Share books, teach related vocabulary, and provide information and materials to help a child further explore an interest.</a:t>
            </a:r>
            <a:br>
              <a:rPr lang="en-US" sz="1300" b="0" i="0" dirty="0">
                <a:effectLst/>
              </a:rPr>
            </a:br>
            <a:r>
              <a:rPr lang="en-US" sz="1300" b="0" i="1" dirty="0">
                <a:effectLst/>
              </a:rPr>
              <a:t>Janelle, almost 5, attends a Head Start program in Anchorage, Alaska. The program has invited an artist to sew and bead a giant </a:t>
            </a:r>
            <a:r>
              <a:rPr lang="en-US" sz="1300" b="0" i="1" dirty="0" err="1">
                <a:effectLst/>
              </a:rPr>
              <a:t>Yup’ik</a:t>
            </a:r>
            <a:r>
              <a:rPr lang="en-US" sz="1300" b="0" i="1" dirty="0">
                <a:effectLst/>
              </a:rPr>
              <a:t>-style slipper. Janelle is fascinated by the project. It’s her nature to become highly focused on a specific interest, delving into the content for a long period of time. She asks many questions about the size of the slipper and how it compares to the size of her own slippers. Her teacher, Ms. Chambers helps Janelle measure her own slipper to compare the size to the </a:t>
            </a:r>
            <a:r>
              <a:rPr lang="en-US" sz="1300" b="0" i="1" dirty="0" err="1">
                <a:effectLst/>
              </a:rPr>
              <a:t>Yup’ik</a:t>
            </a:r>
            <a:r>
              <a:rPr lang="en-US" sz="1300" b="0" i="1" dirty="0">
                <a:effectLst/>
              </a:rPr>
              <a:t>-style slipper. She also helps Janelle look up </a:t>
            </a:r>
            <a:r>
              <a:rPr lang="en-US" sz="1300" b="0" i="1" dirty="0" err="1">
                <a:effectLst/>
              </a:rPr>
              <a:t>Yup’ik</a:t>
            </a:r>
            <a:r>
              <a:rPr lang="en-US" sz="1300" b="0" i="1" dirty="0">
                <a:effectLst/>
              </a:rPr>
              <a:t>-style footwear online so she can learn more about the materials and tools used to make them.</a:t>
            </a:r>
            <a:endParaRPr lang="en-US" sz="1300" b="0" i="0" dirty="0">
              <a:effectLst/>
            </a:endParaRPr>
          </a:p>
          <a:p>
            <a:r>
              <a:rPr lang="en-US" sz="1300" b="1" i="0" dirty="0">
                <a:effectLst/>
              </a:rPr>
              <a:t>Follow a child’s lead and offer plenty of time for exploring and discovering.</a:t>
            </a:r>
            <a:br>
              <a:rPr lang="en-US" sz="1300" b="0" i="0" dirty="0">
                <a:effectLst/>
              </a:rPr>
            </a:br>
            <a:r>
              <a:rPr lang="en-US" sz="1300" b="0" i="1" dirty="0">
                <a:effectLst/>
              </a:rPr>
              <a:t>All the children are excited to see snow falling outside. They don’t often get snow in the areas where their families pick crops, so they are especially interested in this change in the weather. After a few minutes, all but one child returns to their play. Antonio, age 3, is still staring out the window. He asks, “Where did it come from? Where does it go?” Ms. Ferris, his family child care provider, says, “Let’s collect some snow in a bucket so you can get a better look at it. You can bring it inside if you'd like to see what happens when snow is indoors.” Antonio gets a bucket from the water table and Ms. Ferris places it outside the door. She then suggests they look at a book about different types of weather to learn more about snow while they wait for the bucket to fill.</a:t>
            </a:r>
            <a:endParaRPr lang="en-US" sz="1300" b="0" i="0" dirty="0">
              <a:effectLst/>
            </a:endParaRPr>
          </a:p>
        </p:txBody>
      </p:sp>
    </p:spTree>
    <p:extLst>
      <p:ext uri="{BB962C8B-B14F-4D97-AF65-F5344CB8AC3E}">
        <p14:creationId xmlns:p14="http://schemas.microsoft.com/office/powerpoint/2010/main" val="10586000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FCD86-A6DD-4002-81F5-4C9039CC2511}"/>
              </a:ext>
            </a:extLst>
          </p:cNvPr>
          <p:cNvSpPr>
            <a:spLocks noGrp="1"/>
          </p:cNvSpPr>
          <p:nvPr>
            <p:ph type="title"/>
          </p:nvPr>
        </p:nvSpPr>
        <p:spPr>
          <a:xfrm>
            <a:off x="838200" y="365126"/>
            <a:ext cx="10515600" cy="894332"/>
          </a:xfrm>
        </p:spPr>
        <p:txBody>
          <a:bodyPr/>
          <a:lstStyle/>
          <a:p>
            <a:r>
              <a:rPr lang="en-US" dirty="0"/>
              <a:t>PUTTING IT IN PRACTICE</a:t>
            </a:r>
          </a:p>
        </p:txBody>
      </p:sp>
      <p:graphicFrame>
        <p:nvGraphicFramePr>
          <p:cNvPr id="6" name="Content Placeholder 2">
            <a:extLst>
              <a:ext uri="{FF2B5EF4-FFF2-40B4-BE49-F238E27FC236}">
                <a16:creationId xmlns:a16="http://schemas.microsoft.com/office/drawing/2014/main" id="{258EF753-7F2D-4A07-9C39-1FA853B8EBED}"/>
              </a:ext>
            </a:extLst>
          </p:cNvPr>
          <p:cNvGraphicFramePr>
            <a:graphicFrameLocks noGrp="1"/>
          </p:cNvGraphicFramePr>
          <p:nvPr>
            <p:ph idx="1"/>
            <p:extLst>
              <p:ext uri="{D42A27DB-BD31-4B8C-83A1-F6EECF244321}">
                <p14:modId xmlns:p14="http://schemas.microsoft.com/office/powerpoint/2010/main" val="3024527804"/>
              </p:ext>
            </p:extLst>
          </p:nvPr>
        </p:nvGraphicFramePr>
        <p:xfrm>
          <a:off x="465826" y="1282355"/>
          <a:ext cx="11248846" cy="521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FBCE5A63-EC39-45D1-96E6-5BF1181262D7}"/>
              </a:ext>
            </a:extLst>
          </p:cNvPr>
          <p:cNvSpPr txBox="1"/>
          <p:nvPr/>
        </p:nvSpPr>
        <p:spPr>
          <a:xfrm>
            <a:off x="838200" y="6611778"/>
            <a:ext cx="6094562" cy="492443"/>
          </a:xfrm>
          <a:prstGeom prst="rect">
            <a:avLst/>
          </a:prstGeom>
          <a:noFill/>
        </p:spPr>
        <p:txBody>
          <a:bodyPr wrap="square">
            <a:spAutoFit/>
          </a:bodyPr>
          <a:lstStyle/>
          <a:p>
            <a:r>
              <a:rPr lang="en-US" sz="800" dirty="0">
                <a:hlinkClick r:id="rId7"/>
              </a:rPr>
              <a:t>https://eclkc.ohs.acf.hhs.gov/school-readiness/effective-practice-guides/scientific-inquiry-do</a:t>
            </a:r>
            <a:endParaRPr lang="en-US" sz="800" dirty="0"/>
          </a:p>
          <a:p>
            <a:endParaRPr lang="en-US" dirty="0"/>
          </a:p>
        </p:txBody>
      </p:sp>
    </p:spTree>
    <p:extLst>
      <p:ext uri="{BB962C8B-B14F-4D97-AF65-F5344CB8AC3E}">
        <p14:creationId xmlns:p14="http://schemas.microsoft.com/office/powerpoint/2010/main" val="32486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Importance of Problem Solving and How to Teach it to Kids -  FamilyEducation">
            <a:extLst>
              <a:ext uri="{FF2B5EF4-FFF2-40B4-BE49-F238E27FC236}">
                <a16:creationId xmlns:a16="http://schemas.microsoft.com/office/drawing/2014/main" id="{C7544E05-1DAE-4955-A0DC-B178130296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25C67D-F4AE-40BA-86BB-80622AD373CA}"/>
              </a:ext>
            </a:extLst>
          </p:cNvPr>
          <p:cNvSpPr>
            <a:spLocks noGrp="1"/>
          </p:cNvSpPr>
          <p:nvPr>
            <p:ph type="title"/>
          </p:nvPr>
        </p:nvSpPr>
        <p:spPr>
          <a:xfrm>
            <a:off x="7531610" y="365125"/>
            <a:ext cx="3822189" cy="1899912"/>
          </a:xfrm>
        </p:spPr>
        <p:txBody>
          <a:bodyPr>
            <a:normAutofit/>
          </a:bodyPr>
          <a:lstStyle/>
          <a:p>
            <a:r>
              <a:rPr lang="en-US" sz="4000" b="1" dirty="0"/>
              <a:t>REASONING &amp; PROBLEM-SOLVING</a:t>
            </a:r>
          </a:p>
        </p:txBody>
      </p:sp>
      <p:sp>
        <p:nvSpPr>
          <p:cNvPr id="3" name="Content Placeholder 2">
            <a:extLst>
              <a:ext uri="{FF2B5EF4-FFF2-40B4-BE49-F238E27FC236}">
                <a16:creationId xmlns:a16="http://schemas.microsoft.com/office/drawing/2014/main" id="{26269AFE-90A0-40B2-B92A-1193305DDA6C}"/>
              </a:ext>
            </a:extLst>
          </p:cNvPr>
          <p:cNvSpPr>
            <a:spLocks noGrp="1"/>
          </p:cNvSpPr>
          <p:nvPr>
            <p:ph idx="1"/>
          </p:nvPr>
        </p:nvSpPr>
        <p:spPr>
          <a:xfrm>
            <a:off x="7531609" y="2265037"/>
            <a:ext cx="3822189" cy="3742762"/>
          </a:xfrm>
        </p:spPr>
        <p:txBody>
          <a:bodyPr>
            <a:noAutofit/>
          </a:bodyPr>
          <a:lstStyle/>
          <a:p>
            <a:r>
              <a:rPr lang="en-US" sz="2400" dirty="0"/>
              <a:t>Goal P-SCI 4. Child asks a question, gathers information, and makes predictions.</a:t>
            </a:r>
          </a:p>
          <a:p>
            <a:r>
              <a:rPr lang="en-US" sz="2400" dirty="0"/>
              <a:t>Goal P-SCI 5. Child plans and conducts investigations and experiments.</a:t>
            </a:r>
          </a:p>
          <a:p>
            <a:r>
              <a:rPr lang="en-US" sz="2400" dirty="0"/>
              <a:t>Goal P-SCI 6. Child analyzes results, draws conclusions, and communicates results.</a:t>
            </a:r>
          </a:p>
        </p:txBody>
      </p:sp>
    </p:spTree>
    <p:extLst>
      <p:ext uri="{BB962C8B-B14F-4D97-AF65-F5344CB8AC3E}">
        <p14:creationId xmlns:p14="http://schemas.microsoft.com/office/powerpoint/2010/main" val="117428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Top Corners Rounded 70">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2" name="Rectangle: Top Corners Rounded 72">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3B3D5E-98A3-419F-B5A3-18549AD74C1B}"/>
              </a:ext>
            </a:extLst>
          </p:cNvPr>
          <p:cNvSpPr>
            <a:spLocks noGrp="1"/>
          </p:cNvSpPr>
          <p:nvPr>
            <p:ph type="title"/>
          </p:nvPr>
        </p:nvSpPr>
        <p:spPr>
          <a:xfrm>
            <a:off x="321733" y="981091"/>
            <a:ext cx="4092951" cy="1624457"/>
          </a:xfrm>
        </p:spPr>
        <p:txBody>
          <a:bodyPr>
            <a:normAutofit/>
          </a:bodyPr>
          <a:lstStyle/>
          <a:p>
            <a:r>
              <a:rPr lang="en-US" sz="4000" dirty="0">
                <a:solidFill>
                  <a:schemeClr val="bg1"/>
                </a:solidFill>
              </a:rPr>
              <a:t>Training Objectives</a:t>
            </a:r>
          </a:p>
        </p:txBody>
      </p:sp>
      <p:cxnSp>
        <p:nvCxnSpPr>
          <p:cNvPr id="1043" name="Straight Connector 74">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1977B89-888B-4D43-B5D6-51266DE7711C}"/>
              </a:ext>
            </a:extLst>
          </p:cNvPr>
          <p:cNvSpPr>
            <a:spLocks noGrp="1"/>
          </p:cNvSpPr>
          <p:nvPr>
            <p:ph idx="1"/>
          </p:nvPr>
        </p:nvSpPr>
        <p:spPr>
          <a:xfrm>
            <a:off x="321733" y="2834809"/>
            <a:ext cx="4092951" cy="3042099"/>
          </a:xfrm>
        </p:spPr>
        <p:txBody>
          <a:bodyPr anchor="t">
            <a:normAutofit/>
          </a:bodyPr>
          <a:lstStyle/>
          <a:p>
            <a:r>
              <a:rPr lang="en-US" sz="1600" dirty="0">
                <a:solidFill>
                  <a:schemeClr val="bg1"/>
                </a:solidFill>
              </a:rPr>
              <a:t>Welcome to this presentation on SCIENCE!!</a:t>
            </a:r>
          </a:p>
          <a:p>
            <a:r>
              <a:rPr lang="en-US" sz="1600" dirty="0">
                <a:solidFill>
                  <a:schemeClr val="bg1"/>
                </a:solidFill>
              </a:rPr>
              <a:t>This PowerPoint aims to accomplish the following:</a:t>
            </a:r>
          </a:p>
          <a:p>
            <a:pPr lvl="1"/>
            <a:r>
              <a:rPr lang="en-US" sz="1600" dirty="0">
                <a:solidFill>
                  <a:schemeClr val="bg1"/>
                </a:solidFill>
              </a:rPr>
              <a:t>What science looks like in early childhood.</a:t>
            </a:r>
          </a:p>
          <a:p>
            <a:pPr lvl="1"/>
            <a:r>
              <a:rPr lang="en-US" sz="1600" dirty="0">
                <a:solidFill>
                  <a:schemeClr val="bg1"/>
                </a:solidFill>
              </a:rPr>
              <a:t>Expectations for supporting children’s development in this area.</a:t>
            </a:r>
          </a:p>
          <a:p>
            <a:pPr lvl="1"/>
            <a:r>
              <a:rPr lang="en-US" sz="1600" dirty="0">
                <a:solidFill>
                  <a:schemeClr val="bg1"/>
                </a:solidFill>
              </a:rPr>
              <a:t>Provide resources for implementing developmentally appropriate science activities in your learning environment.</a:t>
            </a:r>
          </a:p>
        </p:txBody>
      </p:sp>
      <p:pic>
        <p:nvPicPr>
          <p:cNvPr id="1026" name="Picture 2" descr="How to Write Online Course Learning Objectives - SimTutor">
            <a:extLst>
              <a:ext uri="{FF2B5EF4-FFF2-40B4-BE49-F238E27FC236}">
                <a16:creationId xmlns:a16="http://schemas.microsoft.com/office/drawing/2014/main" id="{4B031F52-E851-47D5-A13C-12DF46A5D37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03767" y="1173735"/>
            <a:ext cx="6542117" cy="435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1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4CA0A498-FE0F-40B1-AEF2-A944742C6389}"/>
              </a:ext>
            </a:extLst>
          </p:cNvPr>
          <p:cNvPicPr>
            <a:picLocks noChangeAspect="1"/>
          </p:cNvPicPr>
          <p:nvPr/>
        </p:nvPicPr>
        <p:blipFill>
          <a:blip r:embed="rId2"/>
          <a:stretch>
            <a:fillRect/>
          </a:stretch>
        </p:blipFill>
        <p:spPr>
          <a:xfrm>
            <a:off x="643467" y="926935"/>
            <a:ext cx="10929788" cy="2623150"/>
          </a:xfrm>
          <a:prstGeom prst="rect">
            <a:avLst/>
          </a:prstGeom>
        </p:spPr>
      </p:pic>
      <p:sp>
        <p:nvSpPr>
          <p:cNvPr id="30" name="Rectangle 29">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0E256-9FC3-4192-BD77-171CDA7C2E07}"/>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kern="1200" dirty="0">
                <a:solidFill>
                  <a:srgbClr val="404040"/>
                </a:solidFill>
                <a:latin typeface="+mj-lt"/>
                <a:ea typeface="+mj-ea"/>
                <a:cs typeface="+mj-cs"/>
              </a:rPr>
              <a:t>Goal P-SCI 4. Child asks a question, gathers information, and makes predictions.</a:t>
            </a:r>
          </a:p>
        </p:txBody>
      </p:sp>
    </p:spTree>
    <p:extLst>
      <p:ext uri="{BB962C8B-B14F-4D97-AF65-F5344CB8AC3E}">
        <p14:creationId xmlns:p14="http://schemas.microsoft.com/office/powerpoint/2010/main" val="126627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CBE9D-9ED1-4519-AF85-F096FA5468B8}"/>
              </a:ext>
            </a:extLst>
          </p:cNvPr>
          <p:cNvPicPr>
            <a:picLocks noChangeAspect="1"/>
          </p:cNvPicPr>
          <p:nvPr/>
        </p:nvPicPr>
        <p:blipFill>
          <a:blip r:embed="rId2"/>
          <a:stretch>
            <a:fillRect/>
          </a:stretch>
        </p:blipFill>
        <p:spPr>
          <a:xfrm>
            <a:off x="643467" y="872286"/>
            <a:ext cx="10929788" cy="2732447"/>
          </a:xfrm>
          <a:prstGeom prst="rect">
            <a:avLst/>
          </a:prstGeom>
        </p:spPr>
      </p:pic>
      <p:sp>
        <p:nvSpPr>
          <p:cNvPr id="35" name="Rectangle 34">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0E256-9FC3-4192-BD77-171CDA7C2E07}"/>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kern="1200" dirty="0">
                <a:solidFill>
                  <a:srgbClr val="404040"/>
                </a:solidFill>
                <a:latin typeface="+mj-lt"/>
                <a:ea typeface="+mj-ea"/>
                <a:cs typeface="+mj-cs"/>
              </a:rPr>
              <a:t>Goal P-SCI 5. Child plans and conducts investigations and experiments.</a:t>
            </a:r>
          </a:p>
        </p:txBody>
      </p:sp>
    </p:spTree>
    <p:extLst>
      <p:ext uri="{BB962C8B-B14F-4D97-AF65-F5344CB8AC3E}">
        <p14:creationId xmlns:p14="http://schemas.microsoft.com/office/powerpoint/2010/main" val="253764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a16="http://schemas.microsoft.com/office/drawing/2014/main" id="{1C959969-F806-4530-A798-FCB97E33B182}"/>
              </a:ext>
            </a:extLst>
          </p:cNvPr>
          <p:cNvPicPr>
            <a:picLocks noChangeAspect="1"/>
          </p:cNvPicPr>
          <p:nvPr/>
        </p:nvPicPr>
        <p:blipFill>
          <a:blip r:embed="rId2"/>
          <a:stretch>
            <a:fillRect/>
          </a:stretch>
        </p:blipFill>
        <p:spPr>
          <a:xfrm>
            <a:off x="643467" y="803975"/>
            <a:ext cx="10929788" cy="2869070"/>
          </a:xfrm>
          <a:prstGeom prst="rect">
            <a:avLst/>
          </a:prstGeom>
        </p:spPr>
      </p:pic>
      <p:sp>
        <p:nvSpPr>
          <p:cNvPr id="40" name="Rectangle 39">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D0E256-9FC3-4192-BD77-171CDA7C2E07}"/>
              </a:ext>
            </a:extLst>
          </p:cNvPr>
          <p:cNvSpPr>
            <a:spLocks noGrp="1"/>
          </p:cNvSpPr>
          <p:nvPr>
            <p:ph type="title"/>
          </p:nvPr>
        </p:nvSpPr>
        <p:spPr>
          <a:xfrm>
            <a:off x="1600200" y="4269282"/>
            <a:ext cx="8991600" cy="1264762"/>
          </a:xfrm>
          <a:solidFill>
            <a:srgbClr val="FFFFFF"/>
          </a:solidFill>
          <a:ln w="38100">
            <a:solidFill>
              <a:srgbClr val="404040"/>
            </a:solidFill>
            <a:miter lim="800000"/>
          </a:ln>
        </p:spPr>
        <p:txBody>
          <a:bodyPr vert="horz" lIns="91440" tIns="45720" rIns="91440" bIns="45720" rtlCol="0" anchor="ctr">
            <a:normAutofit/>
          </a:bodyPr>
          <a:lstStyle/>
          <a:p>
            <a:pPr algn="ctr"/>
            <a:r>
              <a:rPr lang="en-US" sz="4000" kern="1200" dirty="0">
                <a:solidFill>
                  <a:srgbClr val="404040"/>
                </a:solidFill>
                <a:latin typeface="+mj-lt"/>
                <a:ea typeface="+mj-ea"/>
                <a:cs typeface="+mj-cs"/>
              </a:rPr>
              <a:t>Goal P-SCI 6. Child analyzes results, draws conclusions, and communicates results.</a:t>
            </a:r>
          </a:p>
        </p:txBody>
      </p:sp>
    </p:spTree>
    <p:extLst>
      <p:ext uri="{BB962C8B-B14F-4D97-AF65-F5344CB8AC3E}">
        <p14:creationId xmlns:p14="http://schemas.microsoft.com/office/powerpoint/2010/main" val="22815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93775" y="478232"/>
            <a:ext cx="5809306"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62B075-35A1-473F-B22D-C275FDDAA4F0}"/>
              </a:ext>
            </a:extLst>
          </p:cNvPr>
          <p:cNvSpPr>
            <a:spLocks noGrp="1"/>
          </p:cNvSpPr>
          <p:nvPr>
            <p:ph type="title"/>
          </p:nvPr>
        </p:nvSpPr>
        <p:spPr>
          <a:xfrm>
            <a:off x="947446" y="1053711"/>
            <a:ext cx="4933490" cy="1424446"/>
          </a:xfrm>
        </p:spPr>
        <p:txBody>
          <a:bodyPr>
            <a:normAutofit/>
          </a:bodyPr>
          <a:lstStyle/>
          <a:p>
            <a:r>
              <a:rPr lang="en-US" sz="4200" b="1" dirty="0">
                <a:solidFill>
                  <a:srgbClr val="FFFFFF"/>
                </a:solidFill>
              </a:rPr>
              <a:t>Strategies that Work</a:t>
            </a:r>
          </a:p>
        </p:txBody>
      </p:sp>
      <p:cxnSp>
        <p:nvCxnSpPr>
          <p:cNvPr id="13" name="Straight Connector 12">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782" y="2639023"/>
            <a:ext cx="480060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FD8EC62-A8A3-4526-ADB1-016B76DE0BFE}"/>
              </a:ext>
            </a:extLst>
          </p:cNvPr>
          <p:cNvSpPr>
            <a:spLocks noGrp="1"/>
          </p:cNvSpPr>
          <p:nvPr>
            <p:ph idx="1"/>
          </p:nvPr>
        </p:nvSpPr>
        <p:spPr>
          <a:xfrm>
            <a:off x="947447" y="2799889"/>
            <a:ext cx="4933490" cy="2987543"/>
          </a:xfrm>
        </p:spPr>
        <p:txBody>
          <a:bodyPr anchor="t">
            <a:normAutofit/>
          </a:bodyPr>
          <a:lstStyle/>
          <a:p>
            <a:r>
              <a:rPr lang="en-US" sz="2400" dirty="0">
                <a:solidFill>
                  <a:srgbClr val="FFFFFF"/>
                </a:solidFill>
              </a:rPr>
              <a:t>Just like with scientific inquiry, intentional teaching practices are key to supporting children with their reasoning and problem-solving skills.</a:t>
            </a:r>
          </a:p>
          <a:p>
            <a:r>
              <a:rPr lang="en-US" sz="2400" dirty="0">
                <a:solidFill>
                  <a:srgbClr val="FFFFFF"/>
                </a:solidFill>
              </a:rPr>
              <a:t>Let’s explore some ideas and resources from ECLKC on the next few slides.</a:t>
            </a:r>
          </a:p>
          <a:p>
            <a:endParaRPr lang="en-US" sz="2200" dirty="0">
              <a:solidFill>
                <a:srgbClr val="FFFFFF"/>
              </a:solidFill>
            </a:endParaRPr>
          </a:p>
        </p:txBody>
      </p:sp>
      <p:pic>
        <p:nvPicPr>
          <p:cNvPr id="6" name="Picture 2" descr="framework house">
            <a:extLst>
              <a:ext uri="{FF2B5EF4-FFF2-40B4-BE49-F238E27FC236}">
                <a16:creationId xmlns:a16="http://schemas.microsoft.com/office/drawing/2014/main" id="{E997B971-FD3F-4A8A-9323-062201D7A4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75" r="5231" b="2"/>
          <a:stretch/>
        </p:blipFill>
        <p:spPr bwMode="auto">
          <a:xfrm>
            <a:off x="6962783" y="478232"/>
            <a:ext cx="4502449" cy="43645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2253856-AE2D-4AB1-ABBA-26707AA10C3A}"/>
              </a:ext>
            </a:extLst>
          </p:cNvPr>
          <p:cNvPicPr>
            <a:picLocks noChangeAspect="1"/>
          </p:cNvPicPr>
          <p:nvPr/>
        </p:nvPicPr>
        <p:blipFill>
          <a:blip r:embed="rId3"/>
          <a:stretch>
            <a:fillRect/>
          </a:stretch>
        </p:blipFill>
        <p:spPr>
          <a:xfrm>
            <a:off x="6842761" y="5205401"/>
            <a:ext cx="4855464" cy="764735"/>
          </a:xfrm>
          <a:prstGeom prst="rect">
            <a:avLst/>
          </a:prstGeom>
        </p:spPr>
      </p:pic>
    </p:spTree>
    <p:extLst>
      <p:ext uri="{BB962C8B-B14F-4D97-AF65-F5344CB8AC3E}">
        <p14:creationId xmlns:p14="http://schemas.microsoft.com/office/powerpoint/2010/main" val="124991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7A3AAED0-A92F-4F01-BFEB-CE5E27CD3245}"/>
              </a:ext>
            </a:extLst>
          </p:cNvPr>
          <p:cNvSpPr>
            <a:spLocks noGrp="1"/>
          </p:cNvSpPr>
          <p:nvPr>
            <p:ph type="title"/>
          </p:nvPr>
        </p:nvSpPr>
        <p:spPr>
          <a:xfrm>
            <a:off x="1295400" y="669925"/>
            <a:ext cx="4800600" cy="1325563"/>
          </a:xfrm>
        </p:spPr>
        <p:txBody>
          <a:bodyPr anchor="b">
            <a:normAutofit/>
          </a:bodyPr>
          <a:lstStyle/>
          <a:p>
            <a:r>
              <a:rPr lang="en-US" b="1" dirty="0">
                <a:solidFill>
                  <a:schemeClr val="bg1"/>
                </a:solidFill>
              </a:rPr>
              <a:t>ENVIRONMENT</a:t>
            </a:r>
          </a:p>
        </p:txBody>
      </p:sp>
      <p:cxnSp>
        <p:nvCxnSpPr>
          <p:cNvPr id="139" name="Straight Connector 138">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E5A0431-25D9-4E6A-A7A9-03E2FDBC3237}"/>
              </a:ext>
            </a:extLst>
          </p:cNvPr>
          <p:cNvSpPr>
            <a:spLocks noGrp="1"/>
          </p:cNvSpPr>
          <p:nvPr>
            <p:ph idx="1"/>
          </p:nvPr>
        </p:nvSpPr>
        <p:spPr>
          <a:xfrm>
            <a:off x="1295400" y="2288833"/>
            <a:ext cx="4800600" cy="4180977"/>
          </a:xfrm>
        </p:spPr>
        <p:txBody>
          <a:bodyPr>
            <a:normAutofit/>
          </a:bodyPr>
          <a:lstStyle/>
          <a:p>
            <a:r>
              <a:rPr lang="en-US" sz="1300" b="1" i="0" dirty="0">
                <a:solidFill>
                  <a:schemeClr val="bg1"/>
                </a:solidFill>
                <a:effectLst/>
                <a:latin typeface="Calibri" panose="020F0502020204030204" pitchFamily="34" charset="0"/>
                <a:cs typeface="Calibri" panose="020F0502020204030204" pitchFamily="34" charset="0"/>
              </a:rPr>
              <a:t>Provide the materials needed to conduct investigations and experiments.</a:t>
            </a:r>
            <a:br>
              <a:rPr lang="en-US" sz="1300" b="0" i="0" dirty="0">
                <a:solidFill>
                  <a:schemeClr val="bg1"/>
                </a:solidFill>
                <a:effectLst/>
                <a:latin typeface="Calibri" panose="020F0502020204030204" pitchFamily="34" charset="0"/>
                <a:cs typeface="Calibri" panose="020F0502020204030204" pitchFamily="34" charset="0"/>
              </a:rPr>
            </a:br>
            <a:r>
              <a:rPr lang="en-US" sz="1300" b="0" i="1" dirty="0">
                <a:solidFill>
                  <a:schemeClr val="bg1"/>
                </a:solidFill>
                <a:effectLst/>
                <a:latin typeface="Calibri" panose="020F0502020204030204" pitchFamily="34" charset="0"/>
                <a:cs typeface="Calibri" panose="020F0502020204030204" pitchFamily="34" charset="0"/>
              </a:rPr>
              <a:t>Teresa, age 4½, looks at an avocado pit rooting in water and asks, “Why do avocado pits have to go in water? Why can’t we just plant them in dirt?” Ms. Grant, her teacher, responds, “That is an interesting question. I wonder what would happen if you planted an avocado pit right in the dirt. Next time we eat an avocado, we can save the pit. You can plant it in our class garden and watch what happens.”</a:t>
            </a:r>
            <a:endParaRPr lang="en-US" sz="1300" b="0" i="0" dirty="0">
              <a:solidFill>
                <a:schemeClr val="bg1"/>
              </a:solidFill>
              <a:effectLst/>
              <a:latin typeface="Calibri" panose="020F0502020204030204" pitchFamily="34" charset="0"/>
              <a:cs typeface="Calibri" panose="020F0502020204030204" pitchFamily="34" charset="0"/>
            </a:endParaRPr>
          </a:p>
          <a:p>
            <a:r>
              <a:rPr lang="en-US" sz="1300" b="1" i="0" dirty="0">
                <a:solidFill>
                  <a:schemeClr val="bg1"/>
                </a:solidFill>
                <a:effectLst/>
                <a:latin typeface="Calibri" panose="020F0502020204030204" pitchFamily="34" charset="0"/>
                <a:cs typeface="Calibri" panose="020F0502020204030204" pitchFamily="34" charset="0"/>
              </a:rPr>
              <a:t>Provide the materials needed to document and communicate results to others.</a:t>
            </a:r>
            <a:br>
              <a:rPr lang="en-US" sz="1300" b="0" i="0" dirty="0">
                <a:solidFill>
                  <a:schemeClr val="bg1"/>
                </a:solidFill>
                <a:effectLst/>
                <a:latin typeface="Calibri" panose="020F0502020204030204" pitchFamily="34" charset="0"/>
                <a:cs typeface="Calibri" panose="020F0502020204030204" pitchFamily="34" charset="0"/>
              </a:rPr>
            </a:br>
            <a:r>
              <a:rPr lang="en-US" sz="1300" b="0" i="1" dirty="0">
                <a:solidFill>
                  <a:schemeClr val="bg1"/>
                </a:solidFill>
                <a:effectLst/>
                <a:latin typeface="Calibri" panose="020F0502020204030204" pitchFamily="34" charset="0"/>
                <a:cs typeface="Calibri" panose="020F0502020204030204" pitchFamily="34" charset="0"/>
              </a:rPr>
              <a:t>At a morning meeting, Ms. Ferraro demonstrates how to use a to document findings. “I wanted to know what fruit the children prefer. This is called a T-chart because the lines on it look like a T. Here is a picture of a kiwi and here is a picture of a mango. After you taste each fruit, write your name under the fruit you like the best. Later, we can count the names to see which fruit is the class favorite. You might want to make your own T-charts. You’ll find paper and pencils in the science area.”</a:t>
            </a:r>
          </a:p>
          <a:p>
            <a:pPr marL="0" indent="0">
              <a:buNone/>
            </a:pPr>
            <a:endParaRPr lang="en-US" sz="1300" b="0" i="1" dirty="0">
              <a:solidFill>
                <a:schemeClr val="bg1"/>
              </a:solidFill>
              <a:effectLst/>
              <a:latin typeface="Calibri" panose="020F0502020204030204" pitchFamily="34" charset="0"/>
              <a:cs typeface="Calibri" panose="020F0502020204030204" pitchFamily="34" charset="0"/>
            </a:endParaRPr>
          </a:p>
          <a:p>
            <a:pPr marL="0" indent="0">
              <a:buNone/>
            </a:pPr>
            <a:r>
              <a:rPr lang="en-US" sz="800" b="0" i="0" dirty="0">
                <a:solidFill>
                  <a:schemeClr val="bg1"/>
                </a:solidFill>
                <a:effectLst/>
                <a:latin typeface="Calibri" panose="020F0502020204030204" pitchFamily="34" charset="0"/>
                <a:cs typeface="Calibri" panose="020F0502020204030204" pitchFamily="34" charset="0"/>
                <a:hlinkClick r:id="rId2"/>
              </a:rPr>
              <a:t>https://eclkc.ohs.acf.hhs.gov/school-readiness/effective-practice-guides/reasoning-problem-solving-know</a:t>
            </a:r>
            <a:endParaRPr lang="en-US" sz="800" i="1" dirty="0">
              <a:solidFill>
                <a:schemeClr val="bg1"/>
              </a:solidFill>
              <a:latin typeface="Calibri" panose="020F0502020204030204" pitchFamily="34" charset="0"/>
              <a:cs typeface="Calibri" panose="020F0502020204030204" pitchFamily="34" charset="0"/>
            </a:endParaRPr>
          </a:p>
          <a:p>
            <a:pPr marL="0" indent="0">
              <a:buNone/>
            </a:pPr>
            <a:endParaRPr lang="en-US" sz="1100" b="0" i="0" dirty="0">
              <a:solidFill>
                <a:schemeClr val="bg1"/>
              </a:solidFill>
              <a:effectLst/>
              <a:latin typeface="Calibri" panose="020F0502020204030204" pitchFamily="34" charset="0"/>
              <a:cs typeface="Calibri" panose="020F0502020204030204" pitchFamily="34" charset="0"/>
            </a:endParaRPr>
          </a:p>
          <a:p>
            <a:endParaRPr lang="en-US" sz="1100" dirty="0">
              <a:solidFill>
                <a:schemeClr val="bg1"/>
              </a:solidFill>
            </a:endParaRPr>
          </a:p>
        </p:txBody>
      </p:sp>
      <p:pic>
        <p:nvPicPr>
          <p:cNvPr id="1026" name="Picture 2" descr="How to Grow Avocado Seeds with Children | Gardener's Path">
            <a:extLst>
              <a:ext uri="{FF2B5EF4-FFF2-40B4-BE49-F238E27FC236}">
                <a16:creationId xmlns:a16="http://schemas.microsoft.com/office/drawing/2014/main" id="{97300938-0017-41E2-A0E9-EBF28C9074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10175" y="369913"/>
            <a:ext cx="1858675" cy="2784532"/>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ow to Use Question of the Day – Primary Delight">
            <a:extLst>
              <a:ext uri="{FF2B5EF4-FFF2-40B4-BE49-F238E27FC236}">
                <a16:creationId xmlns:a16="http://schemas.microsoft.com/office/drawing/2014/main" id="{F8EE66EF-CA3C-4ED2-894E-24B9B06384C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38661" y="3924824"/>
            <a:ext cx="3588640" cy="2395417"/>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19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 calcmode="lin" valueType="num">
                                      <p:cBhvr>
                                        <p:cTn id="21" dur="1000" fill="hold"/>
                                        <p:tgtEl>
                                          <p:spTgt spid="1026"/>
                                        </p:tgtEl>
                                        <p:attrNameLst>
                                          <p:attrName>style.rotation</p:attrName>
                                        </p:attrNameLst>
                                      </p:cBhvr>
                                      <p:tavLst>
                                        <p:tav tm="0">
                                          <p:val>
                                            <p:fltVal val="90"/>
                                          </p:val>
                                        </p:tav>
                                        <p:tav tm="100000">
                                          <p:val>
                                            <p:fltVal val="0"/>
                                          </p:val>
                                        </p:tav>
                                      </p:tavLst>
                                    </p:anim>
                                    <p:animEffect transition="in" filter="fade">
                                      <p:cBhvr>
                                        <p:cTn id="22" dur="1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p:cTn id="32" dur="500" fill="hold"/>
                                        <p:tgtEl>
                                          <p:spTgt spid="1028"/>
                                        </p:tgtEl>
                                        <p:attrNameLst>
                                          <p:attrName>ppt_w</p:attrName>
                                        </p:attrNameLst>
                                      </p:cBhvr>
                                      <p:tavLst>
                                        <p:tav tm="0">
                                          <p:val>
                                            <p:fltVal val="0"/>
                                          </p:val>
                                        </p:tav>
                                        <p:tav tm="100000">
                                          <p:val>
                                            <p:strVal val="#ppt_w"/>
                                          </p:val>
                                        </p:tav>
                                      </p:tavLst>
                                    </p:anim>
                                    <p:anim calcmode="lin" valueType="num">
                                      <p:cBhvr>
                                        <p:cTn id="33" dur="500" fill="hold"/>
                                        <p:tgtEl>
                                          <p:spTgt spid="1028"/>
                                        </p:tgtEl>
                                        <p:attrNameLst>
                                          <p:attrName>ppt_h</p:attrName>
                                        </p:attrNameLst>
                                      </p:cBhvr>
                                      <p:tavLst>
                                        <p:tav tm="0">
                                          <p:val>
                                            <p:fltVal val="0"/>
                                          </p:val>
                                        </p:tav>
                                        <p:tav tm="100000">
                                          <p:val>
                                            <p:strVal val="#ppt_h"/>
                                          </p:val>
                                        </p:tav>
                                      </p:tavLst>
                                    </p:anim>
                                    <p:animEffect transition="in" filter="fade">
                                      <p:cBhvr>
                                        <p:cTn id="34" dur="500"/>
                                        <p:tgtEl>
                                          <p:spTgt spid="1028"/>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8A007C32-F13F-4CCF-B6DA-5F8297FA359F}"/>
              </a:ext>
            </a:extLst>
          </p:cNvPr>
          <p:cNvSpPr>
            <a:spLocks noGrp="1"/>
          </p:cNvSpPr>
          <p:nvPr>
            <p:ph type="title"/>
          </p:nvPr>
        </p:nvSpPr>
        <p:spPr>
          <a:xfrm>
            <a:off x="1295400" y="669925"/>
            <a:ext cx="4800600" cy="1325563"/>
          </a:xfrm>
        </p:spPr>
        <p:txBody>
          <a:bodyPr anchor="b">
            <a:normAutofit/>
          </a:bodyPr>
          <a:lstStyle/>
          <a:p>
            <a:r>
              <a:rPr lang="en-US" b="1" dirty="0">
                <a:solidFill>
                  <a:schemeClr val="bg1"/>
                </a:solidFill>
              </a:rPr>
              <a:t>INTERACTIONS</a:t>
            </a:r>
          </a:p>
        </p:txBody>
      </p:sp>
      <p:cxnSp>
        <p:nvCxnSpPr>
          <p:cNvPr id="75" name="Straight Connector 7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694FD3-EDF3-4648-815A-48E081297D7C}"/>
              </a:ext>
            </a:extLst>
          </p:cNvPr>
          <p:cNvSpPr>
            <a:spLocks noGrp="1"/>
          </p:cNvSpPr>
          <p:nvPr>
            <p:ph idx="1"/>
          </p:nvPr>
        </p:nvSpPr>
        <p:spPr>
          <a:xfrm>
            <a:off x="1295400" y="2288833"/>
            <a:ext cx="4800600" cy="4172535"/>
          </a:xfrm>
        </p:spPr>
        <p:txBody>
          <a:bodyPr>
            <a:normAutofit lnSpcReduction="10000"/>
          </a:bodyPr>
          <a:lstStyle/>
          <a:p>
            <a:r>
              <a:rPr lang="en-US" sz="1300" b="1" i="0" dirty="0">
                <a:solidFill>
                  <a:schemeClr val="bg1"/>
                </a:solidFill>
                <a:effectLst/>
              </a:rPr>
              <a:t>Teach children how to use the scientific method to answer their own questions. </a:t>
            </a:r>
            <a:br>
              <a:rPr lang="en-US" sz="1300" b="0" i="0" dirty="0">
                <a:solidFill>
                  <a:schemeClr val="bg1"/>
                </a:solidFill>
                <a:effectLst/>
              </a:rPr>
            </a:br>
            <a:r>
              <a:rPr lang="en-US" sz="1300" b="0" i="1" dirty="0">
                <a:solidFill>
                  <a:schemeClr val="bg1"/>
                </a:solidFill>
                <a:effectLst/>
              </a:rPr>
              <a:t>The 4- and 5-year-olds have been creating ramps and pathways for the toy cars all week. Karla says, “Javier’s car always goes fastest. How can I make my car go as fast as his?” Ms. Thomas says, “You can use the scientific method to answer your question. You already observed how fast Javier’s car goes down the ramp and compared it to the speed of your car. Next, you asked a question, and now it is time for the hypothesis. Why do you think Javier’s car goes faster than yours? When you have your hypothesis, then you can plan and conduct an experiment to see if your hypothesis is correct.”</a:t>
            </a:r>
            <a:endParaRPr lang="en-US" sz="1300" b="0" i="0" dirty="0">
              <a:solidFill>
                <a:schemeClr val="bg1"/>
              </a:solidFill>
              <a:effectLst/>
            </a:endParaRPr>
          </a:p>
          <a:p>
            <a:r>
              <a:rPr lang="en-US" sz="1300" b="1" i="0" dirty="0">
                <a:solidFill>
                  <a:schemeClr val="bg1"/>
                </a:solidFill>
                <a:effectLst/>
              </a:rPr>
              <a:t>Comment and ask questions that encourage children’s thinking and learning. </a:t>
            </a:r>
            <a:br>
              <a:rPr lang="en-US" sz="1300" b="0" i="0" dirty="0">
                <a:solidFill>
                  <a:schemeClr val="bg1"/>
                </a:solidFill>
                <a:effectLst/>
              </a:rPr>
            </a:br>
            <a:r>
              <a:rPr lang="en-US" sz="1300" b="0" i="1" dirty="0">
                <a:solidFill>
                  <a:schemeClr val="bg1"/>
                </a:solidFill>
                <a:effectLst/>
              </a:rPr>
              <a:t>Outside on the playground, several 3-year-olds have become fascinated by their shadows. On cloudy days, they wonder where their shadows have gone and on sunny days are thrilled to see they are back. Mr. Kent says, “Try jumping up and down. What happens to your shadow?” The children try this and Norah says, “My shadow jumped, too.” Next, Mr. Kent suggests they wiggle their bodies to see what happens to their shadows.” Later, he says to his colleague, Ms. Anderson, “The children are very interested in their shadows. I think we should plan a study so they can learn more.”</a:t>
            </a:r>
            <a:endParaRPr lang="en-US" sz="1300" b="0" i="0" dirty="0">
              <a:solidFill>
                <a:schemeClr val="bg1"/>
              </a:solidFill>
              <a:effectLst/>
            </a:endParaRPr>
          </a:p>
          <a:p>
            <a:endParaRPr lang="en-US" sz="1100" dirty="0">
              <a:solidFill>
                <a:schemeClr val="bg1"/>
              </a:solidFill>
            </a:endParaRPr>
          </a:p>
        </p:txBody>
      </p:sp>
      <p:pic>
        <p:nvPicPr>
          <p:cNvPr id="2050" name="Picture 2" descr="DIY Wooden Roads and Ramps for Toy Cars - Buggy and Buddy">
            <a:extLst>
              <a:ext uri="{FF2B5EF4-FFF2-40B4-BE49-F238E27FC236}">
                <a16:creationId xmlns:a16="http://schemas.microsoft.com/office/drawing/2014/main" id="{23A731B0-65B0-4000-9202-1E7C7AC72F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5193" y="420925"/>
            <a:ext cx="3588640" cy="268250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riendly Shadows | Shadows: Stand-Alone Activities | Educators | Peep">
            <a:extLst>
              <a:ext uri="{FF2B5EF4-FFF2-40B4-BE49-F238E27FC236}">
                <a16:creationId xmlns:a16="http://schemas.microsoft.com/office/drawing/2014/main" id="{4B077FE8-29A0-47AB-A30A-D67DEB0F02A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38661" y="3783694"/>
            <a:ext cx="3588640" cy="2677677"/>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0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9A6A-F044-428D-BD72-B48B4596A108}"/>
              </a:ext>
            </a:extLst>
          </p:cNvPr>
          <p:cNvSpPr>
            <a:spLocks noGrp="1"/>
          </p:cNvSpPr>
          <p:nvPr>
            <p:ph type="title"/>
          </p:nvPr>
        </p:nvSpPr>
        <p:spPr>
          <a:xfrm>
            <a:off x="805543" y="433398"/>
            <a:ext cx="5006336" cy="1325563"/>
          </a:xfrm>
        </p:spPr>
        <p:txBody>
          <a:bodyPr>
            <a:normAutofit/>
          </a:bodyPr>
          <a:lstStyle/>
          <a:p>
            <a:r>
              <a:rPr lang="en-US" b="1" dirty="0"/>
              <a:t>INDIVIDUALIZATION</a:t>
            </a:r>
          </a:p>
        </p:txBody>
      </p:sp>
      <p:sp>
        <p:nvSpPr>
          <p:cNvPr id="3" name="Content Placeholder 2">
            <a:extLst>
              <a:ext uri="{FF2B5EF4-FFF2-40B4-BE49-F238E27FC236}">
                <a16:creationId xmlns:a16="http://schemas.microsoft.com/office/drawing/2014/main" id="{042C1E75-EC14-4FC6-A3ED-B98815804D1E}"/>
              </a:ext>
            </a:extLst>
          </p:cNvPr>
          <p:cNvSpPr>
            <a:spLocks noGrp="1"/>
          </p:cNvSpPr>
          <p:nvPr>
            <p:ph idx="1"/>
          </p:nvPr>
        </p:nvSpPr>
        <p:spPr>
          <a:xfrm>
            <a:off x="805543" y="1758961"/>
            <a:ext cx="5006336" cy="4665641"/>
          </a:xfrm>
        </p:spPr>
        <p:txBody>
          <a:bodyPr anchor="t">
            <a:normAutofit/>
          </a:bodyPr>
          <a:lstStyle/>
          <a:p>
            <a:r>
              <a:rPr lang="en-US" sz="1200" b="1" i="0" dirty="0">
                <a:effectLst/>
                <a:latin typeface="Calibri" panose="020F0502020204030204" pitchFamily="34" charset="0"/>
                <a:cs typeface="Calibri" panose="020F0502020204030204" pitchFamily="34" charset="0"/>
              </a:rPr>
              <a:t>Accept a child’s thinking whether it is accurate or not while also scaffolding the child to a deeper or more accurate understanding.</a:t>
            </a:r>
            <a:br>
              <a:rPr lang="en-US" sz="1200" b="0" i="0" dirty="0">
                <a:effectLst/>
                <a:latin typeface="Calibri" panose="020F0502020204030204" pitchFamily="34" charset="0"/>
                <a:cs typeface="Calibri" panose="020F0502020204030204" pitchFamily="34" charset="0"/>
              </a:rPr>
            </a:br>
            <a:r>
              <a:rPr lang="en-US" sz="1200" b="0" i="1" dirty="0">
                <a:effectLst/>
                <a:latin typeface="Calibri" panose="020F0502020204030204" pitchFamily="34" charset="0"/>
                <a:cs typeface="Calibri" panose="020F0502020204030204" pitchFamily="34" charset="0"/>
              </a:rPr>
              <a:t>While walking to the park after a rainy day, family child care provider, Ms. Baker, and the children see some big puddles on the grass. She asks, “Where do you think those puddles came from?” “I know,” answers 4½-year-old Vivienne. “They came from under the ground. The water just bubbles up.” “That’s an interesting idea, Vivienne,” responds Ms. Baker. “I can see why you would think that because some bodies of water, like ponds or lakes, are fed from water sources under the ground. Sometimes smaller pools of water, like these puddles, are formed for only a short amount of time, and are the result of so much rain coming from the sky that the ground can’t hold it all. Kind of like when you used a sponge yesterday to clean up the spilled water pitcher. Remember that your sponge would not hold all of that water? Once it was saturated, or filled up with water, it left a pool of water behind. The earth’s soil is the same way—it can’t always hold all of the water that a rainstorm produces.</a:t>
            </a:r>
            <a:endParaRPr lang="en-US" sz="1200" b="0" i="0" dirty="0">
              <a:effectLst/>
              <a:latin typeface="Calibri" panose="020F0502020204030204" pitchFamily="34" charset="0"/>
              <a:cs typeface="Calibri" panose="020F0502020204030204" pitchFamily="34" charset="0"/>
            </a:endParaRPr>
          </a:p>
          <a:p>
            <a:r>
              <a:rPr lang="en-US" sz="1200" b="1" i="0" dirty="0">
                <a:effectLst/>
                <a:latin typeface="Calibri" panose="020F0502020204030204" pitchFamily="34" charset="0"/>
                <a:cs typeface="Calibri" panose="020F0502020204030204" pitchFamily="34" charset="0"/>
              </a:rPr>
              <a:t>Observe and build on a child’s reasoning and problem-solving skills.</a:t>
            </a:r>
            <a:br>
              <a:rPr lang="en-US" sz="1200" b="0" i="0" dirty="0">
                <a:effectLst/>
                <a:latin typeface="Calibri" panose="020F0502020204030204" pitchFamily="34" charset="0"/>
                <a:cs typeface="Calibri" panose="020F0502020204030204" pitchFamily="34" charset="0"/>
              </a:rPr>
            </a:br>
            <a:r>
              <a:rPr lang="en-US" sz="1200" b="0" i="1" dirty="0">
                <a:effectLst/>
                <a:latin typeface="Calibri" panose="020F0502020204030204" pitchFamily="34" charset="0"/>
                <a:cs typeface="Calibri" panose="020F0502020204030204" pitchFamily="34" charset="0"/>
              </a:rPr>
              <a:t>During a group socialization session, preschooler Zane is playing at the water table with funnels, small pitchers, and a water wheel. He says to his mother, Ms. Shea, “If I pour the water right into the water wheel it turns really fast. If I pour it through the funnel, it doesn’t go as fast.” Ms. Warren, a home visitor, overhears Zane’s observation. She says to Ms. Shea, “Zane is a good observer. He’s learning a lot through water play. Your interest in his ideas is so important for building on what he knows.” His mother says, “I’m going to join him. Maybe we can figure out how fast and how slow he can make the water wheel turn.”</a:t>
            </a:r>
            <a:endParaRPr lang="en-US" sz="1200" b="0" i="0" dirty="0">
              <a:effectLst/>
              <a:latin typeface="Calibri" panose="020F0502020204030204" pitchFamily="34" charset="0"/>
              <a:cs typeface="Calibri" panose="020F0502020204030204" pitchFamily="34" charset="0"/>
            </a:endParaRPr>
          </a:p>
          <a:p>
            <a:endParaRPr lang="en-US" sz="900" dirty="0"/>
          </a:p>
        </p:txBody>
      </p:sp>
      <p:sp>
        <p:nvSpPr>
          <p:cNvPr id="12"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8FEA15C4-E8ED-4BE3-AE0C-894A7A41CF83}"/>
              </a:ext>
            </a:extLst>
          </p:cNvPr>
          <p:cNvPicPr>
            <a:picLocks noChangeAspect="1"/>
          </p:cNvPicPr>
          <p:nvPr/>
        </p:nvPicPr>
        <p:blipFill rotWithShape="1">
          <a:blip r:embed="rId2"/>
          <a:srcRect l="463"/>
          <a:stretch/>
        </p:blipFill>
        <p:spPr>
          <a:xfrm>
            <a:off x="6167846" y="10"/>
            <a:ext cx="6024154" cy="6857990"/>
          </a:xfrm>
          <a:custGeom>
            <a:avLst/>
            <a:gdLst/>
            <a:ahLst/>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42435826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E4CAE-95B3-4C31-A8C2-ABCE30FCA848}"/>
              </a:ext>
            </a:extLst>
          </p:cNvPr>
          <p:cNvSpPr>
            <a:spLocks noGrp="1"/>
          </p:cNvSpPr>
          <p:nvPr>
            <p:ph type="title"/>
          </p:nvPr>
        </p:nvSpPr>
        <p:spPr>
          <a:xfrm>
            <a:off x="751936" y="313367"/>
            <a:ext cx="10515600" cy="730429"/>
          </a:xfrm>
        </p:spPr>
        <p:txBody>
          <a:bodyPr/>
          <a:lstStyle/>
          <a:p>
            <a:r>
              <a:rPr lang="en-US" dirty="0"/>
              <a:t>PUTTING IT IN PRACTICE</a:t>
            </a:r>
          </a:p>
        </p:txBody>
      </p:sp>
      <p:graphicFrame>
        <p:nvGraphicFramePr>
          <p:cNvPr id="4" name="Diagram 3">
            <a:extLst>
              <a:ext uri="{FF2B5EF4-FFF2-40B4-BE49-F238E27FC236}">
                <a16:creationId xmlns:a16="http://schemas.microsoft.com/office/drawing/2014/main" id="{44B365FB-CC34-4B0B-A76D-C26BA6ACA35D}"/>
              </a:ext>
            </a:extLst>
          </p:cNvPr>
          <p:cNvGraphicFramePr/>
          <p:nvPr>
            <p:extLst>
              <p:ext uri="{D42A27DB-BD31-4B8C-83A1-F6EECF244321}">
                <p14:modId xmlns:p14="http://schemas.microsoft.com/office/powerpoint/2010/main" val="554605144"/>
              </p:ext>
            </p:extLst>
          </p:nvPr>
        </p:nvGraphicFramePr>
        <p:xfrm>
          <a:off x="751936" y="1150987"/>
          <a:ext cx="10902590" cy="5707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8085E43-9424-40DF-9DA0-8374588A007D}"/>
              </a:ext>
            </a:extLst>
          </p:cNvPr>
          <p:cNvSpPr txBox="1"/>
          <p:nvPr/>
        </p:nvSpPr>
        <p:spPr>
          <a:xfrm>
            <a:off x="3027153" y="5991847"/>
            <a:ext cx="6883879" cy="261610"/>
          </a:xfrm>
          <a:prstGeom prst="rect">
            <a:avLst/>
          </a:prstGeom>
          <a:noFill/>
        </p:spPr>
        <p:txBody>
          <a:bodyPr wrap="square" rtlCol="0">
            <a:spAutoFit/>
          </a:bodyPr>
          <a:lstStyle/>
          <a:p>
            <a:pPr marL="0" indent="0">
              <a:buNone/>
            </a:pPr>
            <a:r>
              <a:rPr lang="en-US" sz="1100" dirty="0">
                <a:hlinkClick r:id="rId7"/>
              </a:rPr>
              <a:t>https://eclkc.ohs.acf.hhs.gov/school-readiness/effective-practice-guides/reasoning-problem-solving-do</a:t>
            </a:r>
            <a:endParaRPr lang="en-US" sz="1100" dirty="0"/>
          </a:p>
        </p:txBody>
      </p:sp>
    </p:spTree>
    <p:extLst>
      <p:ext uri="{BB962C8B-B14F-4D97-AF65-F5344CB8AC3E}">
        <p14:creationId xmlns:p14="http://schemas.microsoft.com/office/powerpoint/2010/main" val="350142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A021035-BEF0-4DE5-A1FD-E288687C5709}"/>
              </a:ext>
            </a:extLst>
          </p:cNvPr>
          <p:cNvSpPr>
            <a:spLocks noGrp="1"/>
          </p:cNvSpPr>
          <p:nvPr>
            <p:ph type="title"/>
          </p:nvPr>
        </p:nvSpPr>
        <p:spPr>
          <a:xfrm>
            <a:off x="835649" y="203602"/>
            <a:ext cx="10520702" cy="1325563"/>
          </a:xfrm>
        </p:spPr>
        <p:txBody>
          <a:bodyPr>
            <a:normAutofit/>
          </a:bodyPr>
          <a:lstStyle/>
          <a:p>
            <a:r>
              <a:rPr lang="en-US" dirty="0"/>
              <a:t>Fostering Children’s Thinking Skills</a:t>
            </a:r>
          </a:p>
        </p:txBody>
      </p:sp>
      <p:sp>
        <p:nvSpPr>
          <p:cNvPr id="8" name="Content Placeholder 7">
            <a:extLst>
              <a:ext uri="{FF2B5EF4-FFF2-40B4-BE49-F238E27FC236}">
                <a16:creationId xmlns:a16="http://schemas.microsoft.com/office/drawing/2014/main" id="{C1AE6A3D-7290-ABF7-84F0-03275396D904}"/>
              </a:ext>
            </a:extLst>
          </p:cNvPr>
          <p:cNvSpPr>
            <a:spLocks noGrp="1"/>
          </p:cNvSpPr>
          <p:nvPr>
            <p:ph idx="1"/>
          </p:nvPr>
        </p:nvSpPr>
        <p:spPr>
          <a:xfrm>
            <a:off x="835649" y="2066797"/>
            <a:ext cx="2948709" cy="3700732"/>
          </a:xfrm>
        </p:spPr>
        <p:txBody>
          <a:bodyPr>
            <a:noAutofit/>
          </a:bodyPr>
          <a:lstStyle/>
          <a:p>
            <a:r>
              <a:rPr lang="en-US" sz="2400" dirty="0"/>
              <a:t>Educators play an important role in helping children to develop critical thinking skills.</a:t>
            </a:r>
          </a:p>
          <a:p>
            <a:r>
              <a:rPr lang="en-US" sz="2400" dirty="0"/>
              <a:t>Please watch this brief video on how to support children in this area of development.</a:t>
            </a:r>
          </a:p>
        </p:txBody>
      </p:sp>
      <p:pic>
        <p:nvPicPr>
          <p:cNvPr id="4" name="Online Media 3" title="Fostering Children's Thinking Skills">
            <a:hlinkClick r:id="" action="ppaction://media"/>
            <a:extLst>
              <a:ext uri="{FF2B5EF4-FFF2-40B4-BE49-F238E27FC236}">
                <a16:creationId xmlns:a16="http://schemas.microsoft.com/office/drawing/2014/main" id="{69C710EC-9EBD-473F-8A68-8D79387662E5}"/>
              </a:ext>
            </a:extLst>
          </p:cNvPr>
          <p:cNvPicPr>
            <a:picLocks noRot="1" noChangeAspect="1"/>
          </p:cNvPicPr>
          <p:nvPr>
            <a:videoFile r:link="rId1"/>
          </p:nvPr>
        </p:nvPicPr>
        <p:blipFill>
          <a:blip r:embed="rId3"/>
          <a:stretch>
            <a:fillRect/>
          </a:stretch>
        </p:blipFill>
        <p:spPr>
          <a:xfrm>
            <a:off x="4339087" y="1424579"/>
            <a:ext cx="6646892" cy="4985168"/>
          </a:xfrm>
          <a:prstGeom prst="rect">
            <a:avLst/>
          </a:prstGeom>
        </p:spPr>
      </p:pic>
    </p:spTree>
    <p:extLst>
      <p:ext uri="{BB962C8B-B14F-4D97-AF65-F5344CB8AC3E}">
        <p14:creationId xmlns:p14="http://schemas.microsoft.com/office/powerpoint/2010/main" val="35460039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451F-6A55-482B-8899-7E7101C95C94}"/>
              </a:ext>
            </a:extLst>
          </p:cNvPr>
          <p:cNvSpPr>
            <a:spLocks noGrp="1"/>
          </p:cNvSpPr>
          <p:nvPr>
            <p:ph type="title"/>
          </p:nvPr>
        </p:nvSpPr>
        <p:spPr>
          <a:xfrm>
            <a:off x="6053667" y="441016"/>
            <a:ext cx="5314536" cy="1325563"/>
          </a:xfrm>
        </p:spPr>
        <p:txBody>
          <a:bodyPr>
            <a:normAutofit/>
          </a:bodyPr>
          <a:lstStyle/>
          <a:p>
            <a:r>
              <a:rPr lang="en-US" b="1" dirty="0"/>
              <a:t>Fostering Children’s Thinking Skills</a:t>
            </a:r>
          </a:p>
        </p:txBody>
      </p:sp>
      <p:sp>
        <p:nvSpPr>
          <p:cNvPr id="1028" name="Freeform: Shape 70">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9" name="Freeform: Shape 72">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3,297 Big Idea Stock Photos, Pictures &amp; Royalty-Free Images - iStock">
            <a:extLst>
              <a:ext uri="{FF2B5EF4-FFF2-40B4-BE49-F238E27FC236}">
                <a16:creationId xmlns:a16="http://schemas.microsoft.com/office/drawing/2014/main" id="{7C270279-64FD-4A07-86B4-7461D83324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1733" y="1180785"/>
            <a:ext cx="3835488" cy="256018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CFBF358-B435-4476-A6B2-83EE0A214C07}"/>
              </a:ext>
            </a:extLst>
          </p:cNvPr>
          <p:cNvSpPr>
            <a:spLocks noGrp="1"/>
          </p:cNvSpPr>
          <p:nvPr>
            <p:ph idx="1"/>
          </p:nvPr>
        </p:nvSpPr>
        <p:spPr>
          <a:xfrm>
            <a:off x="6053667" y="1880558"/>
            <a:ext cx="5314543" cy="4536425"/>
          </a:xfrm>
        </p:spPr>
        <p:txBody>
          <a:bodyPr anchor="t">
            <a:normAutofit/>
          </a:bodyPr>
          <a:lstStyle/>
          <a:p>
            <a:pPr marL="0" indent="0" fontAlgn="auto">
              <a:buNone/>
              <a:defRPr/>
            </a:pPr>
            <a:r>
              <a:rPr lang="en-US" sz="2400" dirty="0"/>
              <a:t>What does it look like? </a:t>
            </a:r>
          </a:p>
          <a:p>
            <a:pPr marL="256032" lvl="1" indent="-256032" fontAlgn="auto">
              <a:spcBef>
                <a:spcPts val="0"/>
              </a:spcBef>
              <a:spcAft>
                <a:spcPts val="1200"/>
              </a:spcAft>
              <a:buFont typeface="Arial"/>
              <a:buChar char="•"/>
              <a:defRPr/>
            </a:pPr>
            <a:r>
              <a:rPr lang="en-US" dirty="0"/>
              <a:t>Classroom interactions that focus on “big ideas” and deepen children’s knowledge of the world around them.</a:t>
            </a:r>
          </a:p>
          <a:p>
            <a:pPr marL="256032" lvl="1" indent="-256032" fontAlgn="auto">
              <a:spcBef>
                <a:spcPts val="0"/>
              </a:spcBef>
              <a:buFont typeface="Arial"/>
              <a:buChar char="•"/>
              <a:defRPr/>
            </a:pPr>
            <a:r>
              <a:rPr lang="en-US" dirty="0"/>
              <a:t>Children’s thinking skills can be fostered during interactions that involve:</a:t>
            </a:r>
          </a:p>
          <a:p>
            <a:pPr marL="530352" lvl="2" indent="-256032" fontAlgn="auto">
              <a:spcBef>
                <a:spcPts val="0"/>
              </a:spcBef>
              <a:buFont typeface="Lucida Grande"/>
              <a:buChar char="−"/>
              <a:defRPr/>
            </a:pPr>
            <a:r>
              <a:rPr lang="en-US" sz="2400" dirty="0"/>
              <a:t>Using the scientific method</a:t>
            </a:r>
          </a:p>
          <a:p>
            <a:pPr marL="530352" lvl="2" indent="-256032" fontAlgn="auto">
              <a:spcBef>
                <a:spcPts val="0"/>
              </a:spcBef>
              <a:buFont typeface="Lucida Grande"/>
              <a:buChar char="−"/>
              <a:defRPr/>
            </a:pPr>
            <a:r>
              <a:rPr lang="en-US" sz="2400" dirty="0"/>
              <a:t>Problem-solving</a:t>
            </a:r>
          </a:p>
          <a:p>
            <a:pPr marL="530352" lvl="2" indent="-256032" fontAlgn="auto">
              <a:spcBef>
                <a:spcPts val="0"/>
              </a:spcBef>
              <a:buFont typeface="Lucida Grande"/>
              <a:buChar char="−"/>
              <a:defRPr/>
            </a:pPr>
            <a:r>
              <a:rPr lang="en-US" sz="2400" dirty="0"/>
              <a:t>Applying knowledge</a:t>
            </a:r>
          </a:p>
          <a:p>
            <a:pPr marL="0" indent="0" fontAlgn="auto">
              <a:buNone/>
              <a:defRPr/>
            </a:pPr>
            <a:r>
              <a:rPr lang="en-US" sz="2400" dirty="0"/>
              <a:t>What does it </a:t>
            </a:r>
            <a:r>
              <a:rPr lang="en-US" sz="2400" u="sng" dirty="0"/>
              <a:t>NOT</a:t>
            </a:r>
            <a:r>
              <a:rPr lang="en-US" sz="2400" dirty="0"/>
              <a:t> look like? </a:t>
            </a:r>
          </a:p>
          <a:p>
            <a:pPr marL="256032" lvl="1" indent="-256032" fontAlgn="auto">
              <a:spcBef>
                <a:spcPts val="0"/>
              </a:spcBef>
              <a:buFont typeface="Arial"/>
              <a:buChar char="•"/>
              <a:defRPr/>
            </a:pPr>
            <a:r>
              <a:rPr lang="en-US" b="1" dirty="0">
                <a:solidFill>
                  <a:srgbClr val="FFFF00"/>
                </a:solidFill>
              </a:rPr>
              <a:t>Drilling children on facts or skills.</a:t>
            </a:r>
          </a:p>
          <a:p>
            <a:pPr marL="0" indent="0">
              <a:buNone/>
            </a:pPr>
            <a:endParaRPr lang="en-US" sz="1800" dirty="0"/>
          </a:p>
        </p:txBody>
      </p:sp>
    </p:spTree>
    <p:extLst>
      <p:ext uri="{BB962C8B-B14F-4D97-AF65-F5344CB8AC3E}">
        <p14:creationId xmlns:p14="http://schemas.microsoft.com/office/powerpoint/2010/main" val="39154709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1000"/>
                                        <p:tgtEl>
                                          <p:spTgt spid="3">
                                            <p:txEl>
                                              <p:pRg st="6" end="6"/>
                                            </p:txEl>
                                          </p:spTgt>
                                        </p:tgtEl>
                                      </p:cBhvr>
                                    </p:animEffect>
                                    <p:anim calcmode="lin" valueType="num">
                                      <p:cBhvr>
                                        <p:cTn id="4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70">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Rectangle 72">
            <a:extLst>
              <a:ext uri="{FF2B5EF4-FFF2-40B4-BE49-F238E27FC236}">
                <a16:creationId xmlns:a16="http://schemas.microsoft.com/office/drawing/2014/main" id="{C70C3B59-DE2C-4611-8148-812575C5C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ake Note Ordering Information - Grapevine-Colleyville Independent School  District">
            <a:extLst>
              <a:ext uri="{FF2B5EF4-FFF2-40B4-BE49-F238E27FC236}">
                <a16:creationId xmlns:a16="http://schemas.microsoft.com/office/drawing/2014/main" id="{204414FE-99D1-4CCB-8C20-79CE5192894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9531" y="1314291"/>
            <a:ext cx="10228659" cy="2224734"/>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2070" name="Content Placeholder 2">
            <a:extLst>
              <a:ext uri="{FF2B5EF4-FFF2-40B4-BE49-F238E27FC236}">
                <a16:creationId xmlns:a16="http://schemas.microsoft.com/office/drawing/2014/main" id="{678136CD-61F7-45AB-9F4A-7453A524C91C}"/>
              </a:ext>
            </a:extLst>
          </p:cNvPr>
          <p:cNvSpPr>
            <a:spLocks noGrp="1"/>
          </p:cNvSpPr>
          <p:nvPr>
            <p:ph idx="1"/>
          </p:nvPr>
        </p:nvSpPr>
        <p:spPr>
          <a:xfrm>
            <a:off x="1123951" y="3743325"/>
            <a:ext cx="10454240" cy="2506126"/>
          </a:xfrm>
        </p:spPr>
        <p:txBody>
          <a:bodyPr anchor="ctr">
            <a:normAutofit/>
          </a:bodyPr>
          <a:lstStyle/>
          <a:p>
            <a:r>
              <a:rPr lang="en-US" sz="2000" dirty="0"/>
              <a:t>At the end of this presentation, you will find a professional development survey.  PLEASE take time to complete this.  Your feedback is ESSENTIAL to expand needed resources on a particular topic and to create new professional development opportunities.  This is also a time for you to reflect on your prior knowledge and practice.  It’s an important piece of the professional development process!</a:t>
            </a:r>
          </a:p>
          <a:p>
            <a:r>
              <a:rPr lang="en-US" sz="2000" dirty="0"/>
              <a:t>Reflection and feedback are important!  Please be sure to complete any included forms as you navigate through this PowerPoint presentation.  Thank you!</a:t>
            </a:r>
          </a:p>
          <a:p>
            <a:endParaRPr lang="en-US" sz="1300" dirty="0"/>
          </a:p>
        </p:txBody>
      </p:sp>
    </p:spTree>
    <p:extLst>
      <p:ext uri="{BB962C8B-B14F-4D97-AF65-F5344CB8AC3E}">
        <p14:creationId xmlns:p14="http://schemas.microsoft.com/office/powerpoint/2010/main" val="244372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70">
                                            <p:txEl>
                                              <p:pRg st="0" end="0"/>
                                            </p:txEl>
                                          </p:spTgt>
                                        </p:tgtEl>
                                        <p:attrNameLst>
                                          <p:attrName>style.visibility</p:attrName>
                                        </p:attrNameLst>
                                      </p:cBhvr>
                                      <p:to>
                                        <p:strVal val="visible"/>
                                      </p:to>
                                    </p:set>
                                    <p:animEffect transition="in" filter="fade">
                                      <p:cBhvr>
                                        <p:cTn id="7" dur="1000"/>
                                        <p:tgtEl>
                                          <p:spTgt spid="2070">
                                            <p:txEl>
                                              <p:pRg st="0" end="0"/>
                                            </p:txEl>
                                          </p:spTgt>
                                        </p:tgtEl>
                                      </p:cBhvr>
                                    </p:animEffect>
                                    <p:anim calcmode="lin" valueType="num">
                                      <p:cBhvr>
                                        <p:cTn id="8" dur="1000" fill="hold"/>
                                        <p:tgtEl>
                                          <p:spTgt spid="20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7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70">
                                            <p:txEl>
                                              <p:pRg st="1" end="1"/>
                                            </p:txEl>
                                          </p:spTgt>
                                        </p:tgtEl>
                                        <p:attrNameLst>
                                          <p:attrName>style.visibility</p:attrName>
                                        </p:attrNameLst>
                                      </p:cBhvr>
                                      <p:to>
                                        <p:strVal val="visible"/>
                                      </p:to>
                                    </p:set>
                                    <p:animEffect transition="in" filter="fade">
                                      <p:cBhvr>
                                        <p:cTn id="13" dur="1000"/>
                                        <p:tgtEl>
                                          <p:spTgt spid="2070">
                                            <p:txEl>
                                              <p:pRg st="1" end="1"/>
                                            </p:txEl>
                                          </p:spTgt>
                                        </p:tgtEl>
                                      </p:cBhvr>
                                    </p:animEffect>
                                    <p:anim calcmode="lin" valueType="num">
                                      <p:cBhvr>
                                        <p:cTn id="14" dur="1000" fill="hold"/>
                                        <p:tgtEl>
                                          <p:spTgt spid="207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07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4D85B6A-FF18-4EFD-BD23-77FDE89EC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AAB596-4870-4D7C-9F51-06F1F7367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F91ED4-5C9F-47C0-96AC-87B7CC635632}"/>
              </a:ext>
            </a:extLst>
          </p:cNvPr>
          <p:cNvSpPr>
            <a:spLocks noGrp="1"/>
          </p:cNvSpPr>
          <p:nvPr>
            <p:ph type="title"/>
          </p:nvPr>
        </p:nvSpPr>
        <p:spPr>
          <a:xfrm>
            <a:off x="754912" y="3651159"/>
            <a:ext cx="4401880" cy="2525803"/>
          </a:xfrm>
        </p:spPr>
        <p:txBody>
          <a:bodyPr>
            <a:normAutofit/>
          </a:bodyPr>
          <a:lstStyle/>
          <a:p>
            <a:pPr algn="ctr"/>
            <a:r>
              <a:rPr kumimoji="0" lang="en-US" sz="4000" b="0" i="0" u="none" strike="noStrike" kern="1200" cap="all" spc="0" normalizeH="0" baseline="0" noProof="0" dirty="0">
                <a:ln>
                  <a:noFill/>
                </a:ln>
                <a:effectLst/>
                <a:uLnTx/>
                <a:uFillTx/>
                <a:latin typeface="Century Gothic"/>
                <a:ea typeface="+mj-ea"/>
              </a:rPr>
              <a:t>When Can I FOSTER CHILDREN’S THINKING SKILLS?</a:t>
            </a:r>
            <a:endParaRPr lang="en-US" sz="4000" dirty="0"/>
          </a:p>
        </p:txBody>
      </p:sp>
      <p:pic>
        <p:nvPicPr>
          <p:cNvPr id="4" name="Picture 3" descr="Fostering_Thinking_cut.png">
            <a:extLst>
              <a:ext uri="{FF2B5EF4-FFF2-40B4-BE49-F238E27FC236}">
                <a16:creationId xmlns:a16="http://schemas.microsoft.com/office/drawing/2014/main" id="{65C8CF25-9944-4713-94A9-D556F57B2A3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085" r="12713" b="1"/>
          <a:stretch/>
        </p:blipFill>
        <p:spPr>
          <a:xfrm>
            <a:off x="1" y="10"/>
            <a:ext cx="4048364" cy="3385728"/>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6" name="Picture 5" descr="Boys_leaning_on_table_4(1).jpg">
            <a:extLst>
              <a:ext uri="{FF2B5EF4-FFF2-40B4-BE49-F238E27FC236}">
                <a16:creationId xmlns:a16="http://schemas.microsoft.com/office/drawing/2014/main" id="{1E817ECE-27FD-4AD3-9C94-F5190D44E21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8138" r="8322" b="3"/>
          <a:stretch/>
        </p:blipFill>
        <p:spPr>
          <a:xfrm>
            <a:off x="4048364" y="10"/>
            <a:ext cx="4047893"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5" name="Picture 4" descr="Thinking_cut.png">
            <a:extLst>
              <a:ext uri="{FF2B5EF4-FFF2-40B4-BE49-F238E27FC236}">
                <a16:creationId xmlns:a16="http://schemas.microsoft.com/office/drawing/2014/main" id="{C497E05E-BD67-4DD0-85F4-6C87889CA4D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2" b="1917"/>
          <a:stretch/>
        </p:blipFill>
        <p:spPr>
          <a:xfrm>
            <a:off x="8096257" y="10"/>
            <a:ext cx="4095743"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
        <p:nvSpPr>
          <p:cNvPr id="7" name="Rectangle 6">
            <a:extLst>
              <a:ext uri="{FF2B5EF4-FFF2-40B4-BE49-F238E27FC236}">
                <a16:creationId xmlns:a16="http://schemas.microsoft.com/office/drawing/2014/main" id="{965F4FD8-AA82-46F9-9B0D-210E69ED4CC7}"/>
              </a:ext>
            </a:extLst>
          </p:cNvPr>
          <p:cNvSpPr/>
          <p:nvPr/>
        </p:nvSpPr>
        <p:spPr>
          <a:xfrm>
            <a:off x="5229579" y="3727688"/>
            <a:ext cx="6207509" cy="216415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Teachers can foster children’s thinking and understanding </a:t>
            </a:r>
            <a:r>
              <a:rPr lang="en-US" b="1" dirty="0"/>
              <a:t>throughout the school day </a:t>
            </a:r>
            <a:r>
              <a:rPr lang="en-US" dirty="0"/>
              <a:t>in many classroom activities.</a:t>
            </a:r>
          </a:p>
          <a:p>
            <a:pPr algn="ctr"/>
            <a:endParaRPr lang="en-US" dirty="0"/>
          </a:p>
          <a:p>
            <a:pPr algn="ctr"/>
            <a:r>
              <a:rPr lang="en-US" dirty="0"/>
              <a:t>Can you think of different times throughout your daily routine that you are actively fostering children’s thinking skills?</a:t>
            </a:r>
          </a:p>
        </p:txBody>
      </p:sp>
      <p:sp>
        <p:nvSpPr>
          <p:cNvPr id="8" name="Speech Bubble: Oval 7">
            <a:extLst>
              <a:ext uri="{FF2B5EF4-FFF2-40B4-BE49-F238E27FC236}">
                <a16:creationId xmlns:a16="http://schemas.microsoft.com/office/drawing/2014/main" id="{220C3985-5BDA-41DB-9C91-763F15A83572}"/>
              </a:ext>
            </a:extLst>
          </p:cNvPr>
          <p:cNvSpPr/>
          <p:nvPr/>
        </p:nvSpPr>
        <p:spPr>
          <a:xfrm rot="1015074">
            <a:off x="10541331" y="2480875"/>
            <a:ext cx="1653489" cy="1514508"/>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t>It’s happening all the time!</a:t>
            </a:r>
          </a:p>
        </p:txBody>
      </p:sp>
    </p:spTree>
    <p:extLst>
      <p:ext uri="{BB962C8B-B14F-4D97-AF65-F5344CB8AC3E}">
        <p14:creationId xmlns:p14="http://schemas.microsoft.com/office/powerpoint/2010/main" val="412650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he Steps Guide Skill Development – NEW SITE">
            <a:extLst>
              <a:ext uri="{FF2B5EF4-FFF2-40B4-BE49-F238E27FC236}">
                <a16:creationId xmlns:a16="http://schemas.microsoft.com/office/drawing/2014/main" id="{D6E8D244-EB43-49FA-9EE4-79F5E6F1A9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541"/>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BE23FF9-CD6F-495E-B9A8-BA5C306337A4}"/>
              </a:ext>
            </a:extLst>
          </p:cNvPr>
          <p:cNvSpPr>
            <a:spLocks noGrp="1"/>
          </p:cNvSpPr>
          <p:nvPr>
            <p:ph idx="1"/>
          </p:nvPr>
        </p:nvSpPr>
        <p:spPr>
          <a:xfrm>
            <a:off x="5069940" y="483079"/>
            <a:ext cx="6172200" cy="5698265"/>
          </a:xfrm>
        </p:spPr>
        <p:txBody>
          <a:bodyPr>
            <a:normAutofit/>
          </a:bodyPr>
          <a:lstStyle/>
          <a:p>
            <a:r>
              <a:rPr lang="en-US" sz="3600" dirty="0"/>
              <a:t>Fostering children’s thinking skills is an important process in all areas of children’s learning, but especially with scientific concepts.</a:t>
            </a:r>
          </a:p>
          <a:p>
            <a:r>
              <a:rPr lang="en-US" sz="3600" dirty="0"/>
              <a:t>Need some additional tips and strategies for fostering children’s thinking skills?</a:t>
            </a:r>
          </a:p>
        </p:txBody>
      </p:sp>
      <p:sp>
        <p:nvSpPr>
          <p:cNvPr id="4" name="Arrow: Right 3">
            <a:extLst>
              <a:ext uri="{FF2B5EF4-FFF2-40B4-BE49-F238E27FC236}">
                <a16:creationId xmlns:a16="http://schemas.microsoft.com/office/drawing/2014/main" id="{B597A44E-5340-42CC-ABC4-D0D516E45B3F}"/>
              </a:ext>
            </a:extLst>
          </p:cNvPr>
          <p:cNvSpPr/>
          <p:nvPr/>
        </p:nvSpPr>
        <p:spPr>
          <a:xfrm>
            <a:off x="5350298" y="4658264"/>
            <a:ext cx="6096954" cy="1716657"/>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Check out the next slide for some valuable resources!</a:t>
            </a:r>
          </a:p>
        </p:txBody>
      </p:sp>
    </p:spTree>
    <p:extLst>
      <p:ext uri="{BB962C8B-B14F-4D97-AF65-F5344CB8AC3E}">
        <p14:creationId xmlns:p14="http://schemas.microsoft.com/office/powerpoint/2010/main" val="23465087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66F7707-83A0-42D6-B341-BC52F2231541}"/>
              </a:ext>
            </a:extLst>
          </p:cNvPr>
          <p:cNvPicPr>
            <a:picLocks noChangeAspect="1"/>
          </p:cNvPicPr>
          <p:nvPr/>
        </p:nvPicPr>
        <p:blipFill>
          <a:blip r:embed="rId2"/>
          <a:stretch>
            <a:fillRect/>
          </a:stretch>
        </p:blipFill>
        <p:spPr>
          <a:xfrm>
            <a:off x="966293" y="560717"/>
            <a:ext cx="4636691" cy="5817223"/>
          </a:xfrm>
          <a:prstGeom prst="rect">
            <a:avLst/>
          </a:prstGeom>
        </p:spPr>
      </p:pic>
      <p:pic>
        <p:nvPicPr>
          <p:cNvPr id="32" name="Picture 31">
            <a:extLst>
              <a:ext uri="{FF2B5EF4-FFF2-40B4-BE49-F238E27FC236}">
                <a16:creationId xmlns:a16="http://schemas.microsoft.com/office/drawing/2014/main" id="{7AA87F60-57E1-4802-BD89-486AF9FA86B0}"/>
              </a:ext>
            </a:extLst>
          </p:cNvPr>
          <p:cNvPicPr>
            <a:picLocks noChangeAspect="1"/>
          </p:cNvPicPr>
          <p:nvPr/>
        </p:nvPicPr>
        <p:blipFill>
          <a:blip r:embed="rId3"/>
          <a:stretch>
            <a:fillRect/>
          </a:stretch>
        </p:blipFill>
        <p:spPr>
          <a:xfrm>
            <a:off x="6412145" y="674605"/>
            <a:ext cx="5154937" cy="5703335"/>
          </a:xfrm>
          <a:prstGeom prst="rect">
            <a:avLst/>
          </a:prstGeom>
        </p:spPr>
      </p:pic>
      <p:sp>
        <p:nvSpPr>
          <p:cNvPr id="33" name="TextBox 32">
            <a:extLst>
              <a:ext uri="{FF2B5EF4-FFF2-40B4-BE49-F238E27FC236}">
                <a16:creationId xmlns:a16="http://schemas.microsoft.com/office/drawing/2014/main" id="{E4D7A82D-7008-4E0E-9678-8A7311207C1F}"/>
              </a:ext>
            </a:extLst>
          </p:cNvPr>
          <p:cNvSpPr txBox="1"/>
          <p:nvPr/>
        </p:nvSpPr>
        <p:spPr>
          <a:xfrm>
            <a:off x="3929050" y="6377940"/>
            <a:ext cx="4731716" cy="461665"/>
          </a:xfrm>
          <a:prstGeom prst="rect">
            <a:avLst/>
          </a:prstGeom>
          <a:noFill/>
        </p:spPr>
        <p:txBody>
          <a:bodyPr wrap="square" rtlCol="0">
            <a:spAutoFit/>
          </a:bodyPr>
          <a:lstStyle/>
          <a:p>
            <a:r>
              <a:rPr lang="en-US" sz="2400" b="1" dirty="0">
                <a:solidFill>
                  <a:srgbClr val="FF0000"/>
                </a:solidFill>
                <a:hlinkClick r:id="rId4">
                  <a:extLst>
                    <a:ext uri="{A12FA001-AC4F-418D-AE19-62706E023703}">
                      <ahyp:hlinkClr xmlns:ahyp="http://schemas.microsoft.com/office/drawing/2018/hyperlinkcolor" val="tx"/>
                    </a:ext>
                  </a:extLst>
                </a:hlinkClick>
              </a:rPr>
              <a:t>CLICK HERE</a:t>
            </a:r>
            <a:r>
              <a:rPr lang="en-US" sz="2400" b="1" dirty="0">
                <a:solidFill>
                  <a:srgbClr val="FF0000"/>
                </a:solidFill>
              </a:rPr>
              <a:t> </a:t>
            </a:r>
            <a:r>
              <a:rPr lang="en-US" sz="2400" dirty="0">
                <a:solidFill>
                  <a:schemeClr val="bg1"/>
                </a:solidFill>
              </a:rPr>
              <a:t>for a PDF version!</a:t>
            </a:r>
          </a:p>
        </p:txBody>
      </p:sp>
    </p:spTree>
    <p:extLst>
      <p:ext uri="{BB962C8B-B14F-4D97-AF65-F5344CB8AC3E}">
        <p14:creationId xmlns:p14="http://schemas.microsoft.com/office/powerpoint/2010/main" val="251156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5518B3-B571-4B12-8919-ADE6B5E39B20}"/>
              </a:ext>
            </a:extLst>
          </p:cNvPr>
          <p:cNvSpPr>
            <a:spLocks noGrp="1"/>
          </p:cNvSpPr>
          <p:nvPr>
            <p:ph type="title"/>
          </p:nvPr>
        </p:nvSpPr>
        <p:spPr>
          <a:xfrm>
            <a:off x="594360" y="640263"/>
            <a:ext cx="3822192" cy="1344975"/>
          </a:xfrm>
        </p:spPr>
        <p:txBody>
          <a:bodyPr>
            <a:normAutofit/>
          </a:bodyPr>
          <a:lstStyle/>
          <a:p>
            <a:r>
              <a:rPr lang="en-US" sz="3600" dirty="0">
                <a:solidFill>
                  <a:schemeClr val="bg1"/>
                </a:solidFill>
              </a:rPr>
              <a:t>Involving Families</a:t>
            </a:r>
          </a:p>
        </p:txBody>
      </p:sp>
      <p:cxnSp>
        <p:nvCxnSpPr>
          <p:cNvPr id="27" name="Straight Connector 2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820D508-AF55-F5DF-1A30-EAD50CA07B7B}"/>
              </a:ext>
            </a:extLst>
          </p:cNvPr>
          <p:cNvSpPr>
            <a:spLocks noGrp="1"/>
          </p:cNvSpPr>
          <p:nvPr>
            <p:ph idx="1"/>
          </p:nvPr>
        </p:nvSpPr>
        <p:spPr>
          <a:xfrm>
            <a:off x="593610" y="2121763"/>
            <a:ext cx="3822192" cy="3773010"/>
          </a:xfrm>
        </p:spPr>
        <p:txBody>
          <a:bodyPr>
            <a:normAutofit/>
          </a:bodyPr>
          <a:lstStyle/>
          <a:p>
            <a:r>
              <a:rPr lang="en-US" sz="2400" dirty="0">
                <a:solidFill>
                  <a:schemeClr val="bg1"/>
                </a:solidFill>
              </a:rPr>
              <a:t>Help families support their children at home with this important skill.</a:t>
            </a:r>
          </a:p>
          <a:p>
            <a:r>
              <a:rPr lang="en-US" sz="2400" dirty="0">
                <a:solidFill>
                  <a:schemeClr val="bg1"/>
                </a:solidFill>
              </a:rPr>
              <a:t>Check out this easy way to get your families involved.</a:t>
            </a:r>
          </a:p>
          <a:p>
            <a:r>
              <a:rPr lang="en-US" sz="2400" dirty="0">
                <a:solidFill>
                  <a:schemeClr val="bg1"/>
                </a:solidFill>
              </a:rPr>
              <a:t>Need a tip sheet to share with families? </a:t>
            </a:r>
            <a:r>
              <a:rPr lang="en-US" sz="2400" dirty="0">
                <a:solidFill>
                  <a:schemeClr val="accent4"/>
                </a:solidFill>
                <a:hlinkClick r:id="rId2">
                  <a:extLst>
                    <a:ext uri="{A12FA001-AC4F-418D-AE19-62706E023703}">
                      <ahyp:hlinkClr xmlns:ahyp="http://schemas.microsoft.com/office/drawing/2018/hyperlinkcolor" val="tx"/>
                    </a:ext>
                  </a:extLst>
                </a:hlinkClick>
              </a:rPr>
              <a:t>CLICK HERE</a:t>
            </a:r>
            <a:endParaRPr lang="en-US" sz="2400" dirty="0">
              <a:solidFill>
                <a:schemeClr val="accent4"/>
              </a:solidFill>
            </a:endParaRPr>
          </a:p>
          <a:p>
            <a:r>
              <a:rPr lang="en-US" sz="2400" dirty="0">
                <a:solidFill>
                  <a:schemeClr val="bg1"/>
                </a:solidFill>
              </a:rPr>
              <a:t>Need to print out this activity sheet? </a:t>
            </a:r>
            <a:r>
              <a:rPr lang="en-US" sz="2400" dirty="0">
                <a:solidFill>
                  <a:schemeClr val="accent4"/>
                </a:solidFill>
                <a:hlinkClick r:id="rId3">
                  <a:extLst>
                    <a:ext uri="{A12FA001-AC4F-418D-AE19-62706E023703}">
                      <ahyp:hlinkClr xmlns:ahyp="http://schemas.microsoft.com/office/drawing/2018/hyperlinkcolor" val="tx"/>
                    </a:ext>
                  </a:extLst>
                </a:hlinkClick>
              </a:rPr>
              <a:t>CLICK HERE</a:t>
            </a:r>
            <a:endParaRPr lang="en-US" sz="2400" dirty="0">
              <a:solidFill>
                <a:schemeClr val="accent4"/>
              </a:solidFill>
            </a:endParaRPr>
          </a:p>
        </p:txBody>
      </p:sp>
      <p:pic>
        <p:nvPicPr>
          <p:cNvPr id="9" name="Content Placeholder 8" descr="Graphical user interface, text&#10;&#10;Description automatically generated">
            <a:extLst>
              <a:ext uri="{FF2B5EF4-FFF2-40B4-BE49-F238E27FC236}">
                <a16:creationId xmlns:a16="http://schemas.microsoft.com/office/drawing/2014/main" id="{53F1BAE9-72AA-4073-B888-67165465C89A}"/>
              </a:ext>
            </a:extLst>
          </p:cNvPr>
          <p:cNvPicPr>
            <a:picLocks noChangeAspect="1"/>
          </p:cNvPicPr>
          <p:nvPr/>
        </p:nvPicPr>
        <p:blipFill>
          <a:blip r:embed="rId4"/>
          <a:stretch>
            <a:fillRect/>
          </a:stretch>
        </p:blipFill>
        <p:spPr>
          <a:xfrm>
            <a:off x="5829063" y="484632"/>
            <a:ext cx="5159958" cy="5733287"/>
          </a:xfrm>
          <a:prstGeom prst="rect">
            <a:avLst/>
          </a:prstGeom>
        </p:spPr>
      </p:pic>
    </p:spTree>
    <p:extLst>
      <p:ext uri="{BB962C8B-B14F-4D97-AF65-F5344CB8AC3E}">
        <p14:creationId xmlns:p14="http://schemas.microsoft.com/office/powerpoint/2010/main" val="193883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1000"/>
                                        <p:tgtEl>
                                          <p:spTgt spid="13">
                                            <p:txEl>
                                              <p:pRg st="1" end="1"/>
                                            </p:txEl>
                                          </p:spTgt>
                                        </p:tgtEl>
                                      </p:cBhvr>
                                    </p:animEffect>
                                    <p:anim calcmode="lin" valueType="num">
                                      <p:cBhvr>
                                        <p:cTn id="2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xEl>
                                              <p:pRg st="2" end="2"/>
                                            </p:txEl>
                                          </p:spTgt>
                                        </p:tgtEl>
                                        <p:attrNameLst>
                                          <p:attrName>style.visibility</p:attrName>
                                        </p:attrNameLst>
                                      </p:cBhvr>
                                      <p:to>
                                        <p:strVal val="visible"/>
                                      </p:to>
                                    </p:set>
                                    <p:animEffect transition="in" filter="fade">
                                      <p:cBhvr>
                                        <p:cTn id="29" dur="1000"/>
                                        <p:tgtEl>
                                          <p:spTgt spid="13">
                                            <p:txEl>
                                              <p:pRg st="2" end="2"/>
                                            </p:txEl>
                                          </p:spTgt>
                                        </p:tgtEl>
                                      </p:cBhvr>
                                    </p:animEffect>
                                    <p:anim calcmode="lin" valueType="num">
                                      <p:cBhvr>
                                        <p:cTn id="30"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fade">
                                      <p:cBhvr>
                                        <p:cTn id="35" dur="1000"/>
                                        <p:tgtEl>
                                          <p:spTgt spid="13">
                                            <p:txEl>
                                              <p:pRg st="3" end="3"/>
                                            </p:txEl>
                                          </p:spTgt>
                                        </p:tgtEl>
                                      </p:cBhvr>
                                    </p:animEffect>
                                    <p:anim calcmode="lin" valueType="num">
                                      <p:cBhvr>
                                        <p:cTn id="36"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Why Science Education is Important in Early Childhood">
            <a:extLst>
              <a:ext uri="{FF2B5EF4-FFF2-40B4-BE49-F238E27FC236}">
                <a16:creationId xmlns:a16="http://schemas.microsoft.com/office/drawing/2014/main" id="{DB76D31A-628A-417A-B8F3-F9A79CBD72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56" r="2005"/>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58191A-7BA6-44F4-A818-7E9C37FBD6A0}"/>
              </a:ext>
            </a:extLst>
          </p:cNvPr>
          <p:cNvSpPr>
            <a:spLocks noGrp="1"/>
          </p:cNvSpPr>
          <p:nvPr>
            <p:ph type="title"/>
          </p:nvPr>
        </p:nvSpPr>
        <p:spPr>
          <a:xfrm>
            <a:off x="7531610" y="365125"/>
            <a:ext cx="3822189" cy="1899912"/>
          </a:xfrm>
        </p:spPr>
        <p:txBody>
          <a:bodyPr>
            <a:normAutofit/>
          </a:bodyPr>
          <a:lstStyle/>
          <a:p>
            <a:r>
              <a:rPr lang="en-US" sz="4800" b="1" dirty="0"/>
              <a:t>SCIENTIFIC METHOD</a:t>
            </a:r>
          </a:p>
        </p:txBody>
      </p:sp>
      <p:sp>
        <p:nvSpPr>
          <p:cNvPr id="3" name="Content Placeholder 2">
            <a:extLst>
              <a:ext uri="{FF2B5EF4-FFF2-40B4-BE49-F238E27FC236}">
                <a16:creationId xmlns:a16="http://schemas.microsoft.com/office/drawing/2014/main" id="{446996BD-E56F-4D32-8EEC-C52AA86AB08D}"/>
              </a:ext>
            </a:extLst>
          </p:cNvPr>
          <p:cNvSpPr>
            <a:spLocks noGrp="1"/>
          </p:cNvSpPr>
          <p:nvPr>
            <p:ph idx="1"/>
          </p:nvPr>
        </p:nvSpPr>
        <p:spPr>
          <a:xfrm>
            <a:off x="7531610" y="2434201"/>
            <a:ext cx="3822189" cy="3742762"/>
          </a:xfrm>
        </p:spPr>
        <p:txBody>
          <a:bodyPr>
            <a:normAutofit/>
          </a:bodyPr>
          <a:lstStyle/>
          <a:p>
            <a:r>
              <a:rPr lang="en-US" sz="3600" dirty="0"/>
              <a:t>What is it? </a:t>
            </a:r>
          </a:p>
          <a:p>
            <a:r>
              <a:rPr lang="en-US" sz="3600" dirty="0"/>
              <a:t> How is it relevant in early childhood?</a:t>
            </a:r>
          </a:p>
          <a:p>
            <a:endParaRPr lang="en-US" sz="2000" dirty="0"/>
          </a:p>
        </p:txBody>
      </p:sp>
      <p:sp>
        <p:nvSpPr>
          <p:cNvPr id="5" name="Explosion: 14 Points 4">
            <a:extLst>
              <a:ext uri="{FF2B5EF4-FFF2-40B4-BE49-F238E27FC236}">
                <a16:creationId xmlns:a16="http://schemas.microsoft.com/office/drawing/2014/main" id="{94FF9784-DFB7-42C7-B8ED-419D8A6F979D}"/>
              </a:ext>
            </a:extLst>
          </p:cNvPr>
          <p:cNvSpPr/>
          <p:nvPr/>
        </p:nvSpPr>
        <p:spPr>
          <a:xfrm>
            <a:off x="9306922" y="4352251"/>
            <a:ext cx="2614784" cy="238498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400" dirty="0"/>
              <a:t>Let’s find out!</a:t>
            </a:r>
          </a:p>
          <a:p>
            <a:pPr algn="ctr"/>
            <a:endParaRPr lang="en-US" dirty="0"/>
          </a:p>
        </p:txBody>
      </p:sp>
    </p:spTree>
    <p:extLst>
      <p:ext uri="{BB962C8B-B14F-4D97-AF65-F5344CB8AC3E}">
        <p14:creationId xmlns:p14="http://schemas.microsoft.com/office/powerpoint/2010/main" val="166583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4"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81545B-5F16-4B68-8E55-01A78B5466DF}"/>
              </a:ext>
            </a:extLst>
          </p:cNvPr>
          <p:cNvSpPr>
            <a:spLocks noGrp="1"/>
          </p:cNvSpPr>
          <p:nvPr>
            <p:ph type="title"/>
          </p:nvPr>
        </p:nvSpPr>
        <p:spPr>
          <a:xfrm>
            <a:off x="605026" y="1042321"/>
            <a:ext cx="2830901" cy="1469534"/>
          </a:xfrm>
        </p:spPr>
        <p:txBody>
          <a:bodyPr anchor="t">
            <a:normAutofit/>
          </a:bodyPr>
          <a:lstStyle/>
          <a:p>
            <a:r>
              <a:rPr lang="en-US" sz="4200" b="1" dirty="0">
                <a:solidFill>
                  <a:schemeClr val="bg1"/>
                </a:solidFill>
              </a:rPr>
              <a:t>Scientific </a:t>
            </a:r>
            <a:br>
              <a:rPr lang="en-US" sz="4200" b="1" dirty="0">
                <a:solidFill>
                  <a:schemeClr val="bg1"/>
                </a:solidFill>
              </a:rPr>
            </a:br>
            <a:r>
              <a:rPr lang="en-US" sz="4200" b="1" dirty="0">
                <a:solidFill>
                  <a:schemeClr val="bg1"/>
                </a:solidFill>
              </a:rPr>
              <a:t>Method</a:t>
            </a:r>
          </a:p>
        </p:txBody>
      </p:sp>
      <p:sp>
        <p:nvSpPr>
          <p:cNvPr id="8" name="Content Placeholder 7">
            <a:extLst>
              <a:ext uri="{FF2B5EF4-FFF2-40B4-BE49-F238E27FC236}">
                <a16:creationId xmlns:a16="http://schemas.microsoft.com/office/drawing/2014/main" id="{C5F47652-CE39-5E2B-C704-4C6E33867931}"/>
              </a:ext>
            </a:extLst>
          </p:cNvPr>
          <p:cNvSpPr>
            <a:spLocks noGrp="1"/>
          </p:cNvSpPr>
          <p:nvPr>
            <p:ph idx="1"/>
          </p:nvPr>
        </p:nvSpPr>
        <p:spPr>
          <a:xfrm>
            <a:off x="533400" y="2649877"/>
            <a:ext cx="2902527" cy="2845149"/>
          </a:xfrm>
        </p:spPr>
        <p:txBody>
          <a:bodyPr>
            <a:noAutofit/>
          </a:bodyPr>
          <a:lstStyle/>
          <a:p>
            <a:r>
              <a:rPr lang="en-US" sz="2400" dirty="0">
                <a:solidFill>
                  <a:schemeClr val="bg1">
                    <a:alpha val="80000"/>
                  </a:schemeClr>
                </a:solidFill>
              </a:rPr>
              <a:t>Please watch this brief video that provides an overview of scientific method in early childhood learning environments.</a:t>
            </a:r>
          </a:p>
        </p:txBody>
      </p:sp>
      <p:pic>
        <p:nvPicPr>
          <p:cNvPr id="4" name="Online Media 3" title="Using the Scientific Method">
            <a:hlinkClick r:id="" action="ppaction://media"/>
            <a:extLst>
              <a:ext uri="{FF2B5EF4-FFF2-40B4-BE49-F238E27FC236}">
                <a16:creationId xmlns:a16="http://schemas.microsoft.com/office/drawing/2014/main" id="{D99DC229-251C-4D10-9E11-957A84393FB3}"/>
              </a:ext>
            </a:extLst>
          </p:cNvPr>
          <p:cNvPicPr>
            <a:picLocks noRot="1" noChangeAspect="1"/>
          </p:cNvPicPr>
          <p:nvPr>
            <a:videoFile r:link="rId1"/>
          </p:nvPr>
        </p:nvPicPr>
        <p:blipFill>
          <a:blip r:embed="rId3"/>
          <a:stretch>
            <a:fillRect/>
          </a:stretch>
        </p:blipFill>
        <p:spPr>
          <a:xfrm>
            <a:off x="3771332" y="446022"/>
            <a:ext cx="7668770" cy="5751578"/>
          </a:xfrm>
          <a:prstGeom prst="rect">
            <a:avLst/>
          </a:prstGeom>
        </p:spPr>
      </p:pic>
    </p:spTree>
    <p:extLst>
      <p:ext uri="{BB962C8B-B14F-4D97-AF65-F5344CB8AC3E}">
        <p14:creationId xmlns:p14="http://schemas.microsoft.com/office/powerpoint/2010/main" val="91190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he scientific method for preschoolers - Science - Educatall">
            <a:extLst>
              <a:ext uri="{FF2B5EF4-FFF2-40B4-BE49-F238E27FC236}">
                <a16:creationId xmlns:a16="http://schemas.microsoft.com/office/drawing/2014/main" id="{4D8C9140-394F-4DD2-89A6-ABFD9B340A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86" r="2235" b="-1"/>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5EAB0EC-8D5E-4CC1-857E-154E5CF3F823}"/>
              </a:ext>
            </a:extLst>
          </p:cNvPr>
          <p:cNvSpPr>
            <a:spLocks noGrp="1"/>
          </p:cNvSpPr>
          <p:nvPr>
            <p:ph type="title"/>
          </p:nvPr>
        </p:nvSpPr>
        <p:spPr>
          <a:xfrm>
            <a:off x="709448" y="1913950"/>
            <a:ext cx="4204137" cy="1342754"/>
          </a:xfrm>
        </p:spPr>
        <p:txBody>
          <a:bodyPr>
            <a:normAutofit/>
          </a:bodyPr>
          <a:lstStyle/>
          <a:p>
            <a:pPr algn="ctr"/>
            <a:r>
              <a:rPr lang="en-US" b="1" dirty="0"/>
              <a:t>Scientific Method</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AFB4FB8-C783-4C1C-B07D-DED128B7F352}"/>
              </a:ext>
            </a:extLst>
          </p:cNvPr>
          <p:cNvSpPr>
            <a:spLocks noGrp="1"/>
          </p:cNvSpPr>
          <p:nvPr>
            <p:ph idx="1"/>
          </p:nvPr>
        </p:nvSpPr>
        <p:spPr>
          <a:xfrm>
            <a:off x="525516" y="3417573"/>
            <a:ext cx="4593021" cy="3017732"/>
          </a:xfrm>
        </p:spPr>
        <p:txBody>
          <a:bodyPr anchor="ctr">
            <a:normAutofit/>
          </a:bodyPr>
          <a:lstStyle/>
          <a:p>
            <a:r>
              <a:rPr lang="en-US" sz="2000" dirty="0"/>
              <a:t>The scientific method is a process that scientists use to study the world around them. </a:t>
            </a:r>
          </a:p>
          <a:p>
            <a:r>
              <a:rPr lang="en-US" sz="2000" dirty="0"/>
              <a:t>Young children are natural scientists who are constantly exploring the world around them.</a:t>
            </a:r>
          </a:p>
          <a:p>
            <a:r>
              <a:rPr lang="en-US" sz="2000" dirty="0"/>
              <a:t>It’s never too early to introduce children to scientific concepts and vocabulary. </a:t>
            </a:r>
          </a:p>
        </p:txBody>
      </p:sp>
    </p:spTree>
    <p:extLst>
      <p:ext uri="{BB962C8B-B14F-4D97-AF65-F5344CB8AC3E}">
        <p14:creationId xmlns:p14="http://schemas.microsoft.com/office/powerpoint/2010/main" val="66648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E526EF-2202-4EA5-9732-AE6DCB0ED827}"/>
              </a:ext>
            </a:extLst>
          </p:cNvPr>
          <p:cNvSpPr>
            <a:spLocks noGrp="1"/>
          </p:cNvSpPr>
          <p:nvPr>
            <p:ph type="title"/>
          </p:nvPr>
        </p:nvSpPr>
        <p:spPr>
          <a:xfrm>
            <a:off x="594360" y="640263"/>
            <a:ext cx="5239512" cy="1344975"/>
          </a:xfrm>
        </p:spPr>
        <p:txBody>
          <a:bodyPr>
            <a:normAutofit/>
          </a:bodyPr>
          <a:lstStyle/>
          <a:p>
            <a:r>
              <a:rPr lang="en-US" sz="4000">
                <a:solidFill>
                  <a:schemeClr val="bg1"/>
                </a:solidFill>
              </a:rPr>
              <a:t>Scientific Method: The Steps</a:t>
            </a: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73E78B-03C9-44FD-A4C2-4BE336656A45}"/>
              </a:ext>
            </a:extLst>
          </p:cNvPr>
          <p:cNvSpPr>
            <a:spLocks noGrp="1"/>
          </p:cNvSpPr>
          <p:nvPr>
            <p:ph idx="1"/>
          </p:nvPr>
        </p:nvSpPr>
        <p:spPr>
          <a:xfrm>
            <a:off x="593610" y="2121763"/>
            <a:ext cx="5235490" cy="3773010"/>
          </a:xfrm>
        </p:spPr>
        <p:txBody>
          <a:bodyPr>
            <a:normAutofit/>
          </a:bodyPr>
          <a:lstStyle/>
          <a:p>
            <a:r>
              <a:rPr lang="en-US" sz="1700" dirty="0">
                <a:solidFill>
                  <a:schemeClr val="bg1"/>
                </a:solidFill>
              </a:rPr>
              <a:t>The scientific method is made up of several steps:</a:t>
            </a:r>
          </a:p>
          <a:p>
            <a:pPr lvl="1"/>
            <a:r>
              <a:rPr lang="en-US" sz="1700" dirty="0">
                <a:solidFill>
                  <a:schemeClr val="bg1"/>
                </a:solidFill>
              </a:rPr>
              <a:t>Make observations</a:t>
            </a:r>
          </a:p>
          <a:p>
            <a:pPr lvl="1"/>
            <a:r>
              <a:rPr lang="en-US" sz="1700" dirty="0">
                <a:solidFill>
                  <a:schemeClr val="bg1"/>
                </a:solidFill>
              </a:rPr>
              <a:t>Form questions</a:t>
            </a:r>
          </a:p>
          <a:p>
            <a:pPr lvl="1"/>
            <a:r>
              <a:rPr lang="en-US" sz="1700" dirty="0">
                <a:solidFill>
                  <a:schemeClr val="bg1"/>
                </a:solidFill>
              </a:rPr>
              <a:t>Develop a hypothesis</a:t>
            </a:r>
          </a:p>
          <a:p>
            <a:pPr lvl="1"/>
            <a:r>
              <a:rPr lang="en-US" sz="1700" dirty="0">
                <a:solidFill>
                  <a:schemeClr val="bg1"/>
                </a:solidFill>
              </a:rPr>
              <a:t>Test the hypothesis</a:t>
            </a:r>
          </a:p>
          <a:p>
            <a:pPr lvl="1"/>
            <a:r>
              <a:rPr lang="en-US" sz="1700" dirty="0">
                <a:solidFill>
                  <a:schemeClr val="bg1"/>
                </a:solidFill>
              </a:rPr>
              <a:t>Record the results</a:t>
            </a:r>
          </a:p>
          <a:p>
            <a:pPr lvl="1"/>
            <a:r>
              <a:rPr lang="en-US" sz="1700" dirty="0">
                <a:solidFill>
                  <a:schemeClr val="bg1"/>
                </a:solidFill>
              </a:rPr>
              <a:t>Share the results</a:t>
            </a:r>
          </a:p>
          <a:p>
            <a:r>
              <a:rPr lang="en-US" sz="1700" dirty="0">
                <a:solidFill>
                  <a:schemeClr val="bg1"/>
                </a:solidFill>
              </a:rPr>
              <a:t>Children naturally use these steps as they explore their world.</a:t>
            </a:r>
          </a:p>
          <a:p>
            <a:r>
              <a:rPr lang="en-US" sz="1700" dirty="0">
                <a:solidFill>
                  <a:schemeClr val="bg1"/>
                </a:solidFill>
              </a:rPr>
              <a:t>Are you thinking, “How can I use these steps with children?”</a:t>
            </a:r>
          </a:p>
        </p:txBody>
      </p:sp>
      <p:pic>
        <p:nvPicPr>
          <p:cNvPr id="5" name="Picture 4" descr="Elementary Scientific Method Posters by Zanah McCauley | TpT">
            <a:extLst>
              <a:ext uri="{FF2B5EF4-FFF2-40B4-BE49-F238E27FC236}">
                <a16:creationId xmlns:a16="http://schemas.microsoft.com/office/drawing/2014/main" id="{4B858419-C39F-47ED-A641-3B30B1C3BC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32589" y="484632"/>
            <a:ext cx="4422821" cy="57332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53CD5D4-958C-47AF-ACF0-90D9C589B11E}"/>
              </a:ext>
            </a:extLst>
          </p:cNvPr>
          <p:cNvSpPr/>
          <p:nvPr/>
        </p:nvSpPr>
        <p:spPr>
          <a:xfrm>
            <a:off x="1116724" y="5277004"/>
            <a:ext cx="4152740" cy="923330"/>
          </a:xfrm>
          <a:prstGeom prst="rect">
            <a:avLst/>
          </a:prstGeom>
          <a:noFill/>
        </p:spPr>
        <p:txBody>
          <a:bodyPr wrap="none" lIns="91440" tIns="45720" rIns="91440" bIns="45720">
            <a:spAutoFit/>
          </a:bodyPr>
          <a:lstStyle/>
          <a:p>
            <a:pPr algn="ctr"/>
            <a:r>
              <a:rPr lang="en-US" sz="5400" dirty="0">
                <a:ln w="0"/>
                <a:solidFill>
                  <a:srgbClr val="FF0000"/>
                </a:solidFill>
                <a:effectLst>
                  <a:reflection blurRad="6350" stA="53000" endA="300" endPos="35500" dir="5400000" sy="-90000" algn="bl" rotWithShape="0"/>
                </a:effectLst>
              </a:rPr>
              <a:t>Let’s find out!</a:t>
            </a:r>
          </a:p>
        </p:txBody>
      </p:sp>
    </p:spTree>
    <p:extLst>
      <p:ext uri="{BB962C8B-B14F-4D97-AF65-F5344CB8AC3E}">
        <p14:creationId xmlns:p14="http://schemas.microsoft.com/office/powerpoint/2010/main" val="92404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1000"/>
                                        <p:tgtEl>
                                          <p:spTgt spid="6"/>
                                        </p:tgtEl>
                                      </p:cBhvr>
                                    </p:animEffect>
                                    <p:anim calcmode="lin" valueType="num">
                                      <p:cBhvr>
                                        <p:cTn id="71" dur="1000" fill="hold"/>
                                        <p:tgtEl>
                                          <p:spTgt spid="6"/>
                                        </p:tgtEl>
                                        <p:attrNameLst>
                                          <p:attrName>ppt_x</p:attrName>
                                        </p:attrNameLst>
                                      </p:cBhvr>
                                      <p:tavLst>
                                        <p:tav tm="0">
                                          <p:val>
                                            <p:strVal val="#ppt_x"/>
                                          </p:val>
                                        </p:tav>
                                        <p:tav tm="100000">
                                          <p:val>
                                            <p:strVal val="#ppt_x"/>
                                          </p:val>
                                        </p:tav>
                                      </p:tavLst>
                                    </p:anim>
                                    <p:anim calcmode="lin" valueType="num">
                                      <p:cBhvr>
                                        <p:cTn id="7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5"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C80704-4691-4D06-8151-06AEB501A0CC}"/>
              </a:ext>
            </a:extLst>
          </p:cNvPr>
          <p:cNvSpPr>
            <a:spLocks noGrp="1"/>
          </p:cNvSpPr>
          <p:nvPr>
            <p:ph type="title"/>
          </p:nvPr>
        </p:nvSpPr>
        <p:spPr>
          <a:xfrm>
            <a:off x="838200" y="365125"/>
            <a:ext cx="3200400" cy="1325563"/>
          </a:xfrm>
        </p:spPr>
        <p:txBody>
          <a:bodyPr>
            <a:normAutofit/>
          </a:bodyPr>
          <a:lstStyle/>
          <a:p>
            <a:r>
              <a:rPr lang="en-US" sz="3600" b="1" dirty="0"/>
              <a:t>Make Observations</a:t>
            </a:r>
          </a:p>
        </p:txBody>
      </p:sp>
      <p:sp>
        <p:nvSpPr>
          <p:cNvPr id="3" name="Content Placeholder 2">
            <a:extLst>
              <a:ext uri="{FF2B5EF4-FFF2-40B4-BE49-F238E27FC236}">
                <a16:creationId xmlns:a16="http://schemas.microsoft.com/office/drawing/2014/main" id="{57C692A9-009E-448F-AFE3-D96C0A7B15A0}"/>
              </a:ext>
            </a:extLst>
          </p:cNvPr>
          <p:cNvSpPr>
            <a:spLocks noGrp="1"/>
          </p:cNvSpPr>
          <p:nvPr>
            <p:ph idx="1"/>
          </p:nvPr>
        </p:nvSpPr>
        <p:spPr>
          <a:xfrm>
            <a:off x="838200" y="1690688"/>
            <a:ext cx="3200400" cy="4773583"/>
          </a:xfrm>
        </p:spPr>
        <p:txBody>
          <a:bodyPr>
            <a:noAutofit/>
          </a:bodyPr>
          <a:lstStyle/>
          <a:p>
            <a:r>
              <a:rPr lang="en-US" sz="2600" dirty="0"/>
              <a:t>Ask open-ended questions that encourage children to make observations:</a:t>
            </a:r>
          </a:p>
          <a:p>
            <a:pPr lvl="1"/>
            <a:r>
              <a:rPr lang="en-US" sz="2600" dirty="0"/>
              <a:t>What do you hear, taste, smell, see, feel?</a:t>
            </a:r>
          </a:p>
          <a:p>
            <a:pPr lvl="1"/>
            <a:r>
              <a:rPr lang="en-US" sz="2600" dirty="0"/>
              <a:t>What did you notice?</a:t>
            </a:r>
          </a:p>
          <a:p>
            <a:pPr lvl="1"/>
            <a:r>
              <a:rPr lang="en-US" sz="2600" dirty="0"/>
              <a:t>Can you tell me about what you made?</a:t>
            </a:r>
          </a:p>
        </p:txBody>
      </p:sp>
      <p:sp>
        <p:nvSpPr>
          <p:cNvPr id="7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34555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aking Observations!. Thinking Like a Scientist What are skills scientists  use to learn more about the world? Observing Inferring. - ppt download">
            <a:extLst>
              <a:ext uri="{FF2B5EF4-FFF2-40B4-BE49-F238E27FC236}">
                <a16:creationId xmlns:a16="http://schemas.microsoft.com/office/drawing/2014/main" id="{A4F80257-B33E-43FF-B3F1-B3707A4AF9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4"/>
          <a:stretch/>
        </p:blipFill>
        <p:spPr bwMode="auto">
          <a:xfrm>
            <a:off x="5603706" y="1258529"/>
            <a:ext cx="5638853"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29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7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49"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9B9CCE-032C-47EA-BE06-0A84629DCB13}"/>
              </a:ext>
            </a:extLst>
          </p:cNvPr>
          <p:cNvSpPr>
            <a:spLocks noGrp="1"/>
          </p:cNvSpPr>
          <p:nvPr>
            <p:ph type="title"/>
          </p:nvPr>
        </p:nvSpPr>
        <p:spPr>
          <a:xfrm>
            <a:off x="838200" y="365125"/>
            <a:ext cx="3200400" cy="1325563"/>
          </a:xfrm>
        </p:spPr>
        <p:txBody>
          <a:bodyPr>
            <a:normAutofit/>
          </a:bodyPr>
          <a:lstStyle/>
          <a:p>
            <a:r>
              <a:rPr lang="en-US" sz="3600" b="1" dirty="0"/>
              <a:t>Form Questions</a:t>
            </a:r>
          </a:p>
        </p:txBody>
      </p:sp>
      <p:sp>
        <p:nvSpPr>
          <p:cNvPr id="3" name="Content Placeholder 2">
            <a:extLst>
              <a:ext uri="{FF2B5EF4-FFF2-40B4-BE49-F238E27FC236}">
                <a16:creationId xmlns:a16="http://schemas.microsoft.com/office/drawing/2014/main" id="{93AE2162-BCFA-4059-9CDF-85BBA565523E}"/>
              </a:ext>
            </a:extLst>
          </p:cNvPr>
          <p:cNvSpPr>
            <a:spLocks noGrp="1"/>
          </p:cNvSpPr>
          <p:nvPr>
            <p:ph idx="1"/>
          </p:nvPr>
        </p:nvSpPr>
        <p:spPr>
          <a:xfrm>
            <a:off x="838201" y="1483744"/>
            <a:ext cx="3200400" cy="5124090"/>
          </a:xfrm>
        </p:spPr>
        <p:txBody>
          <a:bodyPr>
            <a:normAutofit/>
          </a:bodyPr>
          <a:lstStyle/>
          <a:p>
            <a:r>
              <a:rPr lang="en-US" sz="2300" dirty="0"/>
              <a:t>Encourage children to form questions about their observations. This is the wonder step!</a:t>
            </a:r>
          </a:p>
          <a:p>
            <a:pPr lvl="1"/>
            <a:r>
              <a:rPr lang="en-US" sz="2300" dirty="0"/>
              <a:t>I wonder why the tower collapsed?</a:t>
            </a:r>
          </a:p>
          <a:p>
            <a:pPr lvl="1"/>
            <a:r>
              <a:rPr lang="en-US" sz="2300" dirty="0"/>
              <a:t>I wonder what will happen if that gets wet?</a:t>
            </a:r>
          </a:p>
          <a:p>
            <a:pPr lvl="1"/>
            <a:r>
              <a:rPr lang="en-US" sz="2300" dirty="0"/>
              <a:t>I wonder why the leaves are wilted?</a:t>
            </a:r>
          </a:p>
          <a:p>
            <a:pPr lvl="1"/>
            <a:r>
              <a:rPr lang="en-US" sz="2300" dirty="0"/>
              <a:t>I wonder what might happen if we mix these colors?</a:t>
            </a:r>
          </a:p>
        </p:txBody>
      </p:sp>
      <p:sp>
        <p:nvSpPr>
          <p:cNvPr id="7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35573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 Wonder">
            <a:extLst>
              <a:ext uri="{FF2B5EF4-FFF2-40B4-BE49-F238E27FC236}">
                <a16:creationId xmlns:a16="http://schemas.microsoft.com/office/drawing/2014/main" id="{47101436-2209-4415-AAE7-97CD81F504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4"/>
          <a:stretch/>
        </p:blipFill>
        <p:spPr bwMode="auto">
          <a:xfrm>
            <a:off x="5603706" y="1258529"/>
            <a:ext cx="5638853"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29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Teaching Some Science - The Big Bang Theory">
            <a:hlinkClick r:id="" action="ppaction://media"/>
            <a:extLst>
              <a:ext uri="{FF2B5EF4-FFF2-40B4-BE49-F238E27FC236}">
                <a16:creationId xmlns:a16="http://schemas.microsoft.com/office/drawing/2014/main" id="{16BA3CEC-9DFB-46AC-97BD-F2B1FDDCDCCE}"/>
              </a:ext>
            </a:extLst>
          </p:cNvPr>
          <p:cNvPicPr>
            <a:picLocks noRot="1" noChangeAspect="1"/>
          </p:cNvPicPr>
          <p:nvPr>
            <a:videoFile r:link="rId1"/>
          </p:nvPr>
        </p:nvPicPr>
        <p:blipFill>
          <a:blip r:embed="rId3"/>
          <a:stretch>
            <a:fillRect/>
          </a:stretch>
        </p:blipFill>
        <p:spPr>
          <a:xfrm>
            <a:off x="4362450" y="542925"/>
            <a:ext cx="6886574" cy="3890913"/>
          </a:xfrm>
          <a:prstGeom prst="rect">
            <a:avLst/>
          </a:prstGeom>
        </p:spPr>
      </p:pic>
      <p:grpSp>
        <p:nvGrpSpPr>
          <p:cNvPr id="25" name="Group 24">
            <a:extLst>
              <a:ext uri="{FF2B5EF4-FFF2-40B4-BE49-F238E27FC236}">
                <a16:creationId xmlns:a16="http://schemas.microsoft.com/office/drawing/2014/main" id="{59A59B10-9D94-4C5B-8BF0-95928DCE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26" name="Group 25">
              <a:extLst>
                <a:ext uri="{FF2B5EF4-FFF2-40B4-BE49-F238E27FC236}">
                  <a16:creationId xmlns:a16="http://schemas.microsoft.com/office/drawing/2014/main" id="{354E31B9-72DD-4DE4-B3E3-4395530BEC1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30" name="Freeform: Shape 29">
                <a:extLst>
                  <a:ext uri="{FF2B5EF4-FFF2-40B4-BE49-F238E27FC236}">
                    <a16:creationId xmlns:a16="http://schemas.microsoft.com/office/drawing/2014/main" id="{68738192-1FEA-49E1-BFF3-6D1C324A5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3C51644-0F34-453B-92B8-9FF33932E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 name="Group 26">
              <a:extLst>
                <a:ext uri="{FF2B5EF4-FFF2-40B4-BE49-F238E27FC236}">
                  <a16:creationId xmlns:a16="http://schemas.microsoft.com/office/drawing/2014/main" id="{8ADB9AB8-2EB4-4B5E-9A1E-84F2E44D91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8" name="Freeform: Shape 27">
                <a:extLst>
                  <a:ext uri="{FF2B5EF4-FFF2-40B4-BE49-F238E27FC236}">
                    <a16:creationId xmlns:a16="http://schemas.microsoft.com/office/drawing/2014/main" id="{95F439B0-E080-4B01-85AF-D226A85BA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EDEC643B-AA3F-4913-B411-1458BCEF2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4">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6A9E5F89-3F17-4EB3-8416-780FD31B62DB}"/>
              </a:ext>
            </a:extLst>
          </p:cNvPr>
          <p:cNvSpPr>
            <a:spLocks noGrp="1"/>
          </p:cNvSpPr>
          <p:nvPr>
            <p:ph type="title"/>
          </p:nvPr>
        </p:nvSpPr>
        <p:spPr>
          <a:xfrm>
            <a:off x="485775" y="542925"/>
            <a:ext cx="3724275" cy="4400550"/>
          </a:xfrm>
        </p:spPr>
        <p:txBody>
          <a:bodyPr vert="horz" lIns="91440" tIns="45720" rIns="91440" bIns="45720" rtlCol="0" anchor="b">
            <a:noAutofit/>
          </a:bodyPr>
          <a:lstStyle/>
          <a:p>
            <a:r>
              <a:rPr lang="en-US" sz="8000" kern="1200" dirty="0">
                <a:solidFill>
                  <a:schemeClr val="bg1"/>
                </a:solidFill>
                <a:latin typeface="+mj-lt"/>
                <a:ea typeface="+mj-ea"/>
                <a:cs typeface="+mj-cs"/>
              </a:rPr>
              <a:t>How NOT to teach science!</a:t>
            </a:r>
          </a:p>
        </p:txBody>
      </p:sp>
    </p:spTree>
    <p:extLst>
      <p:ext uri="{BB962C8B-B14F-4D97-AF65-F5344CB8AC3E}">
        <p14:creationId xmlns:p14="http://schemas.microsoft.com/office/powerpoint/2010/main" val="230186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93AE1DF-34EF-4742-A49A-27AF861141F6}"/>
              </a:ext>
            </a:extLst>
          </p:cNvPr>
          <p:cNvSpPr>
            <a:spLocks noGrp="1"/>
          </p:cNvSpPr>
          <p:nvPr>
            <p:ph type="title"/>
          </p:nvPr>
        </p:nvSpPr>
        <p:spPr>
          <a:xfrm>
            <a:off x="838200" y="365125"/>
            <a:ext cx="3200400" cy="1325563"/>
          </a:xfrm>
        </p:spPr>
        <p:txBody>
          <a:bodyPr>
            <a:normAutofit/>
          </a:bodyPr>
          <a:lstStyle/>
          <a:p>
            <a:r>
              <a:rPr lang="en-US" sz="4000" b="1" dirty="0"/>
              <a:t>Develop a Hypothesis</a:t>
            </a:r>
          </a:p>
        </p:txBody>
      </p:sp>
      <p:sp>
        <p:nvSpPr>
          <p:cNvPr id="3" name="Content Placeholder 2">
            <a:extLst>
              <a:ext uri="{FF2B5EF4-FFF2-40B4-BE49-F238E27FC236}">
                <a16:creationId xmlns:a16="http://schemas.microsoft.com/office/drawing/2014/main" id="{2D9724B7-D580-4FF5-9971-8CE7C5635E59}"/>
              </a:ext>
            </a:extLst>
          </p:cNvPr>
          <p:cNvSpPr>
            <a:spLocks noGrp="1"/>
          </p:cNvSpPr>
          <p:nvPr>
            <p:ph idx="1"/>
          </p:nvPr>
        </p:nvSpPr>
        <p:spPr>
          <a:xfrm>
            <a:off x="838201" y="1751162"/>
            <a:ext cx="3200400" cy="4873925"/>
          </a:xfrm>
        </p:spPr>
        <p:txBody>
          <a:bodyPr>
            <a:normAutofit fontScale="92500" lnSpcReduction="20000"/>
          </a:bodyPr>
          <a:lstStyle/>
          <a:p>
            <a:r>
              <a:rPr lang="en-US" sz="2600" dirty="0"/>
              <a:t>The “I think” step is next.  Encourage children to make a prediction about their questions.</a:t>
            </a:r>
          </a:p>
          <a:p>
            <a:pPr lvl="1"/>
            <a:r>
              <a:rPr lang="en-US" sz="2600" dirty="0"/>
              <a:t>I think the tower collapsed because it was too tall.</a:t>
            </a:r>
          </a:p>
          <a:p>
            <a:pPr lvl="1"/>
            <a:r>
              <a:rPr lang="en-US" sz="2600" dirty="0"/>
              <a:t>I think if that gets wet it will be slippery.</a:t>
            </a:r>
          </a:p>
          <a:p>
            <a:pPr lvl="1"/>
            <a:r>
              <a:rPr lang="en-US" sz="2600" dirty="0"/>
              <a:t>I think the leaves are wilted because they are thirsty.</a:t>
            </a:r>
          </a:p>
          <a:p>
            <a:pPr lvl="1"/>
            <a:r>
              <a:rPr lang="en-US" sz="2600" dirty="0"/>
              <a:t>I think if we mix the colors it will be messy.</a:t>
            </a:r>
          </a:p>
          <a:p>
            <a:pPr lvl="1"/>
            <a:endParaRPr lang="en-US" sz="1800" dirty="0"/>
          </a:p>
          <a:p>
            <a:pPr lvl="1"/>
            <a:endParaRPr lang="en-US" sz="1800" dirty="0"/>
          </a:p>
          <a:p>
            <a:pPr lvl="1"/>
            <a:endParaRPr lang="en-US" sz="1800" dirty="0"/>
          </a:p>
          <a:p>
            <a:pPr lvl="1"/>
            <a:endParaRPr lang="en-US" sz="1800" dirty="0"/>
          </a:p>
        </p:txBody>
      </p:sp>
      <p:sp>
        <p:nvSpPr>
          <p:cNvPr id="7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6F6E4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156,280 Child Thinking Stock Photos, Pictures &amp; Royalty-Free Images - iStock">
            <a:extLst>
              <a:ext uri="{FF2B5EF4-FFF2-40B4-BE49-F238E27FC236}">
                <a16:creationId xmlns:a16="http://schemas.microsoft.com/office/drawing/2014/main" id="{12DAED5F-F071-4D91-B7F0-9131D0CF4B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77"/>
          <a:stretch/>
        </p:blipFill>
        <p:spPr bwMode="auto">
          <a:xfrm>
            <a:off x="5603706" y="1258529"/>
            <a:ext cx="5638853"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86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E8D4BC-8074-4AC4-9FE3-37A6E4B11D20}"/>
              </a:ext>
            </a:extLst>
          </p:cNvPr>
          <p:cNvSpPr>
            <a:spLocks noGrp="1"/>
          </p:cNvSpPr>
          <p:nvPr>
            <p:ph type="title"/>
          </p:nvPr>
        </p:nvSpPr>
        <p:spPr>
          <a:xfrm>
            <a:off x="838200" y="365125"/>
            <a:ext cx="3200400" cy="1325563"/>
          </a:xfrm>
        </p:spPr>
        <p:txBody>
          <a:bodyPr>
            <a:normAutofit/>
          </a:bodyPr>
          <a:lstStyle/>
          <a:p>
            <a:r>
              <a:rPr lang="en-US" sz="4000" b="1" dirty="0"/>
              <a:t>Test the Hypothesis</a:t>
            </a:r>
          </a:p>
        </p:txBody>
      </p:sp>
      <p:sp>
        <p:nvSpPr>
          <p:cNvPr id="3" name="Content Placeholder 2">
            <a:extLst>
              <a:ext uri="{FF2B5EF4-FFF2-40B4-BE49-F238E27FC236}">
                <a16:creationId xmlns:a16="http://schemas.microsoft.com/office/drawing/2014/main" id="{9AD85D30-3AD2-4D9D-BD6C-5E8DA1A6277B}"/>
              </a:ext>
            </a:extLst>
          </p:cNvPr>
          <p:cNvSpPr>
            <a:spLocks noGrp="1"/>
          </p:cNvSpPr>
          <p:nvPr>
            <p:ph idx="1"/>
          </p:nvPr>
        </p:nvSpPr>
        <p:spPr>
          <a:xfrm>
            <a:off x="838201" y="1690688"/>
            <a:ext cx="3200400" cy="4917146"/>
          </a:xfrm>
        </p:spPr>
        <p:txBody>
          <a:bodyPr>
            <a:normAutofit fontScale="92500"/>
          </a:bodyPr>
          <a:lstStyle/>
          <a:p>
            <a:r>
              <a:rPr lang="en-US" sz="2100" dirty="0"/>
              <a:t>Now the fun begins: Let the children try out their hypothesis.  Did what they think would happen really happen?</a:t>
            </a:r>
          </a:p>
          <a:p>
            <a:pPr lvl="1"/>
            <a:r>
              <a:rPr lang="en-US" sz="2100" dirty="0"/>
              <a:t>Maybe they make a smaller tower so it doesn’t collapse.</a:t>
            </a:r>
          </a:p>
          <a:p>
            <a:pPr lvl="1"/>
            <a:r>
              <a:rPr lang="en-US" sz="2100" dirty="0"/>
              <a:t>Maybe they spray items to see if they become slippery.</a:t>
            </a:r>
          </a:p>
          <a:p>
            <a:pPr lvl="1"/>
            <a:r>
              <a:rPr lang="en-US" sz="2100" dirty="0"/>
              <a:t>Maybe they water the leaves to see if that reverses the wilting.</a:t>
            </a:r>
          </a:p>
          <a:p>
            <a:pPr lvl="1"/>
            <a:r>
              <a:rPr lang="en-US" sz="2100" dirty="0"/>
              <a:t>Maybe they mix the colors to see if it causes a mess.</a:t>
            </a:r>
          </a:p>
          <a:p>
            <a:pPr lvl="1"/>
            <a:endParaRPr lang="en-US" sz="1700" dirty="0"/>
          </a:p>
          <a:p>
            <a:pPr lvl="1"/>
            <a:endParaRPr lang="en-US" sz="1700" dirty="0"/>
          </a:p>
          <a:p>
            <a:pPr lvl="1"/>
            <a:endParaRPr lang="en-US" sz="1700" dirty="0"/>
          </a:p>
          <a:p>
            <a:pPr lvl="1"/>
            <a:endParaRPr lang="en-US" sz="1700" dirty="0"/>
          </a:p>
        </p:txBody>
      </p:sp>
      <p:sp>
        <p:nvSpPr>
          <p:cNvPr id="7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3B3D5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Kitchen Science and STEM Activities for Toddlers">
            <a:extLst>
              <a:ext uri="{FF2B5EF4-FFF2-40B4-BE49-F238E27FC236}">
                <a16:creationId xmlns:a16="http://schemas.microsoft.com/office/drawing/2014/main" id="{F28D91AC-FB7E-4516-9111-A3598D4054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2" r="2" b="2"/>
          <a:stretch/>
        </p:blipFill>
        <p:spPr bwMode="auto">
          <a:xfrm>
            <a:off x="5603706" y="1258529"/>
            <a:ext cx="5638853" cy="4330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73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E8D4BC-8074-4AC4-9FE3-37A6E4B11D20}"/>
              </a:ext>
            </a:extLst>
          </p:cNvPr>
          <p:cNvSpPr>
            <a:spLocks noGrp="1"/>
          </p:cNvSpPr>
          <p:nvPr>
            <p:ph type="title"/>
          </p:nvPr>
        </p:nvSpPr>
        <p:spPr>
          <a:xfrm>
            <a:off x="838200" y="365125"/>
            <a:ext cx="3200400" cy="1325563"/>
          </a:xfrm>
        </p:spPr>
        <p:txBody>
          <a:bodyPr>
            <a:normAutofit/>
          </a:bodyPr>
          <a:lstStyle/>
          <a:p>
            <a:r>
              <a:rPr lang="en-US" sz="4000" b="1" dirty="0"/>
              <a:t>Record the Results</a:t>
            </a:r>
          </a:p>
        </p:txBody>
      </p:sp>
      <p:sp>
        <p:nvSpPr>
          <p:cNvPr id="3" name="Content Placeholder 2">
            <a:extLst>
              <a:ext uri="{FF2B5EF4-FFF2-40B4-BE49-F238E27FC236}">
                <a16:creationId xmlns:a16="http://schemas.microsoft.com/office/drawing/2014/main" id="{9AD85D30-3AD2-4D9D-BD6C-5E8DA1A6277B}"/>
              </a:ext>
            </a:extLst>
          </p:cNvPr>
          <p:cNvSpPr>
            <a:spLocks noGrp="1"/>
          </p:cNvSpPr>
          <p:nvPr>
            <p:ph idx="1"/>
          </p:nvPr>
        </p:nvSpPr>
        <p:spPr>
          <a:xfrm>
            <a:off x="838201" y="1690688"/>
            <a:ext cx="3200400" cy="4917146"/>
          </a:xfrm>
        </p:spPr>
        <p:txBody>
          <a:bodyPr>
            <a:normAutofit fontScale="85000" lnSpcReduction="20000"/>
          </a:bodyPr>
          <a:lstStyle/>
          <a:p>
            <a:r>
              <a:rPr lang="en-US" dirty="0"/>
              <a:t>Children can record their results just like real scientists do.</a:t>
            </a:r>
          </a:p>
          <a:p>
            <a:pPr lvl="1"/>
            <a:r>
              <a:rPr lang="en-US" dirty="0"/>
              <a:t>They can talk about the results.</a:t>
            </a:r>
          </a:p>
          <a:p>
            <a:pPr lvl="1"/>
            <a:r>
              <a:rPr lang="en-US" dirty="0"/>
              <a:t>Encourage children to draw pictures or “write” about their findings; be sure to provide plenty of paper or blank books throughout the learning environment.</a:t>
            </a:r>
          </a:p>
          <a:p>
            <a:pPr lvl="1"/>
            <a:r>
              <a:rPr lang="en-US" dirty="0"/>
              <a:t>Have adults take videos of the children’s findings.</a:t>
            </a:r>
          </a:p>
          <a:p>
            <a:pPr lvl="1"/>
            <a:r>
              <a:rPr lang="en-US" dirty="0"/>
              <a:t>Take pictures of the children with experiment results.</a:t>
            </a:r>
          </a:p>
          <a:p>
            <a:endParaRPr lang="en-US" sz="2100" dirty="0"/>
          </a:p>
          <a:p>
            <a:pPr lvl="1"/>
            <a:endParaRPr lang="en-US" sz="1700" dirty="0"/>
          </a:p>
          <a:p>
            <a:pPr lvl="1"/>
            <a:endParaRPr lang="en-US" sz="1700" dirty="0"/>
          </a:p>
          <a:p>
            <a:pPr lvl="1"/>
            <a:endParaRPr lang="en-US" sz="1700" dirty="0"/>
          </a:p>
          <a:p>
            <a:pPr lvl="1"/>
            <a:endParaRPr lang="en-US" sz="1700" dirty="0"/>
          </a:p>
        </p:txBody>
      </p:sp>
      <p:sp>
        <p:nvSpPr>
          <p:cNvPr id="7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3B3D5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Recording Data | Let's Talk Science">
            <a:extLst>
              <a:ext uri="{FF2B5EF4-FFF2-40B4-BE49-F238E27FC236}">
                <a16:creationId xmlns:a16="http://schemas.microsoft.com/office/drawing/2014/main" id="{24BEC871-CF5D-4EAB-8BF1-C6886BC56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034" y="1215159"/>
            <a:ext cx="4427682" cy="442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63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E8D4BC-8074-4AC4-9FE3-37A6E4B11D20}"/>
              </a:ext>
            </a:extLst>
          </p:cNvPr>
          <p:cNvSpPr>
            <a:spLocks noGrp="1"/>
          </p:cNvSpPr>
          <p:nvPr>
            <p:ph type="title"/>
          </p:nvPr>
        </p:nvSpPr>
        <p:spPr>
          <a:xfrm>
            <a:off x="838200" y="365125"/>
            <a:ext cx="3200400" cy="1325563"/>
          </a:xfrm>
        </p:spPr>
        <p:txBody>
          <a:bodyPr>
            <a:normAutofit/>
          </a:bodyPr>
          <a:lstStyle/>
          <a:p>
            <a:r>
              <a:rPr lang="en-US" sz="4000" b="1" dirty="0"/>
              <a:t>Share the Results</a:t>
            </a:r>
          </a:p>
        </p:txBody>
      </p:sp>
      <p:sp>
        <p:nvSpPr>
          <p:cNvPr id="3" name="Content Placeholder 2">
            <a:extLst>
              <a:ext uri="{FF2B5EF4-FFF2-40B4-BE49-F238E27FC236}">
                <a16:creationId xmlns:a16="http://schemas.microsoft.com/office/drawing/2014/main" id="{9AD85D30-3AD2-4D9D-BD6C-5E8DA1A6277B}"/>
              </a:ext>
            </a:extLst>
          </p:cNvPr>
          <p:cNvSpPr>
            <a:spLocks noGrp="1"/>
          </p:cNvSpPr>
          <p:nvPr>
            <p:ph idx="1"/>
          </p:nvPr>
        </p:nvSpPr>
        <p:spPr>
          <a:xfrm>
            <a:off x="838200" y="1815771"/>
            <a:ext cx="3200400" cy="4917146"/>
          </a:xfrm>
        </p:spPr>
        <p:txBody>
          <a:bodyPr>
            <a:normAutofit fontScale="55000" lnSpcReduction="20000"/>
          </a:bodyPr>
          <a:lstStyle/>
          <a:p>
            <a:r>
              <a:rPr lang="en-US" sz="3500" dirty="0"/>
              <a:t>We’ve reached the final step! Here are some ways that children can share their scientific results:</a:t>
            </a:r>
          </a:p>
          <a:p>
            <a:pPr lvl="1"/>
            <a:r>
              <a:rPr lang="en-US" sz="3500" dirty="0"/>
              <a:t>Have a back-and-forth conversation about their scientific process.</a:t>
            </a:r>
          </a:p>
          <a:p>
            <a:pPr lvl="1"/>
            <a:r>
              <a:rPr lang="en-US" sz="3500" dirty="0"/>
              <a:t>Have children invite other children to participate in another experiment to see the results.</a:t>
            </a:r>
          </a:p>
          <a:p>
            <a:pPr lvl="1"/>
            <a:r>
              <a:rPr lang="en-US" sz="3500" dirty="0"/>
              <a:t>Encourage children to share their results at group time or with their parents at pickup time.</a:t>
            </a:r>
          </a:p>
          <a:p>
            <a:pPr lvl="1"/>
            <a:r>
              <a:rPr lang="en-US" sz="3500" dirty="0"/>
              <a:t>Be sure to  hang their drawings, writings, and pictures throughout the room for all to see!</a:t>
            </a:r>
          </a:p>
          <a:p>
            <a:pPr lvl="1"/>
            <a:endParaRPr lang="en-US" sz="1700" dirty="0"/>
          </a:p>
          <a:p>
            <a:pPr lvl="1"/>
            <a:endParaRPr lang="en-US" sz="1700" dirty="0"/>
          </a:p>
          <a:p>
            <a:pPr lvl="1"/>
            <a:endParaRPr lang="en-US" sz="1700" dirty="0"/>
          </a:p>
          <a:p>
            <a:pPr lvl="1"/>
            <a:endParaRPr lang="en-US" sz="1700" dirty="0"/>
          </a:p>
        </p:txBody>
      </p:sp>
      <p:sp>
        <p:nvSpPr>
          <p:cNvPr id="7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3B3D5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So Here's What Happened... (@sohereswhathapp) / Twitter">
            <a:extLst>
              <a:ext uri="{FF2B5EF4-FFF2-40B4-BE49-F238E27FC236}">
                <a16:creationId xmlns:a16="http://schemas.microsoft.com/office/drawing/2014/main" id="{C804A305-0F5D-47A8-BECA-07351619B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543" y="1215326"/>
            <a:ext cx="4427347" cy="4427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3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5E9C2BD-B5A4-4A1C-8E89-65F6FCAAB319}"/>
              </a:ext>
            </a:extLst>
          </p:cNvPr>
          <p:cNvSpPr>
            <a:spLocks noGrp="1"/>
          </p:cNvSpPr>
          <p:nvPr>
            <p:ph type="title"/>
          </p:nvPr>
        </p:nvSpPr>
        <p:spPr>
          <a:xfrm>
            <a:off x="841248" y="932688"/>
            <a:ext cx="4892040" cy="1773936"/>
          </a:xfrm>
        </p:spPr>
        <p:txBody>
          <a:bodyPr anchor="b">
            <a:normAutofit/>
          </a:bodyPr>
          <a:lstStyle/>
          <a:p>
            <a:r>
              <a:rPr lang="en-US" sz="3400" b="1" dirty="0"/>
              <a:t>THE HEAD START CHILD DEVELOPMENT AND EARLY LEARNING FRAMEWORK</a:t>
            </a:r>
          </a:p>
        </p:txBody>
      </p:sp>
      <p:sp>
        <p:nvSpPr>
          <p:cNvPr id="3" name="Content Placeholder 2">
            <a:extLst>
              <a:ext uri="{FF2B5EF4-FFF2-40B4-BE49-F238E27FC236}">
                <a16:creationId xmlns:a16="http://schemas.microsoft.com/office/drawing/2014/main" id="{D0C66E22-7D6F-4383-AB0D-706D734A0C6C}"/>
              </a:ext>
            </a:extLst>
          </p:cNvPr>
          <p:cNvSpPr>
            <a:spLocks noGrp="1"/>
          </p:cNvSpPr>
          <p:nvPr>
            <p:ph idx="1"/>
          </p:nvPr>
        </p:nvSpPr>
        <p:spPr>
          <a:xfrm>
            <a:off x="841248" y="2898648"/>
            <a:ext cx="4892040" cy="3209544"/>
          </a:xfrm>
        </p:spPr>
        <p:txBody>
          <a:bodyPr anchor="t">
            <a:normAutofit/>
          </a:bodyPr>
          <a:lstStyle/>
          <a:p>
            <a:r>
              <a:rPr lang="en-US" sz="2000" dirty="0"/>
              <a:t>The scientific method can be incorporated within many areas of the framework. </a:t>
            </a:r>
          </a:p>
          <a:p>
            <a:r>
              <a:rPr lang="en-US" sz="2000" dirty="0"/>
              <a:t>Some examples are:</a:t>
            </a:r>
          </a:p>
          <a:p>
            <a:pPr lvl="1"/>
            <a:r>
              <a:rPr lang="en-US" sz="2000" dirty="0">
                <a:solidFill>
                  <a:srgbClr val="92D050"/>
                </a:solidFill>
              </a:rPr>
              <a:t>Logic &amp; Reasoning</a:t>
            </a:r>
          </a:p>
          <a:p>
            <a:pPr lvl="1"/>
            <a:r>
              <a:rPr lang="en-US" sz="2000" dirty="0">
                <a:solidFill>
                  <a:schemeClr val="accent2"/>
                </a:solidFill>
              </a:rPr>
              <a:t>Literacy Knowledge &amp; Skills</a:t>
            </a:r>
          </a:p>
          <a:p>
            <a:pPr lvl="1"/>
            <a:r>
              <a:rPr lang="en-US" sz="2000" dirty="0">
                <a:solidFill>
                  <a:srgbClr val="00B050"/>
                </a:solidFill>
              </a:rPr>
              <a:t>Mathematical Knowledge &amp; Skills</a:t>
            </a:r>
          </a:p>
          <a:p>
            <a:pPr lvl="1"/>
            <a:r>
              <a:rPr lang="en-US" sz="2000" dirty="0">
                <a:solidFill>
                  <a:srgbClr val="FF66CC"/>
                </a:solidFill>
              </a:rPr>
              <a:t>Social &amp; Emotional Development</a:t>
            </a:r>
          </a:p>
          <a:p>
            <a:pPr lvl="1"/>
            <a:r>
              <a:rPr lang="en-US" sz="2000" dirty="0">
                <a:solidFill>
                  <a:srgbClr val="996633"/>
                </a:solidFill>
              </a:rPr>
              <a:t>Science Knowledge &amp; Skills</a:t>
            </a:r>
          </a:p>
          <a:p>
            <a:endParaRPr lang="en-US" sz="2000" dirty="0"/>
          </a:p>
        </p:txBody>
      </p:sp>
      <p:cxnSp>
        <p:nvCxnSpPr>
          <p:cNvPr id="20" name="Straight Connector 19">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framework-Aug-2011-Graphic-V2.png">
            <a:extLst>
              <a:ext uri="{FF2B5EF4-FFF2-40B4-BE49-F238E27FC236}">
                <a16:creationId xmlns:a16="http://schemas.microsoft.com/office/drawing/2014/main" id="{D43EA66A-6E11-4022-8CF2-F36FD06AFDE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89322" y="576072"/>
            <a:ext cx="4543425" cy="5715000"/>
          </a:xfrm>
          <a:prstGeom prst="rect">
            <a:avLst/>
          </a:prstGeom>
        </p:spPr>
      </p:pic>
    </p:spTree>
    <p:extLst>
      <p:ext uri="{BB962C8B-B14F-4D97-AF65-F5344CB8AC3E}">
        <p14:creationId xmlns:p14="http://schemas.microsoft.com/office/powerpoint/2010/main" val="25396070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1000"/>
                                        <p:tgtEl>
                                          <p:spTgt spid="3">
                                            <p:txEl>
                                              <p:pRg st="5" end="5"/>
                                            </p:txEl>
                                          </p:spTgt>
                                        </p:tgtEl>
                                      </p:cBhvr>
                                    </p:animEffect>
                                    <p:anim calcmode="lin" valueType="num">
                                      <p:cBhvr>
                                        <p:cTn id="4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1000"/>
                                        <p:tgtEl>
                                          <p:spTgt spid="3">
                                            <p:txEl>
                                              <p:pRg st="6" end="6"/>
                                            </p:txEl>
                                          </p:spTgt>
                                        </p:tgtEl>
                                      </p:cBhvr>
                                    </p:animEffect>
                                    <p:anim calcmode="lin" valueType="num">
                                      <p:cBhvr>
                                        <p:cTn id="5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Webinar: Mindfulness Putting it All Together | Healthy You">
            <a:extLst>
              <a:ext uri="{FF2B5EF4-FFF2-40B4-BE49-F238E27FC236}">
                <a16:creationId xmlns:a16="http://schemas.microsoft.com/office/drawing/2014/main" id="{421DFE2E-9D87-4376-A0B7-C84A515E82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7"/>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72D28A9-5C2A-4103-B4F5-77A541B148E8}"/>
              </a:ext>
            </a:extLst>
          </p:cNvPr>
          <p:cNvSpPr>
            <a:spLocks noGrp="1"/>
          </p:cNvSpPr>
          <p:nvPr>
            <p:ph type="title"/>
          </p:nvPr>
        </p:nvSpPr>
        <p:spPr>
          <a:xfrm>
            <a:off x="709448" y="1913950"/>
            <a:ext cx="4204137" cy="1342754"/>
          </a:xfrm>
        </p:spPr>
        <p:txBody>
          <a:bodyPr>
            <a:normAutofit/>
          </a:bodyPr>
          <a:lstStyle/>
          <a:p>
            <a:pPr algn="ctr"/>
            <a:r>
              <a:rPr lang="en-US" sz="3600" b="1" dirty="0"/>
              <a:t>Putting it ALL Together!</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ECC7F4-DC7A-465D-82DA-AA965C95593E}"/>
              </a:ext>
            </a:extLst>
          </p:cNvPr>
          <p:cNvSpPr>
            <a:spLocks noGrp="1"/>
          </p:cNvSpPr>
          <p:nvPr>
            <p:ph idx="1"/>
          </p:nvPr>
        </p:nvSpPr>
        <p:spPr>
          <a:xfrm>
            <a:off x="525516" y="3417573"/>
            <a:ext cx="4593021" cy="3009106"/>
          </a:xfrm>
        </p:spPr>
        <p:txBody>
          <a:bodyPr anchor="ctr">
            <a:normAutofit/>
          </a:bodyPr>
          <a:lstStyle/>
          <a:p>
            <a:r>
              <a:rPr lang="en-US" sz="1400" dirty="0"/>
              <a:t>Fostering children’s thinking skills goes hand-in-hand with intentionally incorporating scientific methods in the learning environment.</a:t>
            </a:r>
          </a:p>
          <a:p>
            <a:r>
              <a:rPr lang="en-US" sz="1400" dirty="0"/>
              <a:t>REMEMBER….science isn’t just about planned experiments or activities at small group.</a:t>
            </a:r>
          </a:p>
          <a:p>
            <a:pPr lvl="1"/>
            <a:r>
              <a:rPr lang="en-US" sz="1400" dirty="0"/>
              <a:t>Science is happening </a:t>
            </a:r>
            <a:r>
              <a:rPr lang="en-US" sz="1400" b="1" dirty="0"/>
              <a:t>ALL</a:t>
            </a:r>
            <a:r>
              <a:rPr lang="en-US" sz="1400" dirty="0"/>
              <a:t> around us </a:t>
            </a:r>
            <a:r>
              <a:rPr lang="en-US" sz="1400" b="1" dirty="0"/>
              <a:t>ALL</a:t>
            </a:r>
            <a:r>
              <a:rPr lang="en-US" sz="1400" dirty="0"/>
              <a:t> the time.</a:t>
            </a:r>
          </a:p>
          <a:p>
            <a:pPr lvl="1"/>
            <a:r>
              <a:rPr lang="en-US" sz="1400" dirty="0"/>
              <a:t>Take advantage of those “teachable” moments throughout the day to engage children in scientific thinking.</a:t>
            </a:r>
          </a:p>
          <a:p>
            <a:r>
              <a:rPr lang="en-US" sz="1400" dirty="0"/>
              <a:t>The next few slides summarize how to support children’s thinking skills while building their knowledge around science.</a:t>
            </a:r>
          </a:p>
        </p:txBody>
      </p:sp>
    </p:spTree>
    <p:extLst>
      <p:ext uri="{BB962C8B-B14F-4D97-AF65-F5344CB8AC3E}">
        <p14:creationId xmlns:p14="http://schemas.microsoft.com/office/powerpoint/2010/main" val="167354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BEABD9-E1ED-49C7-8734-5494C88E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025501-0C74-4881-BCAA-B0488F1D687B}"/>
              </a:ext>
            </a:extLst>
          </p:cNvPr>
          <p:cNvSpPr>
            <a:spLocks noGrp="1"/>
          </p:cNvSpPr>
          <p:nvPr>
            <p:ph type="title"/>
          </p:nvPr>
        </p:nvSpPr>
        <p:spPr>
          <a:xfrm>
            <a:off x="841248" y="5010912"/>
            <a:ext cx="2889504" cy="1344168"/>
          </a:xfrm>
        </p:spPr>
        <p:txBody>
          <a:bodyPr anchor="ctr">
            <a:normAutofit/>
          </a:bodyPr>
          <a:lstStyle/>
          <a:p>
            <a:r>
              <a:rPr lang="en-US" sz="2200" dirty="0">
                <a:solidFill>
                  <a:schemeClr val="bg1"/>
                </a:solidFill>
              </a:rPr>
              <a:t>Fostering children’s thinking skills </a:t>
            </a:r>
            <a:br>
              <a:rPr lang="en-US" sz="2200" dirty="0">
                <a:solidFill>
                  <a:schemeClr val="bg1"/>
                </a:solidFill>
              </a:rPr>
            </a:br>
            <a:r>
              <a:rPr lang="en-US" sz="2200" dirty="0">
                <a:solidFill>
                  <a:schemeClr val="bg1"/>
                </a:solidFill>
              </a:rPr>
              <a:t>by </a:t>
            </a:r>
            <a:r>
              <a:rPr lang="en-US" sz="2200" b="1" dirty="0">
                <a:solidFill>
                  <a:schemeClr val="bg1"/>
                </a:solidFill>
              </a:rPr>
              <a:t>USING THE SCIENTIFIC METHOD</a:t>
            </a:r>
            <a:endParaRPr lang="en-US" sz="2200" dirty="0">
              <a:solidFill>
                <a:schemeClr val="bg1"/>
              </a:solidFill>
            </a:endParaRPr>
          </a:p>
        </p:txBody>
      </p:sp>
      <p:pic>
        <p:nvPicPr>
          <p:cNvPr id="4" name="Picture 7">
            <a:extLst>
              <a:ext uri="{FF2B5EF4-FFF2-40B4-BE49-F238E27FC236}">
                <a16:creationId xmlns:a16="http://schemas.microsoft.com/office/drawing/2014/main" id="{5F3FB3E2-3596-41CE-9B9B-806304D0765A}"/>
              </a:ext>
            </a:extLst>
          </p:cNvPr>
          <p:cNvPicPr>
            <a:picLocks noChangeAspect="1" noChangeArrowheads="1"/>
          </p:cNvPicPr>
          <p:nvPr/>
        </p:nvPicPr>
        <p:blipFill>
          <a:blip r:embed="rId2" cstate="print"/>
          <a:stretch>
            <a:fillRect/>
          </a:stretch>
        </p:blipFill>
        <p:spPr bwMode="auto">
          <a:xfrm>
            <a:off x="633985" y="587067"/>
            <a:ext cx="5212080" cy="3648457"/>
          </a:xfrm>
          <a:prstGeom prst="rect">
            <a:avLst/>
          </a:prstGeom>
          <a:noFill/>
        </p:spPr>
      </p:pic>
      <p:pic>
        <p:nvPicPr>
          <p:cNvPr id="5" name="Picture 4" descr="Lam_and_Jose_building_with_magna_tiles_2.jpg">
            <a:extLst>
              <a:ext uri="{FF2B5EF4-FFF2-40B4-BE49-F238E27FC236}">
                <a16:creationId xmlns:a16="http://schemas.microsoft.com/office/drawing/2014/main" id="{A198A6EA-01D3-4422-963E-352CC42315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45935" y="671764"/>
            <a:ext cx="5212080" cy="3479063"/>
          </a:xfrm>
          <a:prstGeom prst="rect">
            <a:avLst/>
          </a:prstGeom>
        </p:spPr>
      </p:pic>
      <p:cxnSp>
        <p:nvCxnSpPr>
          <p:cNvPr id="14" name="Straight Connector 13">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5BEDC61-8EBE-47BA-A7A4-2E44892414A1}"/>
              </a:ext>
            </a:extLst>
          </p:cNvPr>
          <p:cNvSpPr/>
          <p:nvPr/>
        </p:nvSpPr>
        <p:spPr>
          <a:xfrm>
            <a:off x="4463310" y="5088636"/>
            <a:ext cx="6887442" cy="1143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Provide tasks where children can observe, predict, and experiment.</a:t>
            </a:r>
          </a:p>
        </p:txBody>
      </p:sp>
    </p:spTree>
    <p:extLst>
      <p:ext uri="{BB962C8B-B14F-4D97-AF65-F5344CB8AC3E}">
        <p14:creationId xmlns:p14="http://schemas.microsoft.com/office/powerpoint/2010/main" val="9023926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BEABD9-E1ED-49C7-8734-5494C88E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A0E2AC-456F-4B50-9831-B25847853BAF}"/>
              </a:ext>
            </a:extLst>
          </p:cNvPr>
          <p:cNvSpPr>
            <a:spLocks noGrp="1"/>
          </p:cNvSpPr>
          <p:nvPr>
            <p:ph type="title"/>
          </p:nvPr>
        </p:nvSpPr>
        <p:spPr>
          <a:xfrm>
            <a:off x="841248" y="5010912"/>
            <a:ext cx="2889504" cy="1344168"/>
          </a:xfrm>
        </p:spPr>
        <p:txBody>
          <a:bodyPr anchor="ctr">
            <a:normAutofit/>
          </a:bodyPr>
          <a:lstStyle/>
          <a:p>
            <a:r>
              <a:rPr kumimoji="0" lang="en-US" sz="2200" b="0" i="0" u="none" strike="noStrike" kern="1200"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rPr>
              <a:t>Fostering children’s thinking skills by </a:t>
            </a:r>
            <a:r>
              <a:rPr lang="en-US" sz="2200" b="1" dirty="0">
                <a:solidFill>
                  <a:schemeClr val="bg1"/>
                </a:solidFill>
                <a:latin typeface="Calibri Light" panose="020F0302020204030204" pitchFamily="34" charset="0"/>
                <a:cs typeface="Calibri Light" panose="020F0302020204030204" pitchFamily="34" charset="0"/>
              </a:rPr>
              <a:t>PROBLEM-SOLVING</a:t>
            </a:r>
            <a:endParaRPr lang="en-US" sz="2200" dirty="0">
              <a:solidFill>
                <a:schemeClr val="bg1"/>
              </a:solidFill>
              <a:latin typeface="Calibri Light" panose="020F0302020204030204" pitchFamily="34" charset="0"/>
              <a:cs typeface="Calibri Light" panose="020F0302020204030204" pitchFamily="34" charset="0"/>
            </a:endParaRPr>
          </a:p>
        </p:txBody>
      </p:sp>
      <p:pic>
        <p:nvPicPr>
          <p:cNvPr id="5" name="Content Placeholder 4" descr="Circle-Time_Book-reading_09-23-08_cropped.jpg">
            <a:extLst>
              <a:ext uri="{FF2B5EF4-FFF2-40B4-BE49-F238E27FC236}">
                <a16:creationId xmlns:a16="http://schemas.microsoft.com/office/drawing/2014/main" id="{A7CDD78D-1875-4595-9813-951F94878C66}"/>
              </a:ext>
            </a:extLst>
          </p:cNvPr>
          <p:cNvPicPr>
            <a:picLocks noChangeAspect="1"/>
          </p:cNvPicPr>
          <p:nvPr/>
        </p:nvPicPr>
        <p:blipFill>
          <a:blip r:embed="rId2" cstate="print"/>
          <a:stretch>
            <a:fillRect/>
          </a:stretch>
        </p:blipFill>
        <p:spPr bwMode="auto">
          <a:xfrm>
            <a:off x="633985" y="521917"/>
            <a:ext cx="5212080" cy="3778757"/>
          </a:xfrm>
          <a:prstGeom prst="rect">
            <a:avLst/>
          </a:prstGeom>
          <a:noFill/>
        </p:spPr>
      </p:pic>
      <p:pic>
        <p:nvPicPr>
          <p:cNvPr id="4" name="Picture 3">
            <a:extLst>
              <a:ext uri="{FF2B5EF4-FFF2-40B4-BE49-F238E27FC236}">
                <a16:creationId xmlns:a16="http://schemas.microsoft.com/office/drawing/2014/main" id="{ADD5A728-2943-4E92-9F7E-B341C8B563C9}"/>
              </a:ext>
            </a:extLst>
          </p:cNvPr>
          <p:cNvPicPr>
            <a:picLocks noChangeAspect="1"/>
          </p:cNvPicPr>
          <p:nvPr/>
        </p:nvPicPr>
        <p:blipFill rotWithShape="1">
          <a:blip r:embed="rId3"/>
          <a:srcRect l="3095" t="3754"/>
          <a:stretch/>
        </p:blipFill>
        <p:spPr>
          <a:xfrm>
            <a:off x="6345935" y="955367"/>
            <a:ext cx="5212080" cy="2911857"/>
          </a:xfrm>
          <a:prstGeom prst="rect">
            <a:avLst/>
          </a:prstGeom>
        </p:spPr>
      </p:pic>
      <p:cxnSp>
        <p:nvCxnSpPr>
          <p:cNvPr id="14" name="Straight Connector 13">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B6D34AA-9842-499F-A7BB-C26F38E938E3}"/>
              </a:ext>
            </a:extLst>
          </p:cNvPr>
          <p:cNvSpPr/>
          <p:nvPr/>
        </p:nvSpPr>
        <p:spPr>
          <a:xfrm>
            <a:off x="4511615" y="5089586"/>
            <a:ext cx="6709741" cy="114731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Create opportunities for children to brainstorm, plan, and solve problems.</a:t>
            </a:r>
          </a:p>
        </p:txBody>
      </p:sp>
    </p:spTree>
    <p:extLst>
      <p:ext uri="{BB962C8B-B14F-4D97-AF65-F5344CB8AC3E}">
        <p14:creationId xmlns:p14="http://schemas.microsoft.com/office/powerpoint/2010/main" val="4708587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62" name="Rectangle 56">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8">
            <a:extLst>
              <a:ext uri="{FF2B5EF4-FFF2-40B4-BE49-F238E27FC236}">
                <a16:creationId xmlns:a16="http://schemas.microsoft.com/office/drawing/2014/main" id="{82BEABD9-E1ED-49C7-8734-5494C88E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16B141-A66F-4DDF-9CF2-DA8C1A5014BA}"/>
              </a:ext>
            </a:extLst>
          </p:cNvPr>
          <p:cNvSpPr>
            <a:spLocks noGrp="1"/>
          </p:cNvSpPr>
          <p:nvPr>
            <p:ph type="title"/>
          </p:nvPr>
        </p:nvSpPr>
        <p:spPr>
          <a:xfrm>
            <a:off x="841248" y="4822591"/>
            <a:ext cx="2889504" cy="1604087"/>
          </a:xfrm>
        </p:spPr>
        <p:txBody>
          <a:bodyPr vert="horz" lIns="91440" tIns="45720" rIns="91440" bIns="45720" rtlCol="0" anchor="ctr">
            <a:normAutofit/>
          </a:bodyPr>
          <a:lstStyle/>
          <a:p>
            <a:r>
              <a:rPr lang="en-US" sz="2400" dirty="0">
                <a:solidFill>
                  <a:schemeClr val="bg1"/>
                </a:solidFill>
              </a:rPr>
              <a:t>Fostering children’s thinking skills </a:t>
            </a:r>
            <a:br>
              <a:rPr lang="en-US" sz="2400" dirty="0">
                <a:solidFill>
                  <a:schemeClr val="bg1"/>
                </a:solidFill>
              </a:rPr>
            </a:br>
            <a:r>
              <a:rPr lang="en-US" sz="2400" dirty="0">
                <a:solidFill>
                  <a:schemeClr val="bg1"/>
                </a:solidFill>
              </a:rPr>
              <a:t>by </a:t>
            </a:r>
            <a:r>
              <a:rPr lang="en-US" sz="2400" b="1" dirty="0">
                <a:solidFill>
                  <a:schemeClr val="bg1"/>
                </a:solidFill>
              </a:rPr>
              <a:t>APPLYING KNOWLEDGE</a:t>
            </a:r>
            <a:endParaRPr lang="en-US" sz="2400" dirty="0">
              <a:solidFill>
                <a:schemeClr val="bg1"/>
              </a:solidFill>
            </a:endParaRPr>
          </a:p>
        </p:txBody>
      </p:sp>
      <p:pic>
        <p:nvPicPr>
          <p:cNvPr id="5" name="Picture 4" descr="Children_washing_hands_with_stuffed_pig_4.jpg">
            <a:extLst>
              <a:ext uri="{FF2B5EF4-FFF2-40B4-BE49-F238E27FC236}">
                <a16:creationId xmlns:a16="http://schemas.microsoft.com/office/drawing/2014/main" id="{8C212214-D7A8-482B-B5B8-46488D8FAAB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8150" r="-3" b="-3"/>
          <a:stretch/>
        </p:blipFill>
        <p:spPr>
          <a:xfrm>
            <a:off x="633985" y="834524"/>
            <a:ext cx="5212080" cy="3153544"/>
          </a:xfrm>
          <a:prstGeom prst="rect">
            <a:avLst/>
          </a:prstGeom>
        </p:spPr>
      </p:pic>
      <p:pic>
        <p:nvPicPr>
          <p:cNvPr id="4" name="Picture 3" descr="Auburn_Marty_020.jpg">
            <a:extLst>
              <a:ext uri="{FF2B5EF4-FFF2-40B4-BE49-F238E27FC236}">
                <a16:creationId xmlns:a16="http://schemas.microsoft.com/office/drawing/2014/main" id="{E73A30D5-1F0C-41BC-9639-C5C1CAF4E24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502" r="-2" b="-2"/>
          <a:stretch/>
        </p:blipFill>
        <p:spPr>
          <a:xfrm>
            <a:off x="6345935" y="835976"/>
            <a:ext cx="5212080" cy="3150639"/>
          </a:xfrm>
          <a:prstGeom prst="rect">
            <a:avLst/>
          </a:prstGeom>
        </p:spPr>
      </p:pic>
      <p:cxnSp>
        <p:nvCxnSpPr>
          <p:cNvPr id="61" name="Straight Connector 60">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9497740-DFE6-4F02-9456-AB1A7D7F4985}"/>
              </a:ext>
            </a:extLst>
          </p:cNvPr>
          <p:cNvSpPr/>
          <p:nvPr/>
        </p:nvSpPr>
        <p:spPr>
          <a:xfrm>
            <a:off x="4379976" y="5010911"/>
            <a:ext cx="6976872" cy="1277745"/>
          </a:xfrm>
          <a:prstGeom prst="rect">
            <a:avLst/>
          </a:prstGeom>
          <a:solidFill>
            <a:schemeClr val="accent6">
              <a:lumMod val="40000"/>
              <a:lumOff val="60000"/>
            </a:schemeClr>
          </a:solidFill>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92500"/>
          </a:bodyPr>
          <a:lstStyle/>
          <a:p>
            <a:pPr algn="ctr">
              <a:lnSpc>
                <a:spcPct val="90000"/>
              </a:lnSpc>
              <a:spcAft>
                <a:spcPts val="600"/>
              </a:spcAft>
            </a:pPr>
            <a:endParaRPr lang="en-US" sz="2400" dirty="0">
              <a:solidFill>
                <a:schemeClr val="bg1"/>
              </a:solidFill>
            </a:endParaRPr>
          </a:p>
          <a:p>
            <a:pPr algn="ctr">
              <a:lnSpc>
                <a:spcPct val="90000"/>
              </a:lnSpc>
              <a:spcAft>
                <a:spcPts val="600"/>
              </a:spcAft>
            </a:pPr>
            <a:r>
              <a:rPr lang="en-US" sz="2400" dirty="0">
                <a:solidFill>
                  <a:schemeClr val="bg1"/>
                </a:solidFill>
              </a:rPr>
              <a:t>Build on children’s natural curiosity by drawing upon their everyday experiences and connecting previous knowledge.</a:t>
            </a:r>
          </a:p>
          <a:p>
            <a:pPr indent="-228600">
              <a:lnSpc>
                <a:spcPct val="90000"/>
              </a:lnSpc>
              <a:spcAft>
                <a:spcPts val="600"/>
              </a:spcAft>
              <a:buFont typeface="Arial" panose="020B0604020202020204" pitchFamily="34" charset="0"/>
              <a:buChar char="•"/>
            </a:pPr>
            <a:endParaRPr lang="en-US" sz="1700" dirty="0">
              <a:solidFill>
                <a:schemeClr val="bg1"/>
              </a:solidFill>
            </a:endParaRPr>
          </a:p>
        </p:txBody>
      </p:sp>
    </p:spTree>
    <p:extLst>
      <p:ext uri="{BB962C8B-B14F-4D97-AF65-F5344CB8AC3E}">
        <p14:creationId xmlns:p14="http://schemas.microsoft.com/office/powerpoint/2010/main" val="22627333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Nature Study and Science: Is There a Difference? — Simply Charlotte Mason">
            <a:extLst>
              <a:ext uri="{FF2B5EF4-FFF2-40B4-BE49-F238E27FC236}">
                <a16:creationId xmlns:a16="http://schemas.microsoft.com/office/drawing/2014/main" id="{15E6F75D-3A0C-453B-838D-191AEB2B53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92" b="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CF4E14-567F-4CD6-8B22-B2ABE55BDCD0}"/>
              </a:ext>
            </a:extLst>
          </p:cNvPr>
          <p:cNvSpPr>
            <a:spLocks noGrp="1"/>
          </p:cNvSpPr>
          <p:nvPr>
            <p:ph type="title"/>
          </p:nvPr>
        </p:nvSpPr>
        <p:spPr>
          <a:xfrm>
            <a:off x="7749985" y="640263"/>
            <a:ext cx="3759240" cy="1344975"/>
          </a:xfrm>
        </p:spPr>
        <p:txBody>
          <a:bodyPr>
            <a:normAutofit/>
          </a:bodyPr>
          <a:lstStyle/>
          <a:p>
            <a:r>
              <a:rPr lang="en-US" sz="4000" b="1" dirty="0"/>
              <a:t>Science in Nature</a:t>
            </a:r>
          </a:p>
        </p:txBody>
      </p:sp>
      <p:sp>
        <p:nvSpPr>
          <p:cNvPr id="3" name="Content Placeholder 2">
            <a:extLst>
              <a:ext uri="{FF2B5EF4-FFF2-40B4-BE49-F238E27FC236}">
                <a16:creationId xmlns:a16="http://schemas.microsoft.com/office/drawing/2014/main" id="{9782686D-C241-4086-8D56-2E74517299D7}"/>
              </a:ext>
            </a:extLst>
          </p:cNvPr>
          <p:cNvSpPr>
            <a:spLocks noGrp="1"/>
          </p:cNvSpPr>
          <p:nvPr>
            <p:ph idx="1"/>
          </p:nvPr>
        </p:nvSpPr>
        <p:spPr>
          <a:xfrm>
            <a:off x="7749290" y="2121763"/>
            <a:ext cx="3764826" cy="3773010"/>
          </a:xfrm>
        </p:spPr>
        <p:txBody>
          <a:bodyPr>
            <a:normAutofit/>
          </a:bodyPr>
          <a:lstStyle/>
          <a:p>
            <a:r>
              <a:rPr lang="en-US" sz="1800" dirty="0"/>
              <a:t>Take a few minutes to watch the following video.  See how easy it is to experience science in everyday activities.</a:t>
            </a:r>
          </a:p>
          <a:p>
            <a:r>
              <a:rPr lang="en-US" sz="1800" dirty="0"/>
              <a:t>Click on the link to access the video.  It will take you to an outside browser.  Just return to the PowerPoint when you’re done!</a:t>
            </a:r>
          </a:p>
          <a:p>
            <a:endParaRPr lang="en-US" sz="1800" dirty="0"/>
          </a:p>
          <a:p>
            <a:r>
              <a:rPr lang="en-US" sz="1800" dirty="0">
                <a:hlinkClick r:id="rId3"/>
              </a:rPr>
              <a:t>How to Play in Nature: Science Ideas for Teachers</a:t>
            </a:r>
            <a:endParaRPr lang="en-US" sz="1800" dirty="0"/>
          </a:p>
        </p:txBody>
      </p:sp>
    </p:spTree>
    <p:extLst>
      <p:ext uri="{BB962C8B-B14F-4D97-AF65-F5344CB8AC3E}">
        <p14:creationId xmlns:p14="http://schemas.microsoft.com/office/powerpoint/2010/main" val="35760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52E8F-3CEA-4E16-A2B3-CF5FF32860FF}"/>
              </a:ext>
            </a:extLst>
          </p:cNvPr>
          <p:cNvSpPr>
            <a:spLocks noGrp="1"/>
          </p:cNvSpPr>
          <p:nvPr>
            <p:ph type="title"/>
          </p:nvPr>
        </p:nvSpPr>
        <p:spPr>
          <a:xfrm>
            <a:off x="762007" y="581026"/>
            <a:ext cx="5314536" cy="1325563"/>
          </a:xfrm>
        </p:spPr>
        <p:txBody>
          <a:bodyPr>
            <a:normAutofit/>
          </a:bodyPr>
          <a:lstStyle/>
          <a:p>
            <a:r>
              <a:rPr lang="en-US" sz="5400" b="1" u="sng" dirty="0"/>
              <a:t>What is Science?</a:t>
            </a:r>
          </a:p>
        </p:txBody>
      </p:sp>
      <p:sp>
        <p:nvSpPr>
          <p:cNvPr id="23" name="Content Placeholder 22">
            <a:extLst>
              <a:ext uri="{FF2B5EF4-FFF2-40B4-BE49-F238E27FC236}">
                <a16:creationId xmlns:a16="http://schemas.microsoft.com/office/drawing/2014/main" id="{3D4B4B68-F9CD-4C0D-A82C-6A05B372445D}"/>
              </a:ext>
            </a:extLst>
          </p:cNvPr>
          <p:cNvSpPr>
            <a:spLocks noGrp="1"/>
          </p:cNvSpPr>
          <p:nvPr>
            <p:ph idx="1"/>
          </p:nvPr>
        </p:nvSpPr>
        <p:spPr>
          <a:xfrm>
            <a:off x="762000" y="1943099"/>
            <a:ext cx="5314543" cy="4333875"/>
          </a:xfrm>
        </p:spPr>
        <p:txBody>
          <a:bodyPr anchor="t">
            <a:noAutofit/>
          </a:bodyPr>
          <a:lstStyle/>
          <a:p>
            <a:pPr fontAlgn="base"/>
            <a:r>
              <a:rPr lang="en-US" sz="2400" b="1" i="0" dirty="0">
                <a:effectLst/>
                <a:latin typeface="Open Sans" panose="020B0606030504020204" pitchFamily="34" charset="0"/>
              </a:rPr>
              <a:t>Definition of </a:t>
            </a:r>
            <a:r>
              <a:rPr lang="en-US" sz="2400" b="1" i="1" dirty="0">
                <a:effectLst/>
                <a:latin typeface="inherit"/>
              </a:rPr>
              <a:t>science</a:t>
            </a:r>
            <a:endParaRPr lang="en-US" sz="2400" b="1" i="0" dirty="0">
              <a:effectLst/>
              <a:latin typeface="Open Sans" panose="020B0606030504020204" pitchFamily="34" charset="0"/>
            </a:endParaRPr>
          </a:p>
          <a:p>
            <a:pPr fontAlgn="base"/>
            <a:r>
              <a:rPr lang="en-US" sz="2400" b="1" i="0" dirty="0">
                <a:effectLst/>
                <a:latin typeface="Open Sans" panose="020B0606030504020204" pitchFamily="34" charset="0"/>
              </a:rPr>
              <a:t>1a</a:t>
            </a:r>
            <a:r>
              <a:rPr lang="en-US" sz="2400" b="1" i="0" dirty="0">
                <a:effectLst/>
                <a:latin typeface="inherit"/>
              </a:rPr>
              <a:t>: </a:t>
            </a:r>
            <a:r>
              <a:rPr lang="en-US" sz="2400" b="0" i="0" dirty="0">
                <a:effectLst/>
                <a:latin typeface="Open Sans" panose="020B0606030504020204" pitchFamily="34" charset="0"/>
              </a:rPr>
              <a:t>knowledge or a system of knowledge covering general truths or the operation of general laws especially as obtained and tested through </a:t>
            </a:r>
            <a:r>
              <a:rPr lang="en-US" sz="2400" b="0" i="0" u="none" strike="noStrike" dirty="0">
                <a:effectLst/>
                <a:latin typeface="Open Sans" panose="020B0606030504020204" pitchFamily="34" charset="0"/>
                <a:hlinkClick r:id="rId2"/>
              </a:rPr>
              <a:t>scientific method</a:t>
            </a:r>
            <a:endParaRPr lang="en-US" sz="2400" b="0" i="0" dirty="0">
              <a:effectLst/>
              <a:latin typeface="Open Sans" panose="020B0606030504020204" pitchFamily="34" charset="0"/>
            </a:endParaRPr>
          </a:p>
          <a:p>
            <a:pPr fontAlgn="base"/>
            <a:r>
              <a:rPr lang="en-US" sz="2400" b="1" i="0" dirty="0">
                <a:effectLst/>
                <a:latin typeface="Open Sans" panose="020B0606030504020204" pitchFamily="34" charset="0"/>
              </a:rPr>
              <a:t>b</a:t>
            </a:r>
            <a:r>
              <a:rPr lang="en-US" sz="2400" b="1" i="0" dirty="0">
                <a:effectLst/>
                <a:latin typeface="inherit"/>
              </a:rPr>
              <a:t>: </a:t>
            </a:r>
            <a:r>
              <a:rPr lang="en-US" sz="2400" b="0" i="0" dirty="0">
                <a:effectLst/>
                <a:latin typeface="Open Sans" panose="020B0606030504020204" pitchFamily="34" charset="0"/>
              </a:rPr>
              <a:t>such knowledge or such a system of knowledge concerned with the physical world and its </a:t>
            </a:r>
            <a:r>
              <a:rPr lang="en-US" sz="2400" b="0" i="0" u="none" strike="noStrike" dirty="0">
                <a:effectLst/>
                <a:latin typeface="Open Sans" panose="020B0606030504020204" pitchFamily="34" charset="0"/>
                <a:hlinkClick r:id="rId3"/>
              </a:rPr>
              <a:t>phenomena</a:t>
            </a:r>
            <a:r>
              <a:rPr lang="en-US" sz="2400" b="0" i="0" dirty="0">
                <a:effectLst/>
                <a:latin typeface="Open Sans" panose="020B0606030504020204" pitchFamily="34" charset="0"/>
              </a:rPr>
              <a:t> </a:t>
            </a:r>
            <a:r>
              <a:rPr lang="en-US" sz="2400" b="1" i="0" dirty="0">
                <a:effectLst/>
                <a:latin typeface="inherit"/>
              </a:rPr>
              <a:t>: </a:t>
            </a:r>
            <a:r>
              <a:rPr lang="en-US" sz="2400" b="0" i="0" u="none" strike="noStrike" cap="all" dirty="0">
                <a:effectLst/>
                <a:latin typeface="Open Sans" panose="020B0606030504020204" pitchFamily="34" charset="0"/>
                <a:hlinkClick r:id="rId4"/>
              </a:rPr>
              <a:t>NATURAL SCIENCE</a:t>
            </a:r>
            <a:endParaRPr lang="en-US" sz="2400" b="0" i="0" dirty="0">
              <a:effectLst/>
              <a:latin typeface="Open Sans" panose="020B0606030504020204" pitchFamily="34" charset="0"/>
            </a:endParaRPr>
          </a:p>
        </p:txBody>
      </p:sp>
      <p:sp>
        <p:nvSpPr>
          <p:cNvPr id="3114" name="Freeform: Shape 13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Evaluating the Seven Components of Wisdom">
            <a:extLst>
              <a:ext uri="{FF2B5EF4-FFF2-40B4-BE49-F238E27FC236}">
                <a16:creationId xmlns:a16="http://schemas.microsoft.com/office/drawing/2014/main" id="{433917F0-9887-44C4-9E40-308CC529B6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06" r="25299" b="-1"/>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3274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fade">
                                      <p:cBhvr>
                                        <p:cTn id="14" dur="1000"/>
                                        <p:tgtEl>
                                          <p:spTgt spid="23">
                                            <p:txEl>
                                              <p:pRg st="0" end="0"/>
                                            </p:txEl>
                                          </p:spTgt>
                                        </p:tgtEl>
                                      </p:cBhvr>
                                    </p:animEffect>
                                    <p:anim calcmode="lin" valueType="num">
                                      <p:cBhvr>
                                        <p:cTn id="15"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fade">
                                      <p:cBhvr>
                                        <p:cTn id="19" dur="1000"/>
                                        <p:tgtEl>
                                          <p:spTgt spid="23">
                                            <p:txEl>
                                              <p:pRg st="1" end="1"/>
                                            </p:txEl>
                                          </p:spTgt>
                                        </p:tgtEl>
                                      </p:cBhvr>
                                    </p:animEffect>
                                    <p:anim calcmode="lin" valueType="num">
                                      <p:cBhvr>
                                        <p:cTn id="20"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xEl>
                                              <p:pRg st="2" end="2"/>
                                            </p:txEl>
                                          </p:spTgt>
                                        </p:tgtEl>
                                        <p:attrNameLst>
                                          <p:attrName>style.visibility</p:attrName>
                                        </p:attrNameLst>
                                      </p:cBhvr>
                                      <p:to>
                                        <p:strVal val="visible"/>
                                      </p:to>
                                    </p:set>
                                    <p:animEffect transition="in" filter="fade">
                                      <p:cBhvr>
                                        <p:cTn id="24" dur="1000"/>
                                        <p:tgtEl>
                                          <p:spTgt spid="23">
                                            <p:txEl>
                                              <p:pRg st="2" end="2"/>
                                            </p:txEl>
                                          </p:spTgt>
                                        </p:tgtEl>
                                      </p:cBhvr>
                                    </p:animEffect>
                                    <p:anim calcmode="lin" valueType="num">
                                      <p:cBhvr>
                                        <p:cTn id="25"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5"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35E9EA-0322-48BF-AB1D-2D8219C3F1F7}"/>
              </a:ext>
            </a:extLst>
          </p:cNvPr>
          <p:cNvSpPr>
            <a:spLocks noGrp="1"/>
          </p:cNvSpPr>
          <p:nvPr>
            <p:ph type="title"/>
          </p:nvPr>
        </p:nvSpPr>
        <p:spPr>
          <a:xfrm>
            <a:off x="6421700" y="713232"/>
            <a:ext cx="5154168" cy="1197864"/>
          </a:xfrm>
        </p:spPr>
        <p:txBody>
          <a:bodyPr>
            <a:normAutofit/>
          </a:bodyPr>
          <a:lstStyle/>
          <a:p>
            <a:r>
              <a:rPr lang="en-US" sz="4100" b="1" dirty="0"/>
              <a:t>FINAL TRAINING STEPS</a:t>
            </a:r>
          </a:p>
        </p:txBody>
      </p:sp>
      <p:pic>
        <p:nvPicPr>
          <p:cNvPr id="3074" name="Picture 2" descr="The Final Steps of Trade Show Planning">
            <a:extLst>
              <a:ext uri="{FF2B5EF4-FFF2-40B4-BE49-F238E27FC236}">
                <a16:creationId xmlns:a16="http://schemas.microsoft.com/office/drawing/2014/main" id="{E918BD7B-97C8-41DC-8AC0-7F68BD5C2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44" r="34075"/>
          <a:stretch/>
        </p:blipFill>
        <p:spPr bwMode="auto">
          <a:xfrm>
            <a:off x="20" y="10"/>
            <a:ext cx="5495089"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A6FA51-9BE8-40B4-96E6-71384F7DC827}"/>
              </a:ext>
            </a:extLst>
          </p:cNvPr>
          <p:cNvSpPr>
            <a:spLocks noGrp="1"/>
          </p:cNvSpPr>
          <p:nvPr>
            <p:ph idx="1"/>
          </p:nvPr>
        </p:nvSpPr>
        <p:spPr>
          <a:xfrm>
            <a:off x="6421700" y="1737360"/>
            <a:ext cx="5154168" cy="4434840"/>
          </a:xfrm>
        </p:spPr>
        <p:txBody>
          <a:bodyPr anchor="t">
            <a:normAutofit lnSpcReduction="10000"/>
          </a:bodyPr>
          <a:lstStyle/>
          <a:p>
            <a:r>
              <a:rPr lang="en-US" sz="2000" dirty="0"/>
              <a:t>Complete the Professional Development Survey on the following slide.</a:t>
            </a:r>
          </a:p>
          <a:p>
            <a:pPr lvl="1"/>
            <a:r>
              <a:rPr lang="en-US" sz="2000" dirty="0"/>
              <a:t>Upon completion of the survey, participants will be entered into a roster on </a:t>
            </a:r>
            <a:r>
              <a:rPr lang="en-US" sz="2000" dirty="0" err="1"/>
              <a:t>MiRegistry</a:t>
            </a:r>
            <a:r>
              <a:rPr lang="en-US" sz="2000" dirty="0"/>
              <a:t>.</a:t>
            </a:r>
          </a:p>
          <a:p>
            <a:pPr lvl="1"/>
            <a:r>
              <a:rPr lang="en-US" sz="2000" dirty="0"/>
              <a:t>This training will appear on participants’ learning record.</a:t>
            </a:r>
          </a:p>
          <a:p>
            <a:pPr lvl="1"/>
            <a:r>
              <a:rPr lang="en-US" sz="2000" dirty="0"/>
              <a:t>Staff can access a training certificate from their profile page on </a:t>
            </a:r>
            <a:r>
              <a:rPr lang="en-US" sz="2000" dirty="0" err="1"/>
              <a:t>MiRegistry</a:t>
            </a:r>
            <a:r>
              <a:rPr lang="en-US" sz="2000" dirty="0"/>
              <a:t>, if desired.</a:t>
            </a:r>
          </a:p>
          <a:p>
            <a:pPr lvl="1"/>
            <a:r>
              <a:rPr lang="en-US" sz="2000" dirty="0"/>
              <a:t>This will also serve as an attendance record/sign-in sheet for </a:t>
            </a:r>
            <a:r>
              <a:rPr lang="en-US" sz="2000" dirty="0" err="1"/>
              <a:t>ChildPlus</a:t>
            </a:r>
            <a:r>
              <a:rPr lang="en-US" sz="2000" dirty="0"/>
              <a:t> purposes.</a:t>
            </a:r>
          </a:p>
          <a:p>
            <a:pPr lvl="1"/>
            <a:endParaRPr lang="en-US" sz="1700" dirty="0"/>
          </a:p>
          <a:p>
            <a:r>
              <a:rPr lang="en-US" sz="1700" dirty="0"/>
              <a:t>Need a link to the PD survey instead? </a:t>
            </a:r>
            <a:r>
              <a:rPr lang="en-US" sz="1700" dirty="0">
                <a:hlinkClick r:id="rId3"/>
              </a:rPr>
              <a:t>CLICK HERE</a:t>
            </a:r>
            <a:endParaRPr lang="en-US" sz="1700" dirty="0"/>
          </a:p>
        </p:txBody>
      </p:sp>
    </p:spTree>
    <p:extLst>
      <p:ext uri="{BB962C8B-B14F-4D97-AF65-F5344CB8AC3E}">
        <p14:creationId xmlns:p14="http://schemas.microsoft.com/office/powerpoint/2010/main" val="18476812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title="Forms">
                <a:extLst>
                  <a:ext uri="{FF2B5EF4-FFF2-40B4-BE49-F238E27FC236}">
                    <a16:creationId xmlns:a16="http://schemas.microsoft.com/office/drawing/2014/main" id="{FA1272E5-DB24-4672-856C-93918B454538}"/>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2" name="Add-in 1" title="Forms">
                <a:extLst>
                  <a:ext uri="{FF2B5EF4-FFF2-40B4-BE49-F238E27FC236}">
                    <a16:creationId xmlns:a16="http://schemas.microsoft.com/office/drawing/2014/main" id="{FA1272E5-DB24-4672-856C-93918B454538}"/>
                  </a:ext>
                </a:extLst>
              </p:cNvPr>
              <p:cNvPicPr>
                <a:picLocks noGrp="1" noRot="1" noChangeAspect="1" noMove="1" noResize="1" noEditPoints="1" noAdjustHandles="1" noChangeArrowheads="1" noChangeShapeType="1"/>
              </p:cNvPicPr>
              <p:nvPr/>
            </p:nvPicPr>
            <p:blipFill>
              <a:blip r:embed="rId3"/>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3925447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3D0E98-CB2B-402D-B8E5-C0299D02BB77}"/>
              </a:ext>
            </a:extLst>
          </p:cNvPr>
          <p:cNvSpPr>
            <a:spLocks noGrp="1"/>
          </p:cNvSpPr>
          <p:nvPr>
            <p:ph type="title"/>
          </p:nvPr>
        </p:nvSpPr>
        <p:spPr>
          <a:xfrm>
            <a:off x="2311147" y="365760"/>
            <a:ext cx="7569706" cy="1288238"/>
          </a:xfrm>
        </p:spPr>
        <p:txBody>
          <a:bodyPr anchor="ctr">
            <a:normAutofit/>
          </a:bodyPr>
          <a:lstStyle/>
          <a:p>
            <a:pPr algn="ctr"/>
            <a:r>
              <a:rPr lang="en-US" b="1" dirty="0"/>
              <a:t>REFERENCES</a:t>
            </a:r>
          </a:p>
        </p:txBody>
      </p:sp>
      <p:sp>
        <p:nvSpPr>
          <p:cNvPr id="3" name="Content Placeholder 2">
            <a:extLst>
              <a:ext uri="{FF2B5EF4-FFF2-40B4-BE49-F238E27FC236}">
                <a16:creationId xmlns:a16="http://schemas.microsoft.com/office/drawing/2014/main" id="{4E1829EA-4872-43A0-989C-1E8B983CD3C3}"/>
              </a:ext>
            </a:extLst>
          </p:cNvPr>
          <p:cNvSpPr>
            <a:spLocks noGrp="1"/>
          </p:cNvSpPr>
          <p:nvPr>
            <p:ph idx="1"/>
          </p:nvPr>
        </p:nvSpPr>
        <p:spPr>
          <a:xfrm>
            <a:off x="2165569" y="1956816"/>
            <a:ext cx="7860863" cy="4024884"/>
          </a:xfrm>
        </p:spPr>
        <p:txBody>
          <a:bodyPr anchor="t">
            <a:normAutofit/>
          </a:bodyPr>
          <a:lstStyle/>
          <a:p>
            <a:r>
              <a:rPr lang="en-US" sz="2000" dirty="0"/>
              <a:t>“Fostering Children’s Thinking Skills.” </a:t>
            </a:r>
            <a:r>
              <a:rPr lang="en-US" sz="2000" i="1" dirty="0"/>
              <a:t>YouTube,</a:t>
            </a:r>
            <a:r>
              <a:rPr lang="en-US" sz="2000" dirty="0"/>
              <a:t> uploaded by </a:t>
            </a:r>
            <a:r>
              <a:rPr lang="en-US" sz="2000" dirty="0" err="1"/>
              <a:t>usgovACF</a:t>
            </a:r>
            <a:r>
              <a:rPr lang="en-US" sz="2000" dirty="0"/>
              <a:t>, 15 July 2015, </a:t>
            </a:r>
            <a:r>
              <a:rPr lang="en-US" sz="2000" dirty="0">
                <a:hlinkClick r:id="rId2"/>
              </a:rPr>
              <a:t>https://www.youtube.com/watch?v=fYMdWQVg26Y</a:t>
            </a:r>
            <a:r>
              <a:rPr lang="en-US" sz="2000" dirty="0"/>
              <a:t>.</a:t>
            </a:r>
          </a:p>
          <a:p>
            <a:r>
              <a:rPr lang="en-US" sz="2000" dirty="0"/>
              <a:t>“Science.” </a:t>
            </a:r>
            <a:r>
              <a:rPr lang="en-US" sz="2000" i="1" dirty="0"/>
              <a:t>Merriam-Webster.com Dictionary</a:t>
            </a:r>
            <a:r>
              <a:rPr lang="en-US" sz="2000" dirty="0"/>
              <a:t>, Merriam-Webster, </a:t>
            </a:r>
            <a:r>
              <a:rPr lang="en-US" sz="2000" dirty="0">
                <a:hlinkClick r:id="rId3"/>
              </a:rPr>
              <a:t>https://www.merriam-webster.com/dictionary/science. Accessed 1 Apr. 2022</a:t>
            </a:r>
            <a:r>
              <a:rPr lang="en-US" sz="2000" dirty="0"/>
              <a:t>.</a:t>
            </a:r>
          </a:p>
          <a:p>
            <a:r>
              <a:rPr lang="en-US" sz="2000" dirty="0"/>
              <a:t>“Science in Early Childhood.” </a:t>
            </a:r>
            <a:r>
              <a:rPr lang="en-US" sz="2000" i="1" dirty="0"/>
              <a:t>YouTube, </a:t>
            </a:r>
            <a:r>
              <a:rPr lang="en-US" sz="2000" dirty="0"/>
              <a:t>uploaded by Maria George, 22 March 2020, </a:t>
            </a:r>
            <a:r>
              <a:rPr lang="en-US" sz="2000" dirty="0">
                <a:hlinkClick r:id="rId4"/>
              </a:rPr>
              <a:t>https://www.youtube.com/watch?v=qDkFim5yhFY</a:t>
            </a:r>
            <a:r>
              <a:rPr lang="en-US" sz="2000" dirty="0"/>
              <a:t>.</a:t>
            </a:r>
          </a:p>
          <a:p>
            <a:r>
              <a:rPr lang="en-US" sz="2000" dirty="0"/>
              <a:t>“Teaching Some Science-The Big Bang Theory.” </a:t>
            </a:r>
            <a:r>
              <a:rPr lang="en-US" sz="2000" i="1" dirty="0"/>
              <a:t>YouTube</a:t>
            </a:r>
            <a:r>
              <a:rPr lang="en-US" sz="2000" dirty="0"/>
              <a:t>, uploaded by </a:t>
            </a:r>
            <a:r>
              <a:rPr lang="en-US" sz="2000" dirty="0" err="1"/>
              <a:t>YoureInMySpotFBPAGE</a:t>
            </a:r>
            <a:r>
              <a:rPr lang="en-US" sz="2000" dirty="0"/>
              <a:t>, 3 Aug. 2013, </a:t>
            </a:r>
            <a:r>
              <a:rPr lang="en-US" sz="2000" dirty="0">
                <a:hlinkClick r:id="rId5"/>
              </a:rPr>
              <a:t>https://www.youtube.com/watch?v=PzwTxVncWrI</a:t>
            </a:r>
            <a:r>
              <a:rPr lang="en-US" sz="2000" dirty="0"/>
              <a:t>.</a:t>
            </a:r>
          </a:p>
          <a:p>
            <a:r>
              <a:rPr lang="en-US" sz="2000" dirty="0"/>
              <a:t>“Using the Scientific Method.” </a:t>
            </a:r>
            <a:r>
              <a:rPr lang="en-US" sz="2000" i="1" dirty="0"/>
              <a:t>YouTube, </a:t>
            </a:r>
            <a:r>
              <a:rPr lang="en-US" sz="2000" dirty="0"/>
              <a:t>uploaded by </a:t>
            </a:r>
            <a:r>
              <a:rPr lang="en-US" sz="2000" dirty="0" err="1"/>
              <a:t>usgovACF</a:t>
            </a:r>
            <a:r>
              <a:rPr lang="en-US" sz="2000" dirty="0"/>
              <a:t>, 15 July 2015, </a:t>
            </a:r>
            <a:r>
              <a:rPr lang="en-US" sz="2000" dirty="0">
                <a:hlinkClick r:id="rId6"/>
              </a:rPr>
              <a:t>https://www.youtube.com/watch?v=bFr5IP5po2A</a:t>
            </a:r>
            <a:r>
              <a:rPr lang="en-US" sz="2000" dirty="0"/>
              <a:t>.</a:t>
            </a:r>
          </a:p>
          <a:p>
            <a:endParaRPr lang="en-US" sz="2000" dirty="0"/>
          </a:p>
        </p:txBody>
      </p:sp>
    </p:spTree>
    <p:extLst>
      <p:ext uri="{BB962C8B-B14F-4D97-AF65-F5344CB8AC3E}">
        <p14:creationId xmlns:p14="http://schemas.microsoft.com/office/powerpoint/2010/main" val="22517283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6" name="Straight Connector 7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000787-042C-4B8D-B014-1EDA5E10526C}"/>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THE END!</a:t>
            </a:r>
          </a:p>
        </p:txBody>
      </p:sp>
      <p:pic>
        <p:nvPicPr>
          <p:cNvPr id="4100" name="Picture 4" descr="40 Curiosity and Creativity ideas | quotes, curiosity, curiosity quotes">
            <a:extLst>
              <a:ext uri="{FF2B5EF4-FFF2-40B4-BE49-F238E27FC236}">
                <a16:creationId xmlns:a16="http://schemas.microsoft.com/office/drawing/2014/main" id="{2DE6D819-AA20-47D3-9F88-0C85E32943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2533" y="307731"/>
            <a:ext cx="4730931" cy="39976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 baby crawling on a wooden bench&#10;&#10;Description automatically generated with low confidence">
            <a:extLst>
              <a:ext uri="{FF2B5EF4-FFF2-40B4-BE49-F238E27FC236}">
                <a16:creationId xmlns:a16="http://schemas.microsoft.com/office/drawing/2014/main" id="{15761BEB-7150-4245-9159-70ABDC894D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6043" y="492457"/>
            <a:ext cx="5455917" cy="3628184"/>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36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8F68B9-4671-4FB4-B61B-F5C039741C8D}"/>
              </a:ext>
            </a:extLst>
          </p:cNvPr>
          <p:cNvSpPr>
            <a:spLocks noGrp="1"/>
          </p:cNvSpPr>
          <p:nvPr>
            <p:ph type="title"/>
          </p:nvPr>
        </p:nvSpPr>
        <p:spPr>
          <a:xfrm>
            <a:off x="838200" y="365125"/>
            <a:ext cx="10515600" cy="1325563"/>
          </a:xfrm>
        </p:spPr>
        <p:txBody>
          <a:bodyPr>
            <a:normAutofit/>
          </a:bodyPr>
          <a:lstStyle/>
          <a:p>
            <a:r>
              <a:rPr lang="en-US" sz="5400" dirty="0">
                <a:solidFill>
                  <a:srgbClr val="FFFFFF"/>
                </a:solidFill>
              </a:rPr>
              <a:t>Science Simplified</a:t>
            </a:r>
          </a:p>
        </p:txBody>
      </p:sp>
      <p:sp>
        <p:nvSpPr>
          <p:cNvPr id="21"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6C7235C-2412-BDCC-5676-1B705A3E270C}"/>
              </a:ext>
            </a:extLst>
          </p:cNvPr>
          <p:cNvGraphicFramePr>
            <a:graphicFrameLocks noGrp="1"/>
          </p:cNvGraphicFramePr>
          <p:nvPr>
            <p:ph idx="1"/>
            <p:extLst>
              <p:ext uri="{D42A27DB-BD31-4B8C-83A1-F6EECF244321}">
                <p14:modId xmlns:p14="http://schemas.microsoft.com/office/powerpoint/2010/main" val="444483768"/>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30374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4BBEBC-7A8E-48FC-8DA9-21E2E30EC7E8}"/>
              </a:ext>
            </a:extLst>
          </p:cNvPr>
          <p:cNvSpPr>
            <a:spLocks noGrp="1"/>
          </p:cNvSpPr>
          <p:nvPr>
            <p:ph type="title"/>
          </p:nvPr>
        </p:nvSpPr>
        <p:spPr>
          <a:xfrm>
            <a:off x="757957" y="943328"/>
            <a:ext cx="2981616" cy="2082511"/>
          </a:xfrm>
        </p:spPr>
        <p:txBody>
          <a:bodyPr>
            <a:normAutofit/>
          </a:bodyPr>
          <a:lstStyle/>
          <a:p>
            <a:r>
              <a:rPr lang="en-US" b="1" dirty="0"/>
              <a:t>Science in Early Childhood</a:t>
            </a:r>
          </a:p>
        </p:txBody>
      </p:sp>
      <p:sp>
        <p:nvSpPr>
          <p:cNvPr id="3" name="Content Placeholder 2">
            <a:extLst>
              <a:ext uri="{FF2B5EF4-FFF2-40B4-BE49-F238E27FC236}">
                <a16:creationId xmlns:a16="http://schemas.microsoft.com/office/drawing/2014/main" id="{2181D63A-1B08-46D3-8822-A0B98960EE70}"/>
              </a:ext>
            </a:extLst>
          </p:cNvPr>
          <p:cNvSpPr>
            <a:spLocks noGrp="1"/>
          </p:cNvSpPr>
          <p:nvPr>
            <p:ph idx="1"/>
          </p:nvPr>
        </p:nvSpPr>
        <p:spPr>
          <a:xfrm>
            <a:off x="838200" y="3427338"/>
            <a:ext cx="2496127" cy="1595887"/>
          </a:xfrm>
        </p:spPr>
        <p:txBody>
          <a:bodyPr>
            <a:normAutofit/>
          </a:bodyPr>
          <a:lstStyle/>
          <a:p>
            <a:pPr marL="0" indent="0">
              <a:buNone/>
            </a:pPr>
            <a:r>
              <a:rPr lang="en-US" sz="2000" dirty="0"/>
              <a:t>Take a few minutes to watch this brief video which provides an overview of science in early childhood.</a:t>
            </a:r>
          </a:p>
        </p:txBody>
      </p:sp>
      <p:pic>
        <p:nvPicPr>
          <p:cNvPr id="4" name="Online Media 3" title="Science in Early Childhood Education">
            <a:hlinkClick r:id="" action="ppaction://media"/>
            <a:extLst>
              <a:ext uri="{FF2B5EF4-FFF2-40B4-BE49-F238E27FC236}">
                <a16:creationId xmlns:a16="http://schemas.microsoft.com/office/drawing/2014/main" id="{6B563668-6F33-4EC9-80A0-21B2FA07393B}"/>
              </a:ext>
            </a:extLst>
          </p:cNvPr>
          <p:cNvPicPr>
            <a:picLocks noRot="1" noChangeAspect="1"/>
          </p:cNvPicPr>
          <p:nvPr>
            <a:videoFile r:link="rId1"/>
          </p:nvPr>
        </p:nvPicPr>
        <p:blipFill>
          <a:blip r:embed="rId3"/>
          <a:stretch>
            <a:fillRect/>
          </a:stretch>
        </p:blipFill>
        <p:spPr>
          <a:xfrm>
            <a:off x="4172527" y="658656"/>
            <a:ext cx="7181273" cy="5385954"/>
          </a:xfrm>
          <a:prstGeom prst="rect">
            <a:avLst/>
          </a:prstGeom>
        </p:spPr>
      </p:pic>
    </p:spTree>
    <p:extLst>
      <p:ext uri="{BB962C8B-B14F-4D97-AF65-F5344CB8AC3E}">
        <p14:creationId xmlns:p14="http://schemas.microsoft.com/office/powerpoint/2010/main" val="12788886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Top Corners Rounded 8">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Top Corners Rounded 10">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B69191-1688-49B1-8F65-BB9958BB10F2}"/>
              </a:ext>
            </a:extLst>
          </p:cNvPr>
          <p:cNvSpPr>
            <a:spLocks noGrp="1"/>
          </p:cNvSpPr>
          <p:nvPr>
            <p:ph type="title"/>
          </p:nvPr>
        </p:nvSpPr>
        <p:spPr>
          <a:xfrm>
            <a:off x="321733" y="981091"/>
            <a:ext cx="4092951" cy="1624457"/>
          </a:xfrm>
        </p:spPr>
        <p:txBody>
          <a:bodyPr>
            <a:normAutofit/>
          </a:bodyPr>
          <a:lstStyle/>
          <a:p>
            <a:r>
              <a:rPr lang="en-US" sz="3600" dirty="0">
                <a:solidFill>
                  <a:schemeClr val="bg1"/>
                </a:solidFill>
              </a:rPr>
              <a:t>Head Start Requirements</a:t>
            </a:r>
          </a:p>
        </p:txBody>
      </p:sp>
      <p:cxnSp>
        <p:nvCxnSpPr>
          <p:cNvPr id="13" name="Straight Connector 12">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879E1A-8C0C-4807-8585-80F529137659}"/>
              </a:ext>
            </a:extLst>
          </p:cNvPr>
          <p:cNvSpPr>
            <a:spLocks noGrp="1"/>
          </p:cNvSpPr>
          <p:nvPr>
            <p:ph idx="1"/>
          </p:nvPr>
        </p:nvSpPr>
        <p:spPr>
          <a:xfrm>
            <a:off x="321733" y="2834809"/>
            <a:ext cx="4092951" cy="3042099"/>
          </a:xfrm>
        </p:spPr>
        <p:txBody>
          <a:bodyPr anchor="t">
            <a:normAutofit/>
          </a:bodyPr>
          <a:lstStyle/>
          <a:p>
            <a:r>
              <a:rPr lang="en-US" sz="2400" dirty="0">
                <a:solidFill>
                  <a:schemeClr val="bg1"/>
                </a:solidFill>
              </a:rPr>
              <a:t>The Head Start Early Learning Outcomes Framework (HSELOF) lays out the skills, behaviors, and knowledge that programs must foster in ALL children.  </a:t>
            </a:r>
          </a:p>
          <a:p>
            <a:r>
              <a:rPr lang="en-US" sz="2400" dirty="0">
                <a:solidFill>
                  <a:schemeClr val="bg1"/>
                </a:solidFill>
              </a:rPr>
              <a:t>Scientific reasoning is a piece of this!</a:t>
            </a:r>
          </a:p>
          <a:p>
            <a:endParaRPr lang="en-US" sz="2000" dirty="0">
              <a:solidFill>
                <a:schemeClr val="bg1"/>
              </a:solidFill>
            </a:endParaRPr>
          </a:p>
        </p:txBody>
      </p:sp>
      <p:pic>
        <p:nvPicPr>
          <p:cNvPr id="4" name="Picture 2" descr="Early Learning in ESSA: Expanded Opportunities for School Districts - ppt  download">
            <a:extLst>
              <a:ext uri="{FF2B5EF4-FFF2-40B4-BE49-F238E27FC236}">
                <a16:creationId xmlns:a16="http://schemas.microsoft.com/office/drawing/2014/main" id="{015FCAF1-C5C3-49B2-A069-051995C7DF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03767" y="897182"/>
            <a:ext cx="6542117" cy="490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3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1" y="809907"/>
            <a:ext cx="1291642" cy="429215"/>
            <a:chOff x="2504802" y="1755501"/>
            <a:chExt cx="1598829" cy="531293"/>
          </a:xfrm>
          <a:solidFill>
            <a:schemeClr val="bg1">
              <a:alpha val="99000"/>
            </a:schemeClr>
          </a:solidFill>
        </p:grpSpPr>
        <p:sp>
          <p:nvSpPr>
            <p:cNvPr id="76" name="Freeform: Shape 75">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79" name="Oval 78">
            <a:extLst>
              <a:ext uri="{FF2B5EF4-FFF2-40B4-BE49-F238E27FC236}">
                <a16:creationId xmlns:a16="http://schemas.microsoft.com/office/drawing/2014/main" id="{99A7A058-C1CE-4860-96CB-6EAF9DEF7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452" y="3074904"/>
            <a:ext cx="3432303" cy="3432303"/>
          </a:xfrm>
          <a:prstGeom prst="ellipse">
            <a:avLst/>
          </a:prstGeom>
          <a:solidFill>
            <a:srgbClr val="FFFFFF">
              <a:alpha val="2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214B226-9840-4638-9B40-1BA7E5F52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452" y="3074904"/>
            <a:ext cx="3432303" cy="3432303"/>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B7F6E9F1-F0E1-442E-B824-A1ADD42CD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452" y="3074904"/>
            <a:ext cx="3432303" cy="3432303"/>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9FFD97F-40E1-45B3-9A51-E14CA4A4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3052" y="2922504"/>
            <a:ext cx="3526982" cy="352698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24416" y="5041342"/>
            <a:ext cx="1330536" cy="1330521"/>
            <a:chOff x="5734037" y="3067039"/>
            <a:chExt cx="724483" cy="724489"/>
          </a:xfrm>
          <a:solidFill>
            <a:schemeClr val="bg1"/>
          </a:solidFill>
        </p:grpSpPr>
        <p:sp>
          <p:nvSpPr>
            <p:cNvPr id="88" name="Freeform: Shape 87">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8B6768B9-FF02-4D95-8F03-B0883CD147DD}"/>
              </a:ext>
            </a:extLst>
          </p:cNvPr>
          <p:cNvSpPr>
            <a:spLocks noGrp="1"/>
          </p:cNvSpPr>
          <p:nvPr>
            <p:ph type="title"/>
          </p:nvPr>
        </p:nvSpPr>
        <p:spPr>
          <a:xfrm>
            <a:off x="819496" y="3599586"/>
            <a:ext cx="3267256" cy="2474102"/>
          </a:xfrm>
        </p:spPr>
        <p:txBody>
          <a:bodyPr>
            <a:normAutofit/>
          </a:bodyPr>
          <a:lstStyle/>
          <a:p>
            <a:pPr algn="ctr"/>
            <a:r>
              <a:rPr lang="en-US" sz="3600" dirty="0">
                <a:solidFill>
                  <a:schemeClr val="bg1"/>
                </a:solidFill>
              </a:rPr>
              <a:t>HSELOF &amp; PRESCHOOL DEVELOPMENT</a:t>
            </a:r>
          </a:p>
        </p:txBody>
      </p:sp>
      <p:pic>
        <p:nvPicPr>
          <p:cNvPr id="1026" name="Picture 2" descr="woman and child with magnifying glass looking at plant">
            <a:extLst>
              <a:ext uri="{FF2B5EF4-FFF2-40B4-BE49-F238E27FC236}">
                <a16:creationId xmlns:a16="http://schemas.microsoft.com/office/drawing/2014/main" id="{3467F5F4-A956-4E27-8273-3D1167A96C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00" r="15401" b="1"/>
          <a:stretch/>
        </p:blipFill>
        <p:spPr bwMode="auto">
          <a:xfrm>
            <a:off x="1392118" y="128658"/>
            <a:ext cx="2665189" cy="2665189"/>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Two boys pour water between plastic beakers">
            <a:extLst>
              <a:ext uri="{FF2B5EF4-FFF2-40B4-BE49-F238E27FC236}">
                <a16:creationId xmlns:a16="http://schemas.microsoft.com/office/drawing/2014/main" id="{59CFAEFF-BEC0-4410-830F-8E3CE3DB55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01" b="1"/>
          <a:stretch/>
        </p:blipFill>
        <p:spPr bwMode="auto">
          <a:xfrm>
            <a:off x="3879642" y="1483369"/>
            <a:ext cx="2479422" cy="2479422"/>
          </a:xfrm>
          <a:custGeom>
            <a:avLst/>
            <a:gdLst/>
            <a:ahLst/>
            <a:cxnLst/>
            <a:rect l="l" t="t" r="r" b="b"/>
            <a:pathLst>
              <a:path w="2479422" h="2479422">
                <a:moveTo>
                  <a:pt x="1239711" y="0"/>
                </a:moveTo>
                <a:cubicBezTo>
                  <a:pt x="1924384" y="0"/>
                  <a:pt x="2479422" y="555038"/>
                  <a:pt x="2479422" y="1239711"/>
                </a:cubicBezTo>
                <a:cubicBezTo>
                  <a:pt x="2479422" y="1924384"/>
                  <a:pt x="1924384" y="2479422"/>
                  <a:pt x="1239711" y="2479422"/>
                </a:cubicBezTo>
                <a:cubicBezTo>
                  <a:pt x="555038" y="2479422"/>
                  <a:pt x="0" y="1924384"/>
                  <a:pt x="0" y="1239711"/>
                </a:cubicBezTo>
                <a:cubicBezTo>
                  <a:pt x="0" y="555038"/>
                  <a:pt x="555038" y="0"/>
                  <a:pt x="1239711"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715131F-083E-44B8-A4F3-E084E013E469}"/>
              </a:ext>
            </a:extLst>
          </p:cNvPr>
          <p:cNvSpPr>
            <a:spLocks noGrp="1"/>
          </p:cNvSpPr>
          <p:nvPr>
            <p:ph idx="1"/>
          </p:nvPr>
        </p:nvSpPr>
        <p:spPr>
          <a:xfrm>
            <a:off x="6618018" y="256797"/>
            <a:ext cx="4815318" cy="6250410"/>
          </a:xfrm>
        </p:spPr>
        <p:txBody>
          <a:bodyPr anchor="ctr">
            <a:normAutofit/>
          </a:bodyPr>
          <a:lstStyle/>
          <a:p>
            <a:r>
              <a:rPr lang="en-US" dirty="0">
                <a:solidFill>
                  <a:schemeClr val="bg1"/>
                </a:solidFill>
              </a:rPr>
              <a:t>Within the scientific reasoning domain, there are two sub-domains:</a:t>
            </a:r>
          </a:p>
          <a:p>
            <a:pPr lvl="1"/>
            <a:r>
              <a:rPr lang="en-US" dirty="0">
                <a:solidFill>
                  <a:schemeClr val="bg1"/>
                </a:solidFill>
              </a:rPr>
              <a:t>Scientific inquiry</a:t>
            </a:r>
          </a:p>
          <a:p>
            <a:pPr lvl="1"/>
            <a:r>
              <a:rPr lang="en-US" dirty="0">
                <a:solidFill>
                  <a:schemeClr val="bg1"/>
                </a:solidFill>
              </a:rPr>
              <a:t>Reasoning and problem-solving</a:t>
            </a:r>
          </a:p>
          <a:p>
            <a:pPr lvl="1"/>
            <a:endParaRPr lang="en-US" dirty="0">
              <a:solidFill>
                <a:schemeClr val="bg1"/>
              </a:solidFill>
            </a:endParaRPr>
          </a:p>
          <a:p>
            <a:r>
              <a:rPr lang="en-US" dirty="0">
                <a:solidFill>
                  <a:schemeClr val="bg1"/>
                </a:solidFill>
              </a:rPr>
              <a:t>Each sub-domain has three goals.</a:t>
            </a:r>
          </a:p>
          <a:p>
            <a:endParaRPr lang="en-US" dirty="0">
              <a:solidFill>
                <a:schemeClr val="bg1"/>
              </a:solidFill>
            </a:endParaRPr>
          </a:p>
          <a:p>
            <a:r>
              <a:rPr lang="en-US" dirty="0">
                <a:solidFill>
                  <a:schemeClr val="bg1"/>
                </a:solidFill>
              </a:rPr>
              <a:t>Take some time on the next several slides to review these sub-domains and their associated goals.</a:t>
            </a:r>
          </a:p>
        </p:txBody>
      </p:sp>
    </p:spTree>
    <p:extLst>
      <p:ext uri="{BB962C8B-B14F-4D97-AF65-F5344CB8AC3E}">
        <p14:creationId xmlns:p14="http://schemas.microsoft.com/office/powerpoint/2010/main" val="236755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p:cTn id="26" dur="500" fill="hold"/>
                                        <p:tgtEl>
                                          <p:spTgt spid="1026"/>
                                        </p:tgtEl>
                                        <p:attrNameLst>
                                          <p:attrName>ppt_w</p:attrName>
                                        </p:attrNameLst>
                                      </p:cBhvr>
                                      <p:tavLst>
                                        <p:tav tm="0">
                                          <p:val>
                                            <p:fltVal val="0"/>
                                          </p:val>
                                        </p:tav>
                                        <p:tav tm="100000">
                                          <p:val>
                                            <p:strVal val="#ppt_w"/>
                                          </p:val>
                                        </p:tav>
                                      </p:tavLst>
                                    </p:anim>
                                    <p:anim calcmode="lin" valueType="num">
                                      <p:cBhvr>
                                        <p:cTn id="27" dur="500" fill="hold"/>
                                        <p:tgtEl>
                                          <p:spTgt spid="1026"/>
                                        </p:tgtEl>
                                        <p:attrNameLst>
                                          <p:attrName>ppt_h</p:attrName>
                                        </p:attrNameLst>
                                      </p:cBhvr>
                                      <p:tavLst>
                                        <p:tav tm="0">
                                          <p:val>
                                            <p:fltVal val="0"/>
                                          </p:val>
                                        </p:tav>
                                        <p:tav tm="100000">
                                          <p:val>
                                            <p:strVal val="#ppt_h"/>
                                          </p:val>
                                        </p:tav>
                                      </p:tavLst>
                                    </p:anim>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 calcmode="lin" valueType="num">
                                      <p:cBhvr>
                                        <p:cTn id="38" dur="500" fill="hold"/>
                                        <p:tgtEl>
                                          <p:spTgt spid="1028"/>
                                        </p:tgtEl>
                                        <p:attrNameLst>
                                          <p:attrName>ppt_w</p:attrName>
                                        </p:attrNameLst>
                                      </p:cBhvr>
                                      <p:tavLst>
                                        <p:tav tm="0">
                                          <p:val>
                                            <p:fltVal val="0"/>
                                          </p:val>
                                        </p:tav>
                                        <p:tav tm="100000">
                                          <p:val>
                                            <p:strVal val="#ppt_w"/>
                                          </p:val>
                                        </p:tav>
                                      </p:tavLst>
                                    </p:anim>
                                    <p:anim calcmode="lin" valueType="num">
                                      <p:cBhvr>
                                        <p:cTn id="39" dur="500" fill="hold"/>
                                        <p:tgtEl>
                                          <p:spTgt spid="1028"/>
                                        </p:tgtEl>
                                        <p:attrNameLst>
                                          <p:attrName>ppt_h</p:attrName>
                                        </p:attrNameLst>
                                      </p:cBhvr>
                                      <p:tavLst>
                                        <p:tav tm="0">
                                          <p:val>
                                            <p:fltVal val="0"/>
                                          </p:val>
                                        </p:tav>
                                        <p:tav tm="100000">
                                          <p:val>
                                            <p:strVal val="#ppt_h"/>
                                          </p:val>
                                        </p:tav>
                                      </p:tavLst>
                                    </p:anim>
                                    <p:animEffect transition="in" filter="fade">
                                      <p:cBhvr>
                                        <p:cTn id="40" dur="500"/>
                                        <p:tgtEl>
                                          <p:spTgt spid="102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1000"/>
                                        <p:tgtEl>
                                          <p:spTgt spid="3">
                                            <p:txEl>
                                              <p:pRg st="4" end="4"/>
                                            </p:txEl>
                                          </p:spTgt>
                                        </p:tgtEl>
                                      </p:cBhvr>
                                    </p:animEffect>
                                    <p:anim calcmode="lin" valueType="num">
                                      <p:cBhvr>
                                        <p:cTn id="4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1000"/>
                                        <p:tgtEl>
                                          <p:spTgt spid="3">
                                            <p:txEl>
                                              <p:pRg st="6" end="6"/>
                                            </p:txEl>
                                          </p:spTgt>
                                        </p:tgtEl>
                                      </p:cBhvr>
                                    </p:animEffect>
                                    <p:anim calcmode="lin" valueType="num">
                                      <p:cBhvr>
                                        <p:cTn id="5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61103F3C-A97D-4097-81A0-77CF18DE0862}">
  <we:reference id="wa104381526" version="1.0.0.2" store="en-US" storeType="OMEX"/>
  <we:alternateReferences>
    <we:reference id="WA104381526" version="1.0.0.2" store="WA104381526" storeType="OMEX"/>
  </we:alternateReferences>
  <we:properties>
    <we:property name="FormID" value="&quot;CUO2vqoEnECtbrNQ3fGRQaeNdzGeR-tCpHndNJi4VLBURUVLU0FPWDlaMThaNzFVV0EwWThYUUxIUC4u&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1575</TotalTime>
  <Words>4608</Words>
  <Application>Microsoft Office PowerPoint</Application>
  <PresentationFormat>Widescreen</PresentationFormat>
  <Paragraphs>232</Paragraphs>
  <Slides>53</Slides>
  <Notes>0</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53</vt:i4>
      </vt:variant>
    </vt:vector>
  </HeadingPairs>
  <TitlesOfParts>
    <vt:vector size="64" baseType="lpstr">
      <vt:lpstr>Arial</vt:lpstr>
      <vt:lpstr>Calibri</vt:lpstr>
      <vt:lpstr>Calibri Light</vt:lpstr>
      <vt:lpstr>Century Gothic</vt:lpstr>
      <vt:lpstr>inherit</vt:lpstr>
      <vt:lpstr>Lato</vt:lpstr>
      <vt:lpstr>Lucida Grande</vt:lpstr>
      <vt:lpstr>Open Sans</vt:lpstr>
      <vt:lpstr>Tw Cen MT</vt:lpstr>
      <vt:lpstr>Office Theme</vt:lpstr>
      <vt:lpstr>Office Theme</vt:lpstr>
      <vt:lpstr>Science in Early Childhood</vt:lpstr>
      <vt:lpstr>Training Objectives</vt:lpstr>
      <vt:lpstr>PowerPoint Presentation</vt:lpstr>
      <vt:lpstr>How NOT to teach science!</vt:lpstr>
      <vt:lpstr>What is Science?</vt:lpstr>
      <vt:lpstr>Science Simplified</vt:lpstr>
      <vt:lpstr>Science in Early Childhood</vt:lpstr>
      <vt:lpstr>Head Start Requirements</vt:lpstr>
      <vt:lpstr>HSELOF &amp; PRESCHOOL DEVELOPMENT</vt:lpstr>
      <vt:lpstr>SCIENTIFIC INQUIRY</vt:lpstr>
      <vt:lpstr>Goal P-SCI 1. Child observes and describes observable phenomena (objects, materials, organisms, and events).</vt:lpstr>
      <vt:lpstr>Goal P-SCI 2. Child engages in scientific talk.</vt:lpstr>
      <vt:lpstr>Goal P-SCI 3. Child compares and categorizes observable phenomena.</vt:lpstr>
      <vt:lpstr>Strategies that Work</vt:lpstr>
      <vt:lpstr>ENVIRONMENT</vt:lpstr>
      <vt:lpstr>INTERACTIONS</vt:lpstr>
      <vt:lpstr>INDIVIDUALIZATION</vt:lpstr>
      <vt:lpstr>PUTTING IT IN PRACTICE</vt:lpstr>
      <vt:lpstr>REASONING &amp; PROBLEM-SOLVING</vt:lpstr>
      <vt:lpstr>Goal P-SCI 4. Child asks a question, gathers information, and makes predictions.</vt:lpstr>
      <vt:lpstr>Goal P-SCI 5. Child plans and conducts investigations and experiments.</vt:lpstr>
      <vt:lpstr>Goal P-SCI 6. Child analyzes results, draws conclusions, and communicates results.</vt:lpstr>
      <vt:lpstr>Strategies that Work</vt:lpstr>
      <vt:lpstr>ENVIRONMENT</vt:lpstr>
      <vt:lpstr>INTERACTIONS</vt:lpstr>
      <vt:lpstr>INDIVIDUALIZATION</vt:lpstr>
      <vt:lpstr>PUTTING IT IN PRACTICE</vt:lpstr>
      <vt:lpstr>Fostering Children’s Thinking Skills</vt:lpstr>
      <vt:lpstr>Fostering Children’s Thinking Skills</vt:lpstr>
      <vt:lpstr>When Can I FOSTER CHILDREN’S THINKING SKILLS?</vt:lpstr>
      <vt:lpstr>PowerPoint Presentation</vt:lpstr>
      <vt:lpstr>PowerPoint Presentation</vt:lpstr>
      <vt:lpstr>Involving Families</vt:lpstr>
      <vt:lpstr>SCIENTIFIC METHOD</vt:lpstr>
      <vt:lpstr>Scientific  Method</vt:lpstr>
      <vt:lpstr>Scientific Method</vt:lpstr>
      <vt:lpstr>Scientific Method: The Steps</vt:lpstr>
      <vt:lpstr>Make Observations</vt:lpstr>
      <vt:lpstr>Form Questions</vt:lpstr>
      <vt:lpstr>Develop a Hypothesis</vt:lpstr>
      <vt:lpstr>Test the Hypothesis</vt:lpstr>
      <vt:lpstr>Record the Results</vt:lpstr>
      <vt:lpstr>Share the Results</vt:lpstr>
      <vt:lpstr>THE HEAD START CHILD DEVELOPMENT AND EARLY LEARNING FRAMEWORK</vt:lpstr>
      <vt:lpstr>Putting it ALL Together!</vt:lpstr>
      <vt:lpstr>Fostering children’s thinking skills  by USING THE SCIENTIFIC METHOD</vt:lpstr>
      <vt:lpstr>Fostering children’s thinking skills by PROBLEM-SOLVING</vt:lpstr>
      <vt:lpstr>Fostering children’s thinking skills  by APPLYING KNOWLEDGE</vt:lpstr>
      <vt:lpstr>Science in Nature</vt:lpstr>
      <vt:lpstr>FINAL TRAINING STEPS</vt:lpstr>
      <vt:lpstr>PowerPoint Presentation</vt:lpstr>
      <vt:lpstr>REFERENCES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dc:title>
  <dc:creator>Kristin Ruckle</dc:creator>
  <cp:lastModifiedBy>Kristin Ruckle</cp:lastModifiedBy>
  <cp:revision>113</cp:revision>
  <dcterms:created xsi:type="dcterms:W3CDTF">2022-03-31T17:37:57Z</dcterms:created>
  <dcterms:modified xsi:type="dcterms:W3CDTF">2022-04-07T19:59:59Z</dcterms:modified>
</cp:coreProperties>
</file>