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webextensions/webextension1.xml" ContentType="application/vnd.ms-office.webextension+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webextensions/webextension2.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1" r:id="rId4"/>
    <p:sldId id="258" r:id="rId5"/>
    <p:sldId id="262" r:id="rId6"/>
    <p:sldId id="265" r:id="rId7"/>
    <p:sldId id="269" r:id="rId8"/>
    <p:sldId id="268" r:id="rId9"/>
    <p:sldId id="267" r:id="rId10"/>
    <p:sldId id="266" r:id="rId11"/>
    <p:sldId id="263" r:id="rId12"/>
    <p:sldId id="264" r:id="rId13"/>
    <p:sldId id="270" r:id="rId14"/>
    <p:sldId id="271" r:id="rId15"/>
    <p:sldId id="272" r:id="rId16"/>
    <p:sldId id="275" r:id="rId17"/>
    <p:sldId id="276" r:id="rId18"/>
    <p:sldId id="280" r:id="rId19"/>
    <p:sldId id="283" r:id="rId20"/>
    <p:sldId id="284" r:id="rId21"/>
    <p:sldId id="285" r:id="rId22"/>
    <p:sldId id="286" r:id="rId23"/>
    <p:sldId id="287" r:id="rId24"/>
    <p:sldId id="288" r:id="rId25"/>
    <p:sldId id="289" r:id="rId26"/>
    <p:sldId id="281" r:id="rId27"/>
    <p:sldId id="299" r:id="rId28"/>
    <p:sldId id="300" r:id="rId29"/>
    <p:sldId id="290" r:id="rId30"/>
    <p:sldId id="291" r:id="rId31"/>
    <p:sldId id="292" r:id="rId32"/>
    <p:sldId id="293" r:id="rId33"/>
    <p:sldId id="298" r:id="rId34"/>
    <p:sldId id="294" r:id="rId35"/>
    <p:sldId id="295" r:id="rId36"/>
    <p:sldId id="282" r:id="rId37"/>
    <p:sldId id="296" r:id="rId38"/>
    <p:sldId id="259" r:id="rId39"/>
    <p:sldId id="260" r:id="rId40"/>
    <p:sldId id="261"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AAF2B-222C-44CF-BCA3-14FAC6B45D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EF2A14-1B0E-47BC-B1D8-1B1243C81599}">
      <dgm:prSet/>
      <dgm:spPr/>
      <dgm:t>
        <a:bodyPr/>
        <a:lstStyle/>
        <a:p>
          <a:r>
            <a:rPr lang="en-US" dirty="0"/>
            <a:t>It’s easy to see how using encouragement rather than generic or person praise can promote a healthy growth mindset in young children.</a:t>
          </a:r>
        </a:p>
      </dgm:t>
    </dgm:pt>
    <dgm:pt modelId="{F9FFB620-F1D5-43B7-B002-DF62CDCC2924}" type="parTrans" cxnId="{AC76E81D-CB25-43B3-B321-EF9BACDD277E}">
      <dgm:prSet/>
      <dgm:spPr/>
      <dgm:t>
        <a:bodyPr/>
        <a:lstStyle/>
        <a:p>
          <a:endParaRPr lang="en-US"/>
        </a:p>
      </dgm:t>
    </dgm:pt>
    <dgm:pt modelId="{1FB96F53-92D2-4525-A6F2-B89A33F95D62}" type="sibTrans" cxnId="{AC76E81D-CB25-43B3-B321-EF9BACDD277E}">
      <dgm:prSet/>
      <dgm:spPr/>
      <dgm:t>
        <a:bodyPr/>
        <a:lstStyle/>
        <a:p>
          <a:endParaRPr lang="en-US"/>
        </a:p>
      </dgm:t>
    </dgm:pt>
    <dgm:pt modelId="{29A6BDE2-F854-4D52-AD1F-88F907E14D8A}">
      <dgm:prSet/>
      <dgm:spPr/>
      <dgm:t>
        <a:bodyPr/>
        <a:lstStyle/>
        <a:p>
          <a:r>
            <a:rPr lang="en-US"/>
            <a:t>What other strategies can we use to promote this important mindset in young children?</a:t>
          </a:r>
        </a:p>
      </dgm:t>
    </dgm:pt>
    <dgm:pt modelId="{09DBAE0C-0DB4-42B4-A5BF-5C429BC1E089}" type="parTrans" cxnId="{C563F99F-A02B-4125-9331-D8611504BFE1}">
      <dgm:prSet/>
      <dgm:spPr/>
      <dgm:t>
        <a:bodyPr/>
        <a:lstStyle/>
        <a:p>
          <a:endParaRPr lang="en-US"/>
        </a:p>
      </dgm:t>
    </dgm:pt>
    <dgm:pt modelId="{67168F8C-7B11-4F8B-ABD9-55F0E89882F1}" type="sibTrans" cxnId="{C563F99F-A02B-4125-9331-D8611504BFE1}">
      <dgm:prSet/>
      <dgm:spPr/>
      <dgm:t>
        <a:bodyPr/>
        <a:lstStyle/>
        <a:p>
          <a:endParaRPr lang="en-US"/>
        </a:p>
      </dgm:t>
    </dgm:pt>
    <dgm:pt modelId="{797E6359-3D1C-4D94-B56C-F397C275E7AC}">
      <dgm:prSet/>
      <dgm:spPr/>
      <dgm:t>
        <a:bodyPr/>
        <a:lstStyle/>
        <a:p>
          <a:r>
            <a:rPr lang="en-US"/>
            <a:t>Let’s dig a little deeper to find out!</a:t>
          </a:r>
        </a:p>
      </dgm:t>
    </dgm:pt>
    <dgm:pt modelId="{2B8B80C0-6E48-426A-8C62-3ED95E65B0BE}" type="parTrans" cxnId="{74258147-7357-44C8-BEA4-2B995882D857}">
      <dgm:prSet/>
      <dgm:spPr/>
      <dgm:t>
        <a:bodyPr/>
        <a:lstStyle/>
        <a:p>
          <a:endParaRPr lang="en-US"/>
        </a:p>
      </dgm:t>
    </dgm:pt>
    <dgm:pt modelId="{64E503AE-20DB-4C38-9636-CE4B26AEFAFF}" type="sibTrans" cxnId="{74258147-7357-44C8-BEA4-2B995882D857}">
      <dgm:prSet/>
      <dgm:spPr/>
      <dgm:t>
        <a:bodyPr/>
        <a:lstStyle/>
        <a:p>
          <a:endParaRPr lang="en-US"/>
        </a:p>
      </dgm:t>
    </dgm:pt>
    <dgm:pt modelId="{24B7B9C2-8148-432A-BE7D-60EEB6BD2C0F}" type="pres">
      <dgm:prSet presAssocID="{E3BAAF2B-222C-44CF-BCA3-14FAC6B45D8A}" presName="root" presStyleCnt="0">
        <dgm:presLayoutVars>
          <dgm:dir/>
          <dgm:resizeHandles val="exact"/>
        </dgm:presLayoutVars>
      </dgm:prSet>
      <dgm:spPr/>
    </dgm:pt>
    <dgm:pt modelId="{D8EF1B67-B94C-40D6-9591-9436E8D76B5A}" type="pres">
      <dgm:prSet presAssocID="{D0EF2A14-1B0E-47BC-B1D8-1B1243C81599}" presName="compNode" presStyleCnt="0"/>
      <dgm:spPr/>
    </dgm:pt>
    <dgm:pt modelId="{72B407BA-E1B4-4193-8167-C692BB1259D0}" type="pres">
      <dgm:prSet presAssocID="{D0EF2A14-1B0E-47BC-B1D8-1B1243C81599}" presName="bgRect" presStyleLbl="bgShp" presStyleIdx="0" presStyleCnt="3"/>
      <dgm:spPr/>
    </dgm:pt>
    <dgm:pt modelId="{340BFBA9-1D89-4702-B42A-D1E3677251F9}" type="pres">
      <dgm:prSet presAssocID="{D0EF2A14-1B0E-47BC-B1D8-1B1243C815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DB2A78-7593-4089-8CEB-8E15927FE4DE}" type="pres">
      <dgm:prSet presAssocID="{D0EF2A14-1B0E-47BC-B1D8-1B1243C81599}" presName="spaceRect" presStyleCnt="0"/>
      <dgm:spPr/>
    </dgm:pt>
    <dgm:pt modelId="{363EFA2D-5668-4AE4-86FD-B1372F34504D}" type="pres">
      <dgm:prSet presAssocID="{D0EF2A14-1B0E-47BC-B1D8-1B1243C81599}" presName="parTx" presStyleLbl="revTx" presStyleIdx="0" presStyleCnt="3">
        <dgm:presLayoutVars>
          <dgm:chMax val="0"/>
          <dgm:chPref val="0"/>
        </dgm:presLayoutVars>
      </dgm:prSet>
      <dgm:spPr/>
    </dgm:pt>
    <dgm:pt modelId="{9A2A8173-AACA-4FD7-97B5-81171DC1D7ED}" type="pres">
      <dgm:prSet presAssocID="{1FB96F53-92D2-4525-A6F2-B89A33F95D62}" presName="sibTrans" presStyleCnt="0"/>
      <dgm:spPr/>
    </dgm:pt>
    <dgm:pt modelId="{27C36378-5304-44C0-93A6-8390E0A763CD}" type="pres">
      <dgm:prSet presAssocID="{29A6BDE2-F854-4D52-AD1F-88F907E14D8A}" presName="compNode" presStyleCnt="0"/>
      <dgm:spPr/>
    </dgm:pt>
    <dgm:pt modelId="{AA2F8A8A-FED8-4755-9001-92EBA52003E0}" type="pres">
      <dgm:prSet presAssocID="{29A6BDE2-F854-4D52-AD1F-88F907E14D8A}" presName="bgRect" presStyleLbl="bgShp" presStyleIdx="1" presStyleCnt="3"/>
      <dgm:spPr/>
    </dgm:pt>
    <dgm:pt modelId="{5129ADF1-6D4F-4773-9491-C075D4F8B99C}" type="pres">
      <dgm:prSet presAssocID="{29A6BDE2-F854-4D52-AD1F-88F907E14D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07C3AE70-CED1-4F78-8764-277FE0346E5A}" type="pres">
      <dgm:prSet presAssocID="{29A6BDE2-F854-4D52-AD1F-88F907E14D8A}" presName="spaceRect" presStyleCnt="0"/>
      <dgm:spPr/>
    </dgm:pt>
    <dgm:pt modelId="{45EED41D-DDD8-431A-8532-39965004E91C}" type="pres">
      <dgm:prSet presAssocID="{29A6BDE2-F854-4D52-AD1F-88F907E14D8A}" presName="parTx" presStyleLbl="revTx" presStyleIdx="1" presStyleCnt="3">
        <dgm:presLayoutVars>
          <dgm:chMax val="0"/>
          <dgm:chPref val="0"/>
        </dgm:presLayoutVars>
      </dgm:prSet>
      <dgm:spPr/>
    </dgm:pt>
    <dgm:pt modelId="{33BD00BF-F479-4E2C-9E6E-BA6FF541C4A9}" type="pres">
      <dgm:prSet presAssocID="{67168F8C-7B11-4F8B-ABD9-55F0E89882F1}" presName="sibTrans" presStyleCnt="0"/>
      <dgm:spPr/>
    </dgm:pt>
    <dgm:pt modelId="{4F62D9A6-FAEA-4C0F-B967-B917E28DC931}" type="pres">
      <dgm:prSet presAssocID="{797E6359-3D1C-4D94-B56C-F397C275E7AC}" presName="compNode" presStyleCnt="0"/>
      <dgm:spPr/>
    </dgm:pt>
    <dgm:pt modelId="{9A88EC0D-9D5D-43A3-B60D-67B63FAC1D4B}" type="pres">
      <dgm:prSet presAssocID="{797E6359-3D1C-4D94-B56C-F397C275E7AC}" presName="bgRect" presStyleLbl="bgShp" presStyleIdx="2" presStyleCnt="3"/>
      <dgm:spPr/>
    </dgm:pt>
    <dgm:pt modelId="{9355F072-3B63-41C4-9A82-5110DC207CC7}" type="pres">
      <dgm:prSet presAssocID="{797E6359-3D1C-4D94-B56C-F397C275E7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noculars"/>
        </a:ext>
      </dgm:extLst>
    </dgm:pt>
    <dgm:pt modelId="{27E310D0-5BED-4247-A96C-A543ED5BB9D4}" type="pres">
      <dgm:prSet presAssocID="{797E6359-3D1C-4D94-B56C-F397C275E7AC}" presName="spaceRect" presStyleCnt="0"/>
      <dgm:spPr/>
    </dgm:pt>
    <dgm:pt modelId="{93EEBAE0-52DB-4D98-AAE5-756CB1C82653}" type="pres">
      <dgm:prSet presAssocID="{797E6359-3D1C-4D94-B56C-F397C275E7AC}" presName="parTx" presStyleLbl="revTx" presStyleIdx="2" presStyleCnt="3">
        <dgm:presLayoutVars>
          <dgm:chMax val="0"/>
          <dgm:chPref val="0"/>
        </dgm:presLayoutVars>
      </dgm:prSet>
      <dgm:spPr/>
    </dgm:pt>
  </dgm:ptLst>
  <dgm:cxnLst>
    <dgm:cxn modelId="{66AC2E05-08B1-4D43-BCBD-25D5C82C2F4F}" type="presOf" srcId="{E3BAAF2B-222C-44CF-BCA3-14FAC6B45D8A}" destId="{24B7B9C2-8148-432A-BE7D-60EEB6BD2C0F}" srcOrd="0" destOrd="0" presId="urn:microsoft.com/office/officeart/2018/2/layout/IconVerticalSolidList"/>
    <dgm:cxn modelId="{AC76E81D-CB25-43B3-B321-EF9BACDD277E}" srcId="{E3BAAF2B-222C-44CF-BCA3-14FAC6B45D8A}" destId="{D0EF2A14-1B0E-47BC-B1D8-1B1243C81599}" srcOrd="0" destOrd="0" parTransId="{F9FFB620-F1D5-43B7-B002-DF62CDCC2924}" sibTransId="{1FB96F53-92D2-4525-A6F2-B89A33F95D62}"/>
    <dgm:cxn modelId="{74258147-7357-44C8-BEA4-2B995882D857}" srcId="{E3BAAF2B-222C-44CF-BCA3-14FAC6B45D8A}" destId="{797E6359-3D1C-4D94-B56C-F397C275E7AC}" srcOrd="2" destOrd="0" parTransId="{2B8B80C0-6E48-426A-8C62-3ED95E65B0BE}" sibTransId="{64E503AE-20DB-4C38-9636-CE4B26AEFAFF}"/>
    <dgm:cxn modelId="{C85BE46A-57E2-4F5A-9083-B440DE30BA7A}" type="presOf" srcId="{29A6BDE2-F854-4D52-AD1F-88F907E14D8A}" destId="{45EED41D-DDD8-431A-8532-39965004E91C}" srcOrd="0" destOrd="0" presId="urn:microsoft.com/office/officeart/2018/2/layout/IconVerticalSolidList"/>
    <dgm:cxn modelId="{9C3BEF58-C756-487B-AC19-6479785D03BA}" type="presOf" srcId="{797E6359-3D1C-4D94-B56C-F397C275E7AC}" destId="{93EEBAE0-52DB-4D98-AAE5-756CB1C82653}" srcOrd="0" destOrd="0" presId="urn:microsoft.com/office/officeart/2018/2/layout/IconVerticalSolidList"/>
    <dgm:cxn modelId="{C563F99F-A02B-4125-9331-D8611504BFE1}" srcId="{E3BAAF2B-222C-44CF-BCA3-14FAC6B45D8A}" destId="{29A6BDE2-F854-4D52-AD1F-88F907E14D8A}" srcOrd="1" destOrd="0" parTransId="{09DBAE0C-0DB4-42B4-A5BF-5C429BC1E089}" sibTransId="{67168F8C-7B11-4F8B-ABD9-55F0E89882F1}"/>
    <dgm:cxn modelId="{929D53BC-F310-4BB0-904F-E2E620339CD2}" type="presOf" srcId="{D0EF2A14-1B0E-47BC-B1D8-1B1243C81599}" destId="{363EFA2D-5668-4AE4-86FD-B1372F34504D}" srcOrd="0" destOrd="0" presId="urn:microsoft.com/office/officeart/2018/2/layout/IconVerticalSolidList"/>
    <dgm:cxn modelId="{69970869-E2B4-433F-9618-3725689B7FA8}" type="presParOf" srcId="{24B7B9C2-8148-432A-BE7D-60EEB6BD2C0F}" destId="{D8EF1B67-B94C-40D6-9591-9436E8D76B5A}" srcOrd="0" destOrd="0" presId="urn:microsoft.com/office/officeart/2018/2/layout/IconVerticalSolidList"/>
    <dgm:cxn modelId="{871B01E9-F7AE-4ADE-81FA-2C5C03C534D8}" type="presParOf" srcId="{D8EF1B67-B94C-40D6-9591-9436E8D76B5A}" destId="{72B407BA-E1B4-4193-8167-C692BB1259D0}" srcOrd="0" destOrd="0" presId="urn:microsoft.com/office/officeart/2018/2/layout/IconVerticalSolidList"/>
    <dgm:cxn modelId="{2B5AD453-8234-4A4A-92E9-EC88954A5936}" type="presParOf" srcId="{D8EF1B67-B94C-40D6-9591-9436E8D76B5A}" destId="{340BFBA9-1D89-4702-B42A-D1E3677251F9}" srcOrd="1" destOrd="0" presId="urn:microsoft.com/office/officeart/2018/2/layout/IconVerticalSolidList"/>
    <dgm:cxn modelId="{4DCF1245-0E90-4C0D-864D-05FA1477C318}" type="presParOf" srcId="{D8EF1B67-B94C-40D6-9591-9436E8D76B5A}" destId="{16DB2A78-7593-4089-8CEB-8E15927FE4DE}" srcOrd="2" destOrd="0" presId="urn:microsoft.com/office/officeart/2018/2/layout/IconVerticalSolidList"/>
    <dgm:cxn modelId="{C89A12D2-8600-49CD-8A98-E9E262D08A82}" type="presParOf" srcId="{D8EF1B67-B94C-40D6-9591-9436E8D76B5A}" destId="{363EFA2D-5668-4AE4-86FD-B1372F34504D}" srcOrd="3" destOrd="0" presId="urn:microsoft.com/office/officeart/2018/2/layout/IconVerticalSolidList"/>
    <dgm:cxn modelId="{C90EB89E-4B7A-4AA0-82C5-8E4CEF548E68}" type="presParOf" srcId="{24B7B9C2-8148-432A-BE7D-60EEB6BD2C0F}" destId="{9A2A8173-AACA-4FD7-97B5-81171DC1D7ED}" srcOrd="1" destOrd="0" presId="urn:microsoft.com/office/officeart/2018/2/layout/IconVerticalSolidList"/>
    <dgm:cxn modelId="{DB6303D7-40B4-421B-9F0E-82F4A15D0BF6}" type="presParOf" srcId="{24B7B9C2-8148-432A-BE7D-60EEB6BD2C0F}" destId="{27C36378-5304-44C0-93A6-8390E0A763CD}" srcOrd="2" destOrd="0" presId="urn:microsoft.com/office/officeart/2018/2/layout/IconVerticalSolidList"/>
    <dgm:cxn modelId="{C2922CF8-A4E0-41A3-A496-331E7488BEC4}" type="presParOf" srcId="{27C36378-5304-44C0-93A6-8390E0A763CD}" destId="{AA2F8A8A-FED8-4755-9001-92EBA52003E0}" srcOrd="0" destOrd="0" presId="urn:microsoft.com/office/officeart/2018/2/layout/IconVerticalSolidList"/>
    <dgm:cxn modelId="{A1BB60A1-87BE-49A5-9FEB-8E86691C89EF}" type="presParOf" srcId="{27C36378-5304-44C0-93A6-8390E0A763CD}" destId="{5129ADF1-6D4F-4773-9491-C075D4F8B99C}" srcOrd="1" destOrd="0" presId="urn:microsoft.com/office/officeart/2018/2/layout/IconVerticalSolidList"/>
    <dgm:cxn modelId="{7CEC65A2-BB2D-4872-B7B0-D21EAA87C6DC}" type="presParOf" srcId="{27C36378-5304-44C0-93A6-8390E0A763CD}" destId="{07C3AE70-CED1-4F78-8764-277FE0346E5A}" srcOrd="2" destOrd="0" presId="urn:microsoft.com/office/officeart/2018/2/layout/IconVerticalSolidList"/>
    <dgm:cxn modelId="{5550228C-4B6A-4C88-B495-69F4ADBEF6D2}" type="presParOf" srcId="{27C36378-5304-44C0-93A6-8390E0A763CD}" destId="{45EED41D-DDD8-431A-8532-39965004E91C}" srcOrd="3" destOrd="0" presId="urn:microsoft.com/office/officeart/2018/2/layout/IconVerticalSolidList"/>
    <dgm:cxn modelId="{AAADDBF4-A329-42B5-8FD1-896A40A85D9E}" type="presParOf" srcId="{24B7B9C2-8148-432A-BE7D-60EEB6BD2C0F}" destId="{33BD00BF-F479-4E2C-9E6E-BA6FF541C4A9}" srcOrd="3" destOrd="0" presId="urn:microsoft.com/office/officeart/2018/2/layout/IconVerticalSolidList"/>
    <dgm:cxn modelId="{8A762D45-B4F1-43DE-9F56-0A2F1FEFD4F6}" type="presParOf" srcId="{24B7B9C2-8148-432A-BE7D-60EEB6BD2C0F}" destId="{4F62D9A6-FAEA-4C0F-B967-B917E28DC931}" srcOrd="4" destOrd="0" presId="urn:microsoft.com/office/officeart/2018/2/layout/IconVerticalSolidList"/>
    <dgm:cxn modelId="{C5A5289A-EE3F-4F48-B865-01DE9616CBAC}" type="presParOf" srcId="{4F62D9A6-FAEA-4C0F-B967-B917E28DC931}" destId="{9A88EC0D-9D5D-43A3-B60D-67B63FAC1D4B}" srcOrd="0" destOrd="0" presId="urn:microsoft.com/office/officeart/2018/2/layout/IconVerticalSolidList"/>
    <dgm:cxn modelId="{140BDA6D-47CF-4392-8A2A-198CB30330D5}" type="presParOf" srcId="{4F62D9A6-FAEA-4C0F-B967-B917E28DC931}" destId="{9355F072-3B63-41C4-9A82-5110DC207CC7}" srcOrd="1" destOrd="0" presId="urn:microsoft.com/office/officeart/2018/2/layout/IconVerticalSolidList"/>
    <dgm:cxn modelId="{DF32BCB2-04DA-4BF9-8580-B43F71639257}" type="presParOf" srcId="{4F62D9A6-FAEA-4C0F-B967-B917E28DC931}" destId="{27E310D0-5BED-4247-A96C-A543ED5BB9D4}" srcOrd="2" destOrd="0" presId="urn:microsoft.com/office/officeart/2018/2/layout/IconVerticalSolidList"/>
    <dgm:cxn modelId="{5FC2D2CC-0C0C-400D-8182-86DC775344DD}" type="presParOf" srcId="{4F62D9A6-FAEA-4C0F-B967-B917E28DC931}" destId="{93EEBAE0-52DB-4D98-AAE5-756CB1C826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301DD-3FB7-442A-9E59-24B1ADB6676C}"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6029F748-154F-4588-B59D-8D342111EC59}">
      <dgm:prSet custT="1"/>
      <dgm:spPr/>
      <dgm:t>
        <a:bodyPr/>
        <a:lstStyle/>
        <a:p>
          <a:r>
            <a:rPr lang="en-US" sz="2800" dirty="0"/>
            <a:t>There is much more to growth mindset than the use of encouragement versus praise.</a:t>
          </a:r>
        </a:p>
      </dgm:t>
    </dgm:pt>
    <dgm:pt modelId="{545706A0-C4F9-41B7-B771-CDC840094B4A}" type="parTrans" cxnId="{2D85DAA7-9C4B-4AA8-859E-A75AB65623A8}">
      <dgm:prSet/>
      <dgm:spPr/>
      <dgm:t>
        <a:bodyPr/>
        <a:lstStyle/>
        <a:p>
          <a:endParaRPr lang="en-US"/>
        </a:p>
      </dgm:t>
    </dgm:pt>
    <dgm:pt modelId="{C0D11D1C-E5E6-4B44-9BD5-6EC328826A0B}" type="sibTrans" cxnId="{2D85DAA7-9C4B-4AA8-859E-A75AB65623A8}">
      <dgm:prSet/>
      <dgm:spPr/>
      <dgm:t>
        <a:bodyPr/>
        <a:lstStyle/>
        <a:p>
          <a:endParaRPr lang="en-US"/>
        </a:p>
      </dgm:t>
    </dgm:pt>
    <dgm:pt modelId="{01618517-2C0D-4A11-B672-6B7160B0510B}">
      <dgm:prSet/>
      <dgm:spPr/>
      <dgm:t>
        <a:bodyPr/>
        <a:lstStyle/>
        <a:p>
          <a:r>
            <a:rPr lang="en-US"/>
            <a:t>Other areas to focus on with young children include the following:</a:t>
          </a:r>
        </a:p>
      </dgm:t>
    </dgm:pt>
    <dgm:pt modelId="{A97C369E-9EF4-431C-AF99-4ED04B5CE61A}" type="parTrans" cxnId="{3DC8C883-3ECE-437C-859C-20918805B89A}">
      <dgm:prSet/>
      <dgm:spPr/>
      <dgm:t>
        <a:bodyPr/>
        <a:lstStyle/>
        <a:p>
          <a:endParaRPr lang="en-US"/>
        </a:p>
      </dgm:t>
    </dgm:pt>
    <dgm:pt modelId="{7131234E-4BBD-4867-9965-A62B3A33D9D9}" type="sibTrans" cxnId="{3DC8C883-3ECE-437C-859C-20918805B89A}">
      <dgm:prSet/>
      <dgm:spPr/>
      <dgm:t>
        <a:bodyPr/>
        <a:lstStyle/>
        <a:p>
          <a:endParaRPr lang="en-US"/>
        </a:p>
      </dgm:t>
    </dgm:pt>
    <dgm:pt modelId="{E418DDA5-E804-4269-8271-1742A3F253C3}">
      <dgm:prSet custT="1"/>
      <dgm:spPr/>
      <dgm:t>
        <a:bodyPr/>
        <a:lstStyle/>
        <a:p>
          <a:r>
            <a:rPr lang="en-US" sz="1800" b="1" dirty="0"/>
            <a:t>Problem-solving</a:t>
          </a:r>
        </a:p>
      </dgm:t>
    </dgm:pt>
    <dgm:pt modelId="{93EF0C02-E474-4D38-ACDB-44035C90888C}" type="parTrans" cxnId="{DEFB4A7F-BF59-4B69-8627-FE67168FD597}">
      <dgm:prSet/>
      <dgm:spPr/>
      <dgm:t>
        <a:bodyPr/>
        <a:lstStyle/>
        <a:p>
          <a:endParaRPr lang="en-US"/>
        </a:p>
      </dgm:t>
    </dgm:pt>
    <dgm:pt modelId="{00C04C12-1279-4C2D-8EB0-480E7233C75C}" type="sibTrans" cxnId="{DEFB4A7F-BF59-4B69-8627-FE67168FD597}">
      <dgm:prSet/>
      <dgm:spPr/>
      <dgm:t>
        <a:bodyPr/>
        <a:lstStyle/>
        <a:p>
          <a:endParaRPr lang="en-US"/>
        </a:p>
      </dgm:t>
    </dgm:pt>
    <dgm:pt modelId="{171BC8A5-E61F-4477-8B08-1DD5553FC93C}">
      <dgm:prSet custT="1"/>
      <dgm:spPr/>
      <dgm:t>
        <a:bodyPr/>
        <a:lstStyle/>
        <a:p>
          <a:r>
            <a:rPr lang="en-US" sz="1600" b="1" dirty="0"/>
            <a:t>Confidence building</a:t>
          </a:r>
        </a:p>
      </dgm:t>
    </dgm:pt>
    <dgm:pt modelId="{8F39DDE8-E50B-4B21-BEEF-DF3A0BC198F6}" type="parTrans" cxnId="{CD01FA0E-D014-47E8-859A-D4BC532029B7}">
      <dgm:prSet/>
      <dgm:spPr/>
      <dgm:t>
        <a:bodyPr/>
        <a:lstStyle/>
        <a:p>
          <a:endParaRPr lang="en-US"/>
        </a:p>
      </dgm:t>
    </dgm:pt>
    <dgm:pt modelId="{0871DF81-D9C4-4DB8-B94D-E8A8E16340C2}" type="sibTrans" cxnId="{CD01FA0E-D014-47E8-859A-D4BC532029B7}">
      <dgm:prSet/>
      <dgm:spPr/>
      <dgm:t>
        <a:bodyPr/>
        <a:lstStyle/>
        <a:p>
          <a:endParaRPr lang="en-US"/>
        </a:p>
      </dgm:t>
    </dgm:pt>
    <dgm:pt modelId="{FB486731-E3C3-46F4-A7DD-D3F38676D751}">
      <dgm:prSet/>
      <dgm:spPr/>
      <dgm:t>
        <a:bodyPr/>
        <a:lstStyle/>
        <a:p>
          <a:r>
            <a:rPr lang="en-US" b="1" dirty="0"/>
            <a:t>Accepting mistakes and failures as part of the process</a:t>
          </a:r>
        </a:p>
      </dgm:t>
    </dgm:pt>
    <dgm:pt modelId="{524E5E0F-83D3-43D4-ACFB-5778B52C7DBC}" type="parTrans" cxnId="{BB849596-09E6-4B44-B75B-31040542C31E}">
      <dgm:prSet/>
      <dgm:spPr/>
      <dgm:t>
        <a:bodyPr/>
        <a:lstStyle/>
        <a:p>
          <a:endParaRPr lang="en-US"/>
        </a:p>
      </dgm:t>
    </dgm:pt>
    <dgm:pt modelId="{73779B3F-915C-4E17-B50F-7108D144B53A}" type="sibTrans" cxnId="{BB849596-09E6-4B44-B75B-31040542C31E}">
      <dgm:prSet/>
      <dgm:spPr/>
      <dgm:t>
        <a:bodyPr/>
        <a:lstStyle/>
        <a:p>
          <a:endParaRPr lang="en-US"/>
        </a:p>
      </dgm:t>
    </dgm:pt>
    <dgm:pt modelId="{6FA6A840-0405-4C89-8D65-259DC6DAC4B6}">
      <dgm:prSet custT="1"/>
      <dgm:spPr/>
      <dgm:t>
        <a:bodyPr/>
        <a:lstStyle/>
        <a:p>
          <a:r>
            <a:rPr lang="en-US" sz="2400" dirty="0"/>
            <a:t>But how do we help children with all these pieces?</a:t>
          </a:r>
        </a:p>
      </dgm:t>
    </dgm:pt>
    <dgm:pt modelId="{627B9571-3AF3-4F75-98DD-730754AB7F6B}" type="parTrans" cxnId="{F26844E7-B575-4FA3-BAF3-286F0333AD2B}">
      <dgm:prSet/>
      <dgm:spPr/>
      <dgm:t>
        <a:bodyPr/>
        <a:lstStyle/>
        <a:p>
          <a:endParaRPr lang="en-US"/>
        </a:p>
      </dgm:t>
    </dgm:pt>
    <dgm:pt modelId="{26D9E818-9200-4B70-B050-1B151C8AFBE7}" type="sibTrans" cxnId="{F26844E7-B575-4FA3-BAF3-286F0333AD2B}">
      <dgm:prSet/>
      <dgm:spPr/>
      <dgm:t>
        <a:bodyPr/>
        <a:lstStyle/>
        <a:p>
          <a:endParaRPr lang="en-US"/>
        </a:p>
      </dgm:t>
    </dgm:pt>
    <dgm:pt modelId="{E413765D-ECD1-48DE-83F7-0ECBCCE834A9}" type="pres">
      <dgm:prSet presAssocID="{441301DD-3FB7-442A-9E59-24B1ADB6676C}" presName="Name0" presStyleCnt="0">
        <dgm:presLayoutVars>
          <dgm:dir/>
          <dgm:animLvl val="lvl"/>
          <dgm:resizeHandles val="exact"/>
        </dgm:presLayoutVars>
      </dgm:prSet>
      <dgm:spPr/>
    </dgm:pt>
    <dgm:pt modelId="{989A68CF-43B6-4A18-8CFC-5111C97EFBCE}" type="pres">
      <dgm:prSet presAssocID="{6FA6A840-0405-4C89-8D65-259DC6DAC4B6}" presName="boxAndChildren" presStyleCnt="0"/>
      <dgm:spPr/>
    </dgm:pt>
    <dgm:pt modelId="{41BA4953-9654-4942-B348-9B73A7085A88}" type="pres">
      <dgm:prSet presAssocID="{6FA6A840-0405-4C89-8D65-259DC6DAC4B6}" presName="parentTextBox" presStyleLbl="node1" presStyleIdx="0" presStyleCnt="3"/>
      <dgm:spPr/>
    </dgm:pt>
    <dgm:pt modelId="{89C364F5-2F85-4D13-8AB5-5B926D50F9D8}" type="pres">
      <dgm:prSet presAssocID="{7131234E-4BBD-4867-9965-A62B3A33D9D9}" presName="sp" presStyleCnt="0"/>
      <dgm:spPr/>
    </dgm:pt>
    <dgm:pt modelId="{E05CC62C-0BFC-437A-B5DD-88FB7504DC92}" type="pres">
      <dgm:prSet presAssocID="{01618517-2C0D-4A11-B672-6B7160B0510B}" presName="arrowAndChildren" presStyleCnt="0"/>
      <dgm:spPr/>
    </dgm:pt>
    <dgm:pt modelId="{E8825240-421A-48E7-8545-40BB8165E8CF}" type="pres">
      <dgm:prSet presAssocID="{01618517-2C0D-4A11-B672-6B7160B0510B}" presName="parentTextArrow" presStyleLbl="node1" presStyleIdx="0" presStyleCnt="3"/>
      <dgm:spPr/>
    </dgm:pt>
    <dgm:pt modelId="{866AF3C6-A9EC-4A8F-8CBE-F594FE4EF1A3}" type="pres">
      <dgm:prSet presAssocID="{01618517-2C0D-4A11-B672-6B7160B0510B}" presName="arrow" presStyleLbl="node1" presStyleIdx="1" presStyleCnt="3"/>
      <dgm:spPr/>
    </dgm:pt>
    <dgm:pt modelId="{F7F90FCA-047B-4454-92DA-BA5EF4B7C72F}" type="pres">
      <dgm:prSet presAssocID="{01618517-2C0D-4A11-B672-6B7160B0510B}" presName="descendantArrow" presStyleCnt="0"/>
      <dgm:spPr/>
    </dgm:pt>
    <dgm:pt modelId="{83DAE963-2779-4488-AE3D-1BBE03007EAF}" type="pres">
      <dgm:prSet presAssocID="{E418DDA5-E804-4269-8271-1742A3F253C3}" presName="childTextArrow" presStyleLbl="fgAccFollowNode1" presStyleIdx="0" presStyleCnt="3">
        <dgm:presLayoutVars>
          <dgm:bulletEnabled val="1"/>
        </dgm:presLayoutVars>
      </dgm:prSet>
      <dgm:spPr/>
    </dgm:pt>
    <dgm:pt modelId="{FBCFF072-FDE1-4DFF-9F98-0451B73634CC}" type="pres">
      <dgm:prSet presAssocID="{171BC8A5-E61F-4477-8B08-1DD5553FC93C}" presName="childTextArrow" presStyleLbl="fgAccFollowNode1" presStyleIdx="1" presStyleCnt="3">
        <dgm:presLayoutVars>
          <dgm:bulletEnabled val="1"/>
        </dgm:presLayoutVars>
      </dgm:prSet>
      <dgm:spPr/>
    </dgm:pt>
    <dgm:pt modelId="{953C665B-79E7-496B-BD84-B96EA66970A2}" type="pres">
      <dgm:prSet presAssocID="{FB486731-E3C3-46F4-A7DD-D3F38676D751}" presName="childTextArrow" presStyleLbl="fgAccFollowNode1" presStyleIdx="2" presStyleCnt="3">
        <dgm:presLayoutVars>
          <dgm:bulletEnabled val="1"/>
        </dgm:presLayoutVars>
      </dgm:prSet>
      <dgm:spPr/>
    </dgm:pt>
    <dgm:pt modelId="{33860077-B0B0-4C48-866B-C1E9A45C9559}" type="pres">
      <dgm:prSet presAssocID="{C0D11D1C-E5E6-4B44-9BD5-6EC328826A0B}" presName="sp" presStyleCnt="0"/>
      <dgm:spPr/>
    </dgm:pt>
    <dgm:pt modelId="{6DB82F57-AB5C-405F-862A-EBF5FC9A8E5F}" type="pres">
      <dgm:prSet presAssocID="{6029F748-154F-4588-B59D-8D342111EC59}" presName="arrowAndChildren" presStyleCnt="0"/>
      <dgm:spPr/>
    </dgm:pt>
    <dgm:pt modelId="{8B33713D-9327-4845-99C4-063BE40A36E7}" type="pres">
      <dgm:prSet presAssocID="{6029F748-154F-4588-B59D-8D342111EC59}" presName="parentTextArrow" presStyleLbl="node1" presStyleIdx="2" presStyleCnt="3"/>
      <dgm:spPr/>
    </dgm:pt>
  </dgm:ptLst>
  <dgm:cxnLst>
    <dgm:cxn modelId="{D088E501-E81F-4FD1-8866-9C19305DA45B}" type="presOf" srcId="{01618517-2C0D-4A11-B672-6B7160B0510B}" destId="{E8825240-421A-48E7-8545-40BB8165E8CF}" srcOrd="0" destOrd="0" presId="urn:microsoft.com/office/officeart/2005/8/layout/process4"/>
    <dgm:cxn modelId="{CD01FA0E-D014-47E8-859A-D4BC532029B7}" srcId="{01618517-2C0D-4A11-B672-6B7160B0510B}" destId="{171BC8A5-E61F-4477-8B08-1DD5553FC93C}" srcOrd="1" destOrd="0" parTransId="{8F39DDE8-E50B-4B21-BEEF-DF3A0BC198F6}" sibTransId="{0871DF81-D9C4-4DB8-B94D-E8A8E16340C2}"/>
    <dgm:cxn modelId="{CCFCE121-2F59-467B-93CE-478E4E9B64ED}" type="presOf" srcId="{E418DDA5-E804-4269-8271-1742A3F253C3}" destId="{83DAE963-2779-4488-AE3D-1BBE03007EAF}" srcOrd="0" destOrd="0" presId="urn:microsoft.com/office/officeart/2005/8/layout/process4"/>
    <dgm:cxn modelId="{A19F8A22-F8EE-460D-8809-1C48794653F1}" type="presOf" srcId="{01618517-2C0D-4A11-B672-6B7160B0510B}" destId="{866AF3C6-A9EC-4A8F-8CBE-F594FE4EF1A3}" srcOrd="1" destOrd="0" presId="urn:microsoft.com/office/officeart/2005/8/layout/process4"/>
    <dgm:cxn modelId="{2BADB66A-093E-42AA-84C3-7EF3EDEC938F}" type="presOf" srcId="{6FA6A840-0405-4C89-8D65-259DC6DAC4B6}" destId="{41BA4953-9654-4942-B348-9B73A7085A88}" srcOrd="0" destOrd="0" presId="urn:microsoft.com/office/officeart/2005/8/layout/process4"/>
    <dgm:cxn modelId="{B4863253-4C19-46F9-BF4B-69AD816EB029}" type="presOf" srcId="{171BC8A5-E61F-4477-8B08-1DD5553FC93C}" destId="{FBCFF072-FDE1-4DFF-9F98-0451B73634CC}" srcOrd="0" destOrd="0" presId="urn:microsoft.com/office/officeart/2005/8/layout/process4"/>
    <dgm:cxn modelId="{DEFB4A7F-BF59-4B69-8627-FE67168FD597}" srcId="{01618517-2C0D-4A11-B672-6B7160B0510B}" destId="{E418DDA5-E804-4269-8271-1742A3F253C3}" srcOrd="0" destOrd="0" parTransId="{93EF0C02-E474-4D38-ACDB-44035C90888C}" sibTransId="{00C04C12-1279-4C2D-8EB0-480E7233C75C}"/>
    <dgm:cxn modelId="{3DC8C883-3ECE-437C-859C-20918805B89A}" srcId="{441301DD-3FB7-442A-9E59-24B1ADB6676C}" destId="{01618517-2C0D-4A11-B672-6B7160B0510B}" srcOrd="1" destOrd="0" parTransId="{A97C369E-9EF4-431C-AF99-4ED04B5CE61A}" sibTransId="{7131234E-4BBD-4867-9965-A62B3A33D9D9}"/>
    <dgm:cxn modelId="{5B40C288-B1CB-4BA7-8ADE-AA600113D8E4}" type="presOf" srcId="{FB486731-E3C3-46F4-A7DD-D3F38676D751}" destId="{953C665B-79E7-496B-BD84-B96EA66970A2}" srcOrd="0" destOrd="0" presId="urn:microsoft.com/office/officeart/2005/8/layout/process4"/>
    <dgm:cxn modelId="{BB849596-09E6-4B44-B75B-31040542C31E}" srcId="{01618517-2C0D-4A11-B672-6B7160B0510B}" destId="{FB486731-E3C3-46F4-A7DD-D3F38676D751}" srcOrd="2" destOrd="0" parTransId="{524E5E0F-83D3-43D4-ACFB-5778B52C7DBC}" sibTransId="{73779B3F-915C-4E17-B50F-7108D144B53A}"/>
    <dgm:cxn modelId="{2D85DAA7-9C4B-4AA8-859E-A75AB65623A8}" srcId="{441301DD-3FB7-442A-9E59-24B1ADB6676C}" destId="{6029F748-154F-4588-B59D-8D342111EC59}" srcOrd="0" destOrd="0" parTransId="{545706A0-C4F9-41B7-B771-CDC840094B4A}" sibTransId="{C0D11D1C-E5E6-4B44-9BD5-6EC328826A0B}"/>
    <dgm:cxn modelId="{085617CC-0FE6-441C-B44F-214CF435C4CF}" type="presOf" srcId="{6029F748-154F-4588-B59D-8D342111EC59}" destId="{8B33713D-9327-4845-99C4-063BE40A36E7}" srcOrd="0" destOrd="0" presId="urn:microsoft.com/office/officeart/2005/8/layout/process4"/>
    <dgm:cxn modelId="{F26844E7-B575-4FA3-BAF3-286F0333AD2B}" srcId="{441301DD-3FB7-442A-9E59-24B1ADB6676C}" destId="{6FA6A840-0405-4C89-8D65-259DC6DAC4B6}" srcOrd="2" destOrd="0" parTransId="{627B9571-3AF3-4F75-98DD-730754AB7F6B}" sibTransId="{26D9E818-9200-4B70-B050-1B151C8AFBE7}"/>
    <dgm:cxn modelId="{9D28D7EB-32E0-4B39-8738-52CD16F2991F}" type="presOf" srcId="{441301DD-3FB7-442A-9E59-24B1ADB6676C}" destId="{E413765D-ECD1-48DE-83F7-0ECBCCE834A9}" srcOrd="0" destOrd="0" presId="urn:microsoft.com/office/officeart/2005/8/layout/process4"/>
    <dgm:cxn modelId="{DFBAD307-AB63-4A80-A2E5-2006876A0274}" type="presParOf" srcId="{E413765D-ECD1-48DE-83F7-0ECBCCE834A9}" destId="{989A68CF-43B6-4A18-8CFC-5111C97EFBCE}" srcOrd="0" destOrd="0" presId="urn:microsoft.com/office/officeart/2005/8/layout/process4"/>
    <dgm:cxn modelId="{9D56F653-2317-42AE-BFE4-5395C4AB5AC3}" type="presParOf" srcId="{989A68CF-43B6-4A18-8CFC-5111C97EFBCE}" destId="{41BA4953-9654-4942-B348-9B73A7085A88}" srcOrd="0" destOrd="0" presId="urn:microsoft.com/office/officeart/2005/8/layout/process4"/>
    <dgm:cxn modelId="{5E656BCC-0524-4422-9770-F617A9B8B704}" type="presParOf" srcId="{E413765D-ECD1-48DE-83F7-0ECBCCE834A9}" destId="{89C364F5-2F85-4D13-8AB5-5B926D50F9D8}" srcOrd="1" destOrd="0" presId="urn:microsoft.com/office/officeart/2005/8/layout/process4"/>
    <dgm:cxn modelId="{820DACB2-4B99-49F3-B1F9-9EE7D96A9C80}" type="presParOf" srcId="{E413765D-ECD1-48DE-83F7-0ECBCCE834A9}" destId="{E05CC62C-0BFC-437A-B5DD-88FB7504DC92}" srcOrd="2" destOrd="0" presId="urn:microsoft.com/office/officeart/2005/8/layout/process4"/>
    <dgm:cxn modelId="{17FC692B-B42A-4D92-81AD-4C860E434021}" type="presParOf" srcId="{E05CC62C-0BFC-437A-B5DD-88FB7504DC92}" destId="{E8825240-421A-48E7-8545-40BB8165E8CF}" srcOrd="0" destOrd="0" presId="urn:microsoft.com/office/officeart/2005/8/layout/process4"/>
    <dgm:cxn modelId="{E4302E1A-DFC6-4D72-BAD7-BA9095C0646E}" type="presParOf" srcId="{E05CC62C-0BFC-437A-B5DD-88FB7504DC92}" destId="{866AF3C6-A9EC-4A8F-8CBE-F594FE4EF1A3}" srcOrd="1" destOrd="0" presId="urn:microsoft.com/office/officeart/2005/8/layout/process4"/>
    <dgm:cxn modelId="{3C57BF0C-79C1-4A0E-96D0-165132242B53}" type="presParOf" srcId="{E05CC62C-0BFC-437A-B5DD-88FB7504DC92}" destId="{F7F90FCA-047B-4454-92DA-BA5EF4B7C72F}" srcOrd="2" destOrd="0" presId="urn:microsoft.com/office/officeart/2005/8/layout/process4"/>
    <dgm:cxn modelId="{37D44F49-18FF-4416-BF96-6A7B0E8F390B}" type="presParOf" srcId="{F7F90FCA-047B-4454-92DA-BA5EF4B7C72F}" destId="{83DAE963-2779-4488-AE3D-1BBE03007EAF}" srcOrd="0" destOrd="0" presId="urn:microsoft.com/office/officeart/2005/8/layout/process4"/>
    <dgm:cxn modelId="{AF6B1E19-0260-4ABA-A894-437902A536CD}" type="presParOf" srcId="{F7F90FCA-047B-4454-92DA-BA5EF4B7C72F}" destId="{FBCFF072-FDE1-4DFF-9F98-0451B73634CC}" srcOrd="1" destOrd="0" presId="urn:microsoft.com/office/officeart/2005/8/layout/process4"/>
    <dgm:cxn modelId="{DD83DF81-4A35-4440-AB2E-ABD96C0525D8}" type="presParOf" srcId="{F7F90FCA-047B-4454-92DA-BA5EF4B7C72F}" destId="{953C665B-79E7-496B-BD84-B96EA66970A2}" srcOrd="2" destOrd="0" presId="urn:microsoft.com/office/officeart/2005/8/layout/process4"/>
    <dgm:cxn modelId="{CC4D9980-2398-4787-B94A-6E9537E8C2D4}" type="presParOf" srcId="{E413765D-ECD1-48DE-83F7-0ECBCCE834A9}" destId="{33860077-B0B0-4C48-866B-C1E9A45C9559}" srcOrd="3" destOrd="0" presId="urn:microsoft.com/office/officeart/2005/8/layout/process4"/>
    <dgm:cxn modelId="{D93190AD-6A43-4F07-9E8A-C12EB45DD061}" type="presParOf" srcId="{E413765D-ECD1-48DE-83F7-0ECBCCE834A9}" destId="{6DB82F57-AB5C-405F-862A-EBF5FC9A8E5F}" srcOrd="4" destOrd="0" presId="urn:microsoft.com/office/officeart/2005/8/layout/process4"/>
    <dgm:cxn modelId="{4B8C4411-061C-4CBD-9F9B-40E9401275D0}" type="presParOf" srcId="{6DB82F57-AB5C-405F-862A-EBF5FC9A8E5F}" destId="{8B33713D-9327-4845-99C4-063BE40A36E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86F3C-7171-40BA-9F89-45C04627B408}"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24665885-CD36-4F16-A552-76E9E29E1A71}">
      <dgm:prSet custT="1"/>
      <dgm:spPr/>
      <dgm:t>
        <a:bodyPr/>
        <a:lstStyle/>
        <a:p>
          <a:r>
            <a:rPr lang="en-US" sz="2400" dirty="0"/>
            <a:t>Problem Solve</a:t>
          </a:r>
        </a:p>
      </dgm:t>
    </dgm:pt>
    <dgm:pt modelId="{76E7C455-FD9B-4EDD-88D0-C0230980D67C}" type="parTrans" cxnId="{89C5BCB1-5423-4399-ACF7-C67E7FF67408}">
      <dgm:prSet/>
      <dgm:spPr/>
      <dgm:t>
        <a:bodyPr/>
        <a:lstStyle/>
        <a:p>
          <a:endParaRPr lang="en-US"/>
        </a:p>
      </dgm:t>
    </dgm:pt>
    <dgm:pt modelId="{9127120B-F905-429C-A9AB-93E50DF5D32E}" type="sibTrans" cxnId="{89C5BCB1-5423-4399-ACF7-C67E7FF67408}">
      <dgm:prSet/>
      <dgm:spPr/>
      <dgm:t>
        <a:bodyPr/>
        <a:lstStyle/>
        <a:p>
          <a:endParaRPr lang="en-US"/>
        </a:p>
      </dgm:t>
    </dgm:pt>
    <dgm:pt modelId="{730471B4-C153-4634-822C-332E50FE4E9C}">
      <dgm:prSet custT="1"/>
      <dgm:spPr/>
      <dgm:t>
        <a:bodyPr/>
        <a:lstStyle/>
        <a:p>
          <a:r>
            <a:rPr lang="en-US" sz="1400" dirty="0"/>
            <a:t>Allow children to problem-solve.</a:t>
          </a:r>
        </a:p>
      </dgm:t>
    </dgm:pt>
    <dgm:pt modelId="{A1ECB1D5-4BED-46C6-9D45-889563521F7E}" type="parTrans" cxnId="{C1AB4FC1-249D-4FBC-9B10-AFCE70535B02}">
      <dgm:prSet/>
      <dgm:spPr/>
      <dgm:t>
        <a:bodyPr/>
        <a:lstStyle/>
        <a:p>
          <a:endParaRPr lang="en-US"/>
        </a:p>
      </dgm:t>
    </dgm:pt>
    <dgm:pt modelId="{0E2911DA-B79E-4FBF-AA63-08BB6357A5A7}" type="sibTrans" cxnId="{C1AB4FC1-249D-4FBC-9B10-AFCE70535B02}">
      <dgm:prSet/>
      <dgm:spPr/>
      <dgm:t>
        <a:bodyPr/>
        <a:lstStyle/>
        <a:p>
          <a:endParaRPr lang="en-US"/>
        </a:p>
      </dgm:t>
    </dgm:pt>
    <dgm:pt modelId="{FAF3E942-34E1-4EAD-B54E-EB9646D454FB}">
      <dgm:prSet custT="1"/>
      <dgm:spPr/>
      <dgm:t>
        <a:bodyPr/>
        <a:lstStyle/>
        <a:p>
          <a:r>
            <a:rPr lang="en-US" sz="1000" dirty="0"/>
            <a:t>Don’t be so quick to fix all children’s problems.</a:t>
          </a:r>
        </a:p>
      </dgm:t>
    </dgm:pt>
    <dgm:pt modelId="{A92C03D0-5EB3-4F0A-8550-A07DE48948B4}" type="parTrans" cxnId="{8A6F7675-F2BA-43FC-AC60-1967C4E1AB27}">
      <dgm:prSet/>
      <dgm:spPr/>
      <dgm:t>
        <a:bodyPr/>
        <a:lstStyle/>
        <a:p>
          <a:endParaRPr lang="en-US"/>
        </a:p>
      </dgm:t>
    </dgm:pt>
    <dgm:pt modelId="{9DB2450C-7BFE-4C53-B777-31A8A57CC8D5}" type="sibTrans" cxnId="{8A6F7675-F2BA-43FC-AC60-1967C4E1AB27}">
      <dgm:prSet/>
      <dgm:spPr/>
      <dgm:t>
        <a:bodyPr/>
        <a:lstStyle/>
        <a:p>
          <a:endParaRPr lang="en-US"/>
        </a:p>
      </dgm:t>
    </dgm:pt>
    <dgm:pt modelId="{AD4150B4-965E-428F-BE2B-D6ED67EB8B29}">
      <dgm:prSet custT="1"/>
      <dgm:spPr/>
      <dgm:t>
        <a:bodyPr/>
        <a:lstStyle/>
        <a:p>
          <a:r>
            <a:rPr lang="en-US" sz="1000" dirty="0"/>
            <a:t>Ask, “How can you fix this?”</a:t>
          </a:r>
        </a:p>
      </dgm:t>
    </dgm:pt>
    <dgm:pt modelId="{E3F19492-E823-4C9B-80FD-FD406EF8E88D}" type="parTrans" cxnId="{8AD81F1F-93C9-4E8B-ADC8-7ECC4985FA13}">
      <dgm:prSet/>
      <dgm:spPr/>
      <dgm:t>
        <a:bodyPr/>
        <a:lstStyle/>
        <a:p>
          <a:endParaRPr lang="en-US"/>
        </a:p>
      </dgm:t>
    </dgm:pt>
    <dgm:pt modelId="{831C1605-1B35-40A5-A74C-4134DCC37D2E}" type="sibTrans" cxnId="{8AD81F1F-93C9-4E8B-ADC8-7ECC4985FA13}">
      <dgm:prSet/>
      <dgm:spPr/>
      <dgm:t>
        <a:bodyPr/>
        <a:lstStyle/>
        <a:p>
          <a:endParaRPr lang="en-US"/>
        </a:p>
      </dgm:t>
    </dgm:pt>
    <dgm:pt modelId="{931229D2-B97D-44C3-B8E3-47E9220D3C4D}">
      <dgm:prSet custT="1"/>
      <dgm:spPr/>
      <dgm:t>
        <a:bodyPr/>
        <a:lstStyle/>
        <a:p>
          <a:r>
            <a:rPr lang="en-US" sz="1000" dirty="0"/>
            <a:t>Stay close to offer additional support, as needed.</a:t>
          </a:r>
        </a:p>
      </dgm:t>
    </dgm:pt>
    <dgm:pt modelId="{2EC0A8BF-2FCE-47AF-8815-D6BF86EEB267}" type="parTrans" cxnId="{EFB22F59-CB2B-42C3-ADC0-512A1FF6500A}">
      <dgm:prSet/>
      <dgm:spPr/>
      <dgm:t>
        <a:bodyPr/>
        <a:lstStyle/>
        <a:p>
          <a:endParaRPr lang="en-US"/>
        </a:p>
      </dgm:t>
    </dgm:pt>
    <dgm:pt modelId="{B646966A-9D2E-4F18-9F35-8F1CDB981332}" type="sibTrans" cxnId="{EFB22F59-CB2B-42C3-ADC0-512A1FF6500A}">
      <dgm:prSet/>
      <dgm:spPr/>
      <dgm:t>
        <a:bodyPr/>
        <a:lstStyle/>
        <a:p>
          <a:endParaRPr lang="en-US"/>
        </a:p>
      </dgm:t>
    </dgm:pt>
    <dgm:pt modelId="{6C68BF59-EFAF-452F-B4A8-62D682517E16}">
      <dgm:prSet custT="1"/>
      <dgm:spPr/>
      <dgm:t>
        <a:bodyPr/>
        <a:lstStyle/>
        <a:p>
          <a:r>
            <a:rPr lang="en-US" sz="2400" dirty="0"/>
            <a:t>Time &amp; Space</a:t>
          </a:r>
        </a:p>
      </dgm:t>
    </dgm:pt>
    <dgm:pt modelId="{087359E2-CB4F-465F-914C-FA9C927FB1FA}" type="parTrans" cxnId="{B8C6053C-61B3-4F95-8374-D705CC1E0F00}">
      <dgm:prSet/>
      <dgm:spPr/>
      <dgm:t>
        <a:bodyPr/>
        <a:lstStyle/>
        <a:p>
          <a:endParaRPr lang="en-US"/>
        </a:p>
      </dgm:t>
    </dgm:pt>
    <dgm:pt modelId="{A52D3AC4-6631-4848-A5B7-C210EAEC7F3E}" type="sibTrans" cxnId="{B8C6053C-61B3-4F95-8374-D705CC1E0F00}">
      <dgm:prSet/>
      <dgm:spPr/>
      <dgm:t>
        <a:bodyPr/>
        <a:lstStyle/>
        <a:p>
          <a:endParaRPr lang="en-US"/>
        </a:p>
      </dgm:t>
    </dgm:pt>
    <dgm:pt modelId="{CF85D206-D253-4F9C-B1B4-65E194613DD2}">
      <dgm:prSet custT="1"/>
      <dgm:spPr/>
      <dgm:t>
        <a:bodyPr/>
        <a:lstStyle/>
        <a:p>
          <a:r>
            <a:rPr lang="en-US" sz="1400" dirty="0"/>
            <a:t>Allow children the time and space to use materials in their own way.</a:t>
          </a:r>
        </a:p>
      </dgm:t>
    </dgm:pt>
    <dgm:pt modelId="{887CCC05-58D9-46D2-83CD-40F5AE7D17AC}" type="parTrans" cxnId="{5FC1E2A6-280A-4D66-8BE9-B16196815F49}">
      <dgm:prSet/>
      <dgm:spPr/>
      <dgm:t>
        <a:bodyPr/>
        <a:lstStyle/>
        <a:p>
          <a:endParaRPr lang="en-US"/>
        </a:p>
      </dgm:t>
    </dgm:pt>
    <dgm:pt modelId="{21EB0F34-D872-473B-9991-3950D5AA7D78}" type="sibTrans" cxnId="{5FC1E2A6-280A-4D66-8BE9-B16196815F49}">
      <dgm:prSet/>
      <dgm:spPr/>
      <dgm:t>
        <a:bodyPr/>
        <a:lstStyle/>
        <a:p>
          <a:endParaRPr lang="en-US"/>
        </a:p>
      </dgm:t>
    </dgm:pt>
    <dgm:pt modelId="{3D74956A-73DC-463D-A2E9-E200D39DA276}">
      <dgm:prSet custT="1"/>
      <dgm:spPr/>
      <dgm:t>
        <a:bodyPr/>
        <a:lstStyle/>
        <a:p>
          <a:r>
            <a:rPr lang="en-US" sz="1100" dirty="0"/>
            <a:t>This supports confidence building, independence, and creative problem-solving.</a:t>
          </a:r>
        </a:p>
      </dgm:t>
    </dgm:pt>
    <dgm:pt modelId="{EE0894F9-69D1-4952-93E2-52AF429FC019}" type="parTrans" cxnId="{209774DC-E0B5-43BE-91EE-9BABCF663FF5}">
      <dgm:prSet/>
      <dgm:spPr/>
      <dgm:t>
        <a:bodyPr/>
        <a:lstStyle/>
        <a:p>
          <a:endParaRPr lang="en-US"/>
        </a:p>
      </dgm:t>
    </dgm:pt>
    <dgm:pt modelId="{8EFAE7A6-BB98-4524-90FA-683FC05CA4F8}" type="sibTrans" cxnId="{209774DC-E0B5-43BE-91EE-9BABCF663FF5}">
      <dgm:prSet/>
      <dgm:spPr/>
      <dgm:t>
        <a:bodyPr/>
        <a:lstStyle/>
        <a:p>
          <a:endParaRPr lang="en-US"/>
        </a:p>
      </dgm:t>
    </dgm:pt>
    <dgm:pt modelId="{8D2CE083-BF34-466C-AE70-742DA194DBF4}">
      <dgm:prSet custT="1"/>
      <dgm:spPr/>
      <dgm:t>
        <a:bodyPr/>
        <a:lstStyle/>
        <a:p>
          <a:r>
            <a:rPr lang="en-US" sz="3200" dirty="0"/>
            <a:t>Risk</a:t>
          </a:r>
        </a:p>
      </dgm:t>
    </dgm:pt>
    <dgm:pt modelId="{E9807B27-0445-4D65-9AAF-C97B26C18DCC}" type="parTrans" cxnId="{0F9C7700-E877-41BD-B18C-33B43525D54E}">
      <dgm:prSet/>
      <dgm:spPr/>
      <dgm:t>
        <a:bodyPr/>
        <a:lstStyle/>
        <a:p>
          <a:endParaRPr lang="en-US"/>
        </a:p>
      </dgm:t>
    </dgm:pt>
    <dgm:pt modelId="{FF95DE8A-3226-4162-BEFE-F0CECD855A1B}" type="sibTrans" cxnId="{0F9C7700-E877-41BD-B18C-33B43525D54E}">
      <dgm:prSet/>
      <dgm:spPr/>
      <dgm:t>
        <a:bodyPr/>
        <a:lstStyle/>
        <a:p>
          <a:endParaRPr lang="en-US"/>
        </a:p>
      </dgm:t>
    </dgm:pt>
    <dgm:pt modelId="{89F454F0-28E6-4DC4-B63B-8FF650AE2D29}">
      <dgm:prSet custT="1"/>
      <dgm:spPr/>
      <dgm:t>
        <a:bodyPr/>
        <a:lstStyle/>
        <a:p>
          <a:r>
            <a:rPr lang="en-US" sz="1400" dirty="0"/>
            <a:t>Encourage risk taking.</a:t>
          </a:r>
        </a:p>
      </dgm:t>
    </dgm:pt>
    <dgm:pt modelId="{85991802-6769-4E80-A3B1-055C47DE92DA}" type="parTrans" cxnId="{72DB8E4E-4235-41F3-B5E9-C3CE1FEE68AA}">
      <dgm:prSet/>
      <dgm:spPr/>
      <dgm:t>
        <a:bodyPr/>
        <a:lstStyle/>
        <a:p>
          <a:endParaRPr lang="en-US"/>
        </a:p>
      </dgm:t>
    </dgm:pt>
    <dgm:pt modelId="{595D1E18-9AD4-437E-A04C-8605143AFD80}" type="sibTrans" cxnId="{72DB8E4E-4235-41F3-B5E9-C3CE1FEE68AA}">
      <dgm:prSet/>
      <dgm:spPr/>
      <dgm:t>
        <a:bodyPr/>
        <a:lstStyle/>
        <a:p>
          <a:endParaRPr lang="en-US"/>
        </a:p>
      </dgm:t>
    </dgm:pt>
    <dgm:pt modelId="{A05162F1-0FCB-4080-84C7-89D33F36D526}">
      <dgm:prSet custT="1"/>
      <dgm:spPr/>
      <dgm:t>
        <a:bodyPr/>
        <a:lstStyle/>
        <a:p>
          <a:r>
            <a:rPr lang="en-US" sz="1050" dirty="0"/>
            <a:t>Using real tools, climbing higher on equipment, or touching those bugs found outside.</a:t>
          </a:r>
        </a:p>
      </dgm:t>
    </dgm:pt>
    <dgm:pt modelId="{4B3DF9F9-E332-4821-AC4E-B18681E382BB}" type="parTrans" cxnId="{69765F3A-374A-4D12-B9C5-287105492819}">
      <dgm:prSet/>
      <dgm:spPr/>
      <dgm:t>
        <a:bodyPr/>
        <a:lstStyle/>
        <a:p>
          <a:endParaRPr lang="en-US"/>
        </a:p>
      </dgm:t>
    </dgm:pt>
    <dgm:pt modelId="{7EBBEF65-87B2-440D-AC67-2B2880971010}" type="sibTrans" cxnId="{69765F3A-374A-4D12-B9C5-287105492819}">
      <dgm:prSet/>
      <dgm:spPr/>
      <dgm:t>
        <a:bodyPr/>
        <a:lstStyle/>
        <a:p>
          <a:endParaRPr lang="en-US"/>
        </a:p>
      </dgm:t>
    </dgm:pt>
    <dgm:pt modelId="{7B095848-5A88-4500-93B6-C429D18E1DC3}">
      <dgm:prSet custT="1"/>
      <dgm:spPr/>
      <dgm:t>
        <a:bodyPr/>
        <a:lstStyle/>
        <a:p>
          <a:r>
            <a:rPr lang="en-US" sz="1050" dirty="0"/>
            <a:t>Of course, safety comes first, so be sure to have boundaries.</a:t>
          </a:r>
        </a:p>
      </dgm:t>
    </dgm:pt>
    <dgm:pt modelId="{012B67D2-0B6C-4CA0-A4DE-59BF2E964720}" type="parTrans" cxnId="{A6596A2A-5BC5-4E0F-A4B5-FFC132362FA9}">
      <dgm:prSet/>
      <dgm:spPr/>
      <dgm:t>
        <a:bodyPr/>
        <a:lstStyle/>
        <a:p>
          <a:endParaRPr lang="en-US"/>
        </a:p>
      </dgm:t>
    </dgm:pt>
    <dgm:pt modelId="{E8455EBE-D109-4BE3-AD96-E938F1532937}" type="sibTrans" cxnId="{A6596A2A-5BC5-4E0F-A4B5-FFC132362FA9}">
      <dgm:prSet/>
      <dgm:spPr/>
      <dgm:t>
        <a:bodyPr/>
        <a:lstStyle/>
        <a:p>
          <a:endParaRPr lang="en-US"/>
        </a:p>
      </dgm:t>
    </dgm:pt>
    <dgm:pt modelId="{155A03EC-52DB-481E-9F5E-150EFAC93451}">
      <dgm:prSet custT="1"/>
      <dgm:spPr/>
      <dgm:t>
        <a:bodyPr/>
        <a:lstStyle/>
        <a:p>
          <a:r>
            <a:rPr lang="en-US" sz="2400" dirty="0"/>
            <a:t>Peer Support</a:t>
          </a:r>
        </a:p>
      </dgm:t>
    </dgm:pt>
    <dgm:pt modelId="{ECDA6077-563E-43EA-8A11-68E3C31E77B3}" type="parTrans" cxnId="{8D72E4EE-8A69-4221-82C1-376AFE186FA3}">
      <dgm:prSet/>
      <dgm:spPr/>
      <dgm:t>
        <a:bodyPr/>
        <a:lstStyle/>
        <a:p>
          <a:endParaRPr lang="en-US"/>
        </a:p>
      </dgm:t>
    </dgm:pt>
    <dgm:pt modelId="{8C05CF7E-0C5B-4358-9528-1C9C8CACFE3C}" type="sibTrans" cxnId="{8D72E4EE-8A69-4221-82C1-376AFE186FA3}">
      <dgm:prSet/>
      <dgm:spPr/>
      <dgm:t>
        <a:bodyPr/>
        <a:lstStyle/>
        <a:p>
          <a:endParaRPr lang="en-US"/>
        </a:p>
      </dgm:t>
    </dgm:pt>
    <dgm:pt modelId="{9C442AB6-8E10-4B50-88BA-4A2749AA9E58}">
      <dgm:prSet custT="1"/>
      <dgm:spPr/>
      <dgm:t>
        <a:bodyPr/>
        <a:lstStyle/>
        <a:p>
          <a:r>
            <a:rPr lang="en-US" sz="1400" dirty="0"/>
            <a:t>Encourage peer help before adult help.</a:t>
          </a:r>
        </a:p>
      </dgm:t>
    </dgm:pt>
    <dgm:pt modelId="{B2D68ED6-A51C-48E0-87C2-01E43CB28E92}" type="parTrans" cxnId="{812927A9-F7AD-435A-B5D3-D7AEF2B8642C}">
      <dgm:prSet/>
      <dgm:spPr/>
      <dgm:t>
        <a:bodyPr/>
        <a:lstStyle/>
        <a:p>
          <a:endParaRPr lang="en-US"/>
        </a:p>
      </dgm:t>
    </dgm:pt>
    <dgm:pt modelId="{21043C55-1E95-45B2-AAA9-71BDA7627856}" type="sibTrans" cxnId="{812927A9-F7AD-435A-B5D3-D7AEF2B8642C}">
      <dgm:prSet/>
      <dgm:spPr/>
      <dgm:t>
        <a:bodyPr/>
        <a:lstStyle/>
        <a:p>
          <a:endParaRPr lang="en-US"/>
        </a:p>
      </dgm:t>
    </dgm:pt>
    <dgm:pt modelId="{6F20C367-C68A-4D70-9594-18E11BD1BCF5}">
      <dgm:prSet custT="1"/>
      <dgm:spPr/>
      <dgm:t>
        <a:bodyPr/>
        <a:lstStyle/>
        <a:p>
          <a:r>
            <a:rPr lang="en-US" sz="1400" dirty="0"/>
            <a:t>This also helps to build a stronger classroom community.</a:t>
          </a:r>
        </a:p>
      </dgm:t>
    </dgm:pt>
    <dgm:pt modelId="{D80A8199-39B9-40BE-8661-A3D7D054DDFA}" type="parTrans" cxnId="{CD44DC62-B75B-4C1D-856C-53AC463DB54C}">
      <dgm:prSet/>
      <dgm:spPr/>
      <dgm:t>
        <a:bodyPr/>
        <a:lstStyle/>
        <a:p>
          <a:endParaRPr lang="en-US"/>
        </a:p>
      </dgm:t>
    </dgm:pt>
    <dgm:pt modelId="{EBF8D535-09CF-42BF-8E25-1017858E84E1}" type="sibTrans" cxnId="{CD44DC62-B75B-4C1D-856C-53AC463DB54C}">
      <dgm:prSet/>
      <dgm:spPr/>
      <dgm:t>
        <a:bodyPr/>
        <a:lstStyle/>
        <a:p>
          <a:endParaRPr lang="en-US"/>
        </a:p>
      </dgm:t>
    </dgm:pt>
    <dgm:pt modelId="{5FAFA023-BF39-4844-8682-698779BFFA8F}">
      <dgm:prSet custT="1"/>
      <dgm:spPr/>
      <dgm:t>
        <a:bodyPr/>
        <a:lstStyle/>
        <a:p>
          <a:r>
            <a:rPr lang="en-US" sz="2300" dirty="0"/>
            <a:t>Emotions</a:t>
          </a:r>
        </a:p>
      </dgm:t>
    </dgm:pt>
    <dgm:pt modelId="{656FFF0B-3A0E-45B1-85EB-767F0A85C55C}" type="parTrans" cxnId="{61DF26CA-6D0E-4202-B7D0-E6134650DB02}">
      <dgm:prSet/>
      <dgm:spPr/>
      <dgm:t>
        <a:bodyPr/>
        <a:lstStyle/>
        <a:p>
          <a:endParaRPr lang="en-US"/>
        </a:p>
      </dgm:t>
    </dgm:pt>
    <dgm:pt modelId="{A863472F-0F8A-404F-9CF2-070AE65A14F9}" type="sibTrans" cxnId="{61DF26CA-6D0E-4202-B7D0-E6134650DB02}">
      <dgm:prSet/>
      <dgm:spPr/>
      <dgm:t>
        <a:bodyPr/>
        <a:lstStyle/>
        <a:p>
          <a:endParaRPr lang="en-US"/>
        </a:p>
      </dgm:t>
    </dgm:pt>
    <dgm:pt modelId="{17038A61-71A5-4FAE-88BD-C326330BEA8E}">
      <dgm:prSet/>
      <dgm:spPr/>
      <dgm:t>
        <a:bodyPr/>
        <a:lstStyle/>
        <a:p>
          <a:r>
            <a:rPr lang="en-US" dirty="0"/>
            <a:t>Make space for frustration.</a:t>
          </a:r>
        </a:p>
      </dgm:t>
    </dgm:pt>
    <dgm:pt modelId="{4F5DFD8D-2A60-43E1-9BFE-0FE59E0FFE58}" type="parTrans" cxnId="{8422FCFE-8D77-40B8-AAAF-E89E4A1B61FD}">
      <dgm:prSet/>
      <dgm:spPr/>
      <dgm:t>
        <a:bodyPr/>
        <a:lstStyle/>
        <a:p>
          <a:endParaRPr lang="en-US"/>
        </a:p>
      </dgm:t>
    </dgm:pt>
    <dgm:pt modelId="{C418F906-FDE2-4A18-8CBB-B83EADC290D4}" type="sibTrans" cxnId="{8422FCFE-8D77-40B8-AAAF-E89E4A1B61FD}">
      <dgm:prSet/>
      <dgm:spPr/>
      <dgm:t>
        <a:bodyPr/>
        <a:lstStyle/>
        <a:p>
          <a:endParaRPr lang="en-US"/>
        </a:p>
      </dgm:t>
    </dgm:pt>
    <dgm:pt modelId="{850DCDDC-9B57-4C0E-9922-38E6EB57078D}">
      <dgm:prSet/>
      <dgm:spPr/>
      <dgm:t>
        <a:bodyPr/>
        <a:lstStyle/>
        <a:p>
          <a:r>
            <a:rPr lang="en-US" dirty="0"/>
            <a:t>Be open and talk about emotions and how to deal with them.  </a:t>
          </a:r>
        </a:p>
      </dgm:t>
    </dgm:pt>
    <dgm:pt modelId="{BF2481BB-F860-42E7-9094-F6DDCA4BA1DD}" type="parTrans" cxnId="{20B9C6BF-5167-41E8-838B-3592A391A4E7}">
      <dgm:prSet/>
      <dgm:spPr/>
      <dgm:t>
        <a:bodyPr/>
        <a:lstStyle/>
        <a:p>
          <a:endParaRPr lang="en-US"/>
        </a:p>
      </dgm:t>
    </dgm:pt>
    <dgm:pt modelId="{861200E7-C4F4-48D4-BD80-769BA9EF8EF4}" type="sibTrans" cxnId="{20B9C6BF-5167-41E8-838B-3592A391A4E7}">
      <dgm:prSet/>
      <dgm:spPr/>
      <dgm:t>
        <a:bodyPr/>
        <a:lstStyle/>
        <a:p>
          <a:endParaRPr lang="en-US"/>
        </a:p>
      </dgm:t>
    </dgm:pt>
    <dgm:pt modelId="{A0F57A4B-C632-459B-B89E-3E6832B42B17}">
      <dgm:prSet custT="1"/>
      <dgm:spPr/>
      <dgm:t>
        <a:bodyPr/>
        <a:lstStyle/>
        <a:p>
          <a:r>
            <a:rPr lang="en-US" sz="1600" b="1" dirty="0"/>
            <a:t>ENCOURAGE</a:t>
          </a:r>
        </a:p>
      </dgm:t>
    </dgm:pt>
    <dgm:pt modelId="{37F68346-D9FB-4B56-8F01-88244F719441}" type="parTrans" cxnId="{BBD639B0-0C59-4CF7-9AEE-0E144385A877}">
      <dgm:prSet/>
      <dgm:spPr/>
      <dgm:t>
        <a:bodyPr/>
        <a:lstStyle/>
        <a:p>
          <a:endParaRPr lang="en-US"/>
        </a:p>
      </dgm:t>
    </dgm:pt>
    <dgm:pt modelId="{A71CDCDE-5683-4085-A399-324BCBD00ACF}" type="sibTrans" cxnId="{BBD639B0-0C59-4CF7-9AEE-0E144385A877}">
      <dgm:prSet/>
      <dgm:spPr/>
      <dgm:t>
        <a:bodyPr/>
        <a:lstStyle/>
        <a:p>
          <a:endParaRPr lang="en-US"/>
        </a:p>
      </dgm:t>
    </dgm:pt>
    <dgm:pt modelId="{686FDEA3-9094-4083-AD02-33037D52FF98}">
      <dgm:prSet/>
      <dgm:spPr/>
      <dgm:t>
        <a:bodyPr/>
        <a:lstStyle/>
        <a:p>
          <a:r>
            <a:rPr lang="en-US" dirty="0"/>
            <a:t>Encourage, encourage, encourage: Be authentic and specific!</a:t>
          </a:r>
        </a:p>
      </dgm:t>
    </dgm:pt>
    <dgm:pt modelId="{A32BB4D4-E0BA-46E8-8B23-D45455A086BD}" type="parTrans" cxnId="{FD5CBA61-7C50-407F-A354-3C57485A0CBD}">
      <dgm:prSet/>
      <dgm:spPr/>
      <dgm:t>
        <a:bodyPr/>
        <a:lstStyle/>
        <a:p>
          <a:endParaRPr lang="en-US"/>
        </a:p>
      </dgm:t>
    </dgm:pt>
    <dgm:pt modelId="{1B0AA6A4-0618-401E-AD74-82D88BE29CF1}" type="sibTrans" cxnId="{FD5CBA61-7C50-407F-A354-3C57485A0CBD}">
      <dgm:prSet/>
      <dgm:spPr/>
      <dgm:t>
        <a:bodyPr/>
        <a:lstStyle/>
        <a:p>
          <a:endParaRPr lang="en-US"/>
        </a:p>
      </dgm:t>
    </dgm:pt>
    <dgm:pt modelId="{0418183A-10C0-4251-A2DA-27CCAEEF34AB}" type="pres">
      <dgm:prSet presAssocID="{0D886F3C-7171-40BA-9F89-45C04627B408}" presName="Name0" presStyleCnt="0">
        <dgm:presLayoutVars>
          <dgm:dir/>
          <dgm:animLvl val="lvl"/>
          <dgm:resizeHandles val="exact"/>
        </dgm:presLayoutVars>
      </dgm:prSet>
      <dgm:spPr/>
    </dgm:pt>
    <dgm:pt modelId="{349A0164-9AC6-4E31-9D88-5452A911BBC8}" type="pres">
      <dgm:prSet presAssocID="{24665885-CD36-4F16-A552-76E9E29E1A71}" presName="linNode" presStyleCnt="0"/>
      <dgm:spPr/>
    </dgm:pt>
    <dgm:pt modelId="{D6580885-854A-42E4-BC8B-1C31148AB5F6}" type="pres">
      <dgm:prSet presAssocID="{24665885-CD36-4F16-A552-76E9E29E1A71}" presName="parentText" presStyleLbl="alignNode1" presStyleIdx="0" presStyleCnt="6">
        <dgm:presLayoutVars>
          <dgm:chMax val="1"/>
          <dgm:bulletEnabled/>
        </dgm:presLayoutVars>
      </dgm:prSet>
      <dgm:spPr/>
    </dgm:pt>
    <dgm:pt modelId="{6E0ED563-646D-49B8-A77E-51C7D76F9423}" type="pres">
      <dgm:prSet presAssocID="{24665885-CD36-4F16-A552-76E9E29E1A71}" presName="descendantText" presStyleLbl="alignAccFollowNode1" presStyleIdx="0" presStyleCnt="6">
        <dgm:presLayoutVars>
          <dgm:bulletEnabled/>
        </dgm:presLayoutVars>
      </dgm:prSet>
      <dgm:spPr/>
    </dgm:pt>
    <dgm:pt modelId="{EE150DFB-7B47-4B30-9F05-B0B8B18C8D56}" type="pres">
      <dgm:prSet presAssocID="{9127120B-F905-429C-A9AB-93E50DF5D32E}" presName="sp" presStyleCnt="0"/>
      <dgm:spPr/>
    </dgm:pt>
    <dgm:pt modelId="{81C27E5D-094A-4908-BB4C-6DA69815D165}" type="pres">
      <dgm:prSet presAssocID="{6C68BF59-EFAF-452F-B4A8-62D682517E16}" presName="linNode" presStyleCnt="0"/>
      <dgm:spPr/>
    </dgm:pt>
    <dgm:pt modelId="{13ACA65F-DF79-4CD1-A3E4-9C32DD74E76B}" type="pres">
      <dgm:prSet presAssocID="{6C68BF59-EFAF-452F-B4A8-62D682517E16}" presName="parentText" presStyleLbl="alignNode1" presStyleIdx="1" presStyleCnt="6">
        <dgm:presLayoutVars>
          <dgm:chMax val="1"/>
          <dgm:bulletEnabled/>
        </dgm:presLayoutVars>
      </dgm:prSet>
      <dgm:spPr/>
    </dgm:pt>
    <dgm:pt modelId="{4001590A-0F8F-4F1F-A649-04A032B0B437}" type="pres">
      <dgm:prSet presAssocID="{6C68BF59-EFAF-452F-B4A8-62D682517E16}" presName="descendantText" presStyleLbl="alignAccFollowNode1" presStyleIdx="1" presStyleCnt="6">
        <dgm:presLayoutVars>
          <dgm:bulletEnabled/>
        </dgm:presLayoutVars>
      </dgm:prSet>
      <dgm:spPr/>
    </dgm:pt>
    <dgm:pt modelId="{FF3A5851-8F17-4A64-9CC4-60D030C1CE4F}" type="pres">
      <dgm:prSet presAssocID="{A52D3AC4-6631-4848-A5B7-C210EAEC7F3E}" presName="sp" presStyleCnt="0"/>
      <dgm:spPr/>
    </dgm:pt>
    <dgm:pt modelId="{0763511E-AD07-47AA-89E9-6115EB84AF2B}" type="pres">
      <dgm:prSet presAssocID="{8D2CE083-BF34-466C-AE70-742DA194DBF4}" presName="linNode" presStyleCnt="0"/>
      <dgm:spPr/>
    </dgm:pt>
    <dgm:pt modelId="{707646E0-3C0D-40CE-9F1E-E2ED814331E5}" type="pres">
      <dgm:prSet presAssocID="{8D2CE083-BF34-466C-AE70-742DA194DBF4}" presName="parentText" presStyleLbl="alignNode1" presStyleIdx="2" presStyleCnt="6">
        <dgm:presLayoutVars>
          <dgm:chMax val="1"/>
          <dgm:bulletEnabled/>
        </dgm:presLayoutVars>
      </dgm:prSet>
      <dgm:spPr/>
    </dgm:pt>
    <dgm:pt modelId="{8BA805A4-6269-4D9E-AD2A-9EEE4884E39B}" type="pres">
      <dgm:prSet presAssocID="{8D2CE083-BF34-466C-AE70-742DA194DBF4}" presName="descendantText" presStyleLbl="alignAccFollowNode1" presStyleIdx="2" presStyleCnt="6">
        <dgm:presLayoutVars>
          <dgm:bulletEnabled/>
        </dgm:presLayoutVars>
      </dgm:prSet>
      <dgm:spPr/>
    </dgm:pt>
    <dgm:pt modelId="{4EBF928D-49EC-43FB-B039-907ED98CE1FC}" type="pres">
      <dgm:prSet presAssocID="{FF95DE8A-3226-4162-BEFE-F0CECD855A1B}" presName="sp" presStyleCnt="0"/>
      <dgm:spPr/>
    </dgm:pt>
    <dgm:pt modelId="{869AFCEC-3E49-472A-B997-D8166CD8A499}" type="pres">
      <dgm:prSet presAssocID="{155A03EC-52DB-481E-9F5E-150EFAC93451}" presName="linNode" presStyleCnt="0"/>
      <dgm:spPr/>
    </dgm:pt>
    <dgm:pt modelId="{DD70A2A1-4087-46C9-A6FD-4B84DCCBAA65}" type="pres">
      <dgm:prSet presAssocID="{155A03EC-52DB-481E-9F5E-150EFAC93451}" presName="parentText" presStyleLbl="alignNode1" presStyleIdx="3" presStyleCnt="6" custLinFactNeighborX="-514" custLinFactNeighborY="-1992">
        <dgm:presLayoutVars>
          <dgm:chMax val="1"/>
          <dgm:bulletEnabled/>
        </dgm:presLayoutVars>
      </dgm:prSet>
      <dgm:spPr/>
    </dgm:pt>
    <dgm:pt modelId="{B1D11AF9-A58A-4B4F-9576-16B19645B171}" type="pres">
      <dgm:prSet presAssocID="{155A03EC-52DB-481E-9F5E-150EFAC93451}" presName="descendantText" presStyleLbl="alignAccFollowNode1" presStyleIdx="3" presStyleCnt="6">
        <dgm:presLayoutVars>
          <dgm:bulletEnabled/>
        </dgm:presLayoutVars>
      </dgm:prSet>
      <dgm:spPr/>
    </dgm:pt>
    <dgm:pt modelId="{0EF4C1EA-F527-48F3-838B-7F7ECAB7B7FD}" type="pres">
      <dgm:prSet presAssocID="{8C05CF7E-0C5B-4358-9528-1C9C8CACFE3C}" presName="sp" presStyleCnt="0"/>
      <dgm:spPr/>
    </dgm:pt>
    <dgm:pt modelId="{3A20A599-2EA7-403B-B85D-5EB42718A0CF}" type="pres">
      <dgm:prSet presAssocID="{5FAFA023-BF39-4844-8682-698779BFFA8F}" presName="linNode" presStyleCnt="0"/>
      <dgm:spPr/>
    </dgm:pt>
    <dgm:pt modelId="{D5AC0EF4-2E72-46D3-B8C6-CBDCD4E55B60}" type="pres">
      <dgm:prSet presAssocID="{5FAFA023-BF39-4844-8682-698779BFFA8F}" presName="parentText" presStyleLbl="alignNode1" presStyleIdx="4" presStyleCnt="6">
        <dgm:presLayoutVars>
          <dgm:chMax val="1"/>
          <dgm:bulletEnabled/>
        </dgm:presLayoutVars>
      </dgm:prSet>
      <dgm:spPr/>
    </dgm:pt>
    <dgm:pt modelId="{58F90ADB-103D-4196-A078-FD8EFE7EC100}" type="pres">
      <dgm:prSet presAssocID="{5FAFA023-BF39-4844-8682-698779BFFA8F}" presName="descendantText" presStyleLbl="alignAccFollowNode1" presStyleIdx="4" presStyleCnt="6">
        <dgm:presLayoutVars>
          <dgm:bulletEnabled/>
        </dgm:presLayoutVars>
      </dgm:prSet>
      <dgm:spPr/>
    </dgm:pt>
    <dgm:pt modelId="{137F0A29-1D71-4C66-B089-724B62799617}" type="pres">
      <dgm:prSet presAssocID="{A863472F-0F8A-404F-9CF2-070AE65A14F9}" presName="sp" presStyleCnt="0"/>
      <dgm:spPr/>
    </dgm:pt>
    <dgm:pt modelId="{10D2C9DD-C094-41D7-910F-7BA983B86A98}" type="pres">
      <dgm:prSet presAssocID="{A0F57A4B-C632-459B-B89E-3E6832B42B17}" presName="linNode" presStyleCnt="0"/>
      <dgm:spPr/>
    </dgm:pt>
    <dgm:pt modelId="{81F9B924-9FC9-4D18-92DF-00344EA722C4}" type="pres">
      <dgm:prSet presAssocID="{A0F57A4B-C632-459B-B89E-3E6832B42B17}" presName="parentText" presStyleLbl="alignNode1" presStyleIdx="5" presStyleCnt="6">
        <dgm:presLayoutVars>
          <dgm:chMax val="1"/>
          <dgm:bulletEnabled/>
        </dgm:presLayoutVars>
      </dgm:prSet>
      <dgm:spPr/>
    </dgm:pt>
    <dgm:pt modelId="{93C82206-EC6A-4D3F-80AF-FC1DCED93B26}" type="pres">
      <dgm:prSet presAssocID="{A0F57A4B-C632-459B-B89E-3E6832B42B17}" presName="descendantText" presStyleLbl="alignAccFollowNode1" presStyleIdx="5" presStyleCnt="6">
        <dgm:presLayoutVars>
          <dgm:bulletEnabled/>
        </dgm:presLayoutVars>
      </dgm:prSet>
      <dgm:spPr/>
    </dgm:pt>
  </dgm:ptLst>
  <dgm:cxnLst>
    <dgm:cxn modelId="{0F9C7700-E877-41BD-B18C-33B43525D54E}" srcId="{0D886F3C-7171-40BA-9F89-45C04627B408}" destId="{8D2CE083-BF34-466C-AE70-742DA194DBF4}" srcOrd="2" destOrd="0" parTransId="{E9807B27-0445-4D65-9AAF-C97B26C18DCC}" sibTransId="{FF95DE8A-3226-4162-BEFE-F0CECD855A1B}"/>
    <dgm:cxn modelId="{C7D11602-27BB-458D-8138-2A7A06CE77EC}" type="presOf" srcId="{9C442AB6-8E10-4B50-88BA-4A2749AA9E58}" destId="{B1D11AF9-A58A-4B4F-9576-16B19645B171}" srcOrd="0" destOrd="0" presId="urn:microsoft.com/office/officeart/2016/7/layout/VerticalSolidActionList"/>
    <dgm:cxn modelId="{3CFC411B-2BD0-435B-9809-5ADE9420E00A}" type="presOf" srcId="{5FAFA023-BF39-4844-8682-698779BFFA8F}" destId="{D5AC0EF4-2E72-46D3-B8C6-CBDCD4E55B60}" srcOrd="0" destOrd="0" presId="urn:microsoft.com/office/officeart/2016/7/layout/VerticalSolidActionList"/>
    <dgm:cxn modelId="{BB876D1C-C87D-423F-A789-E06BF273385E}" type="presOf" srcId="{730471B4-C153-4634-822C-332E50FE4E9C}" destId="{6E0ED563-646D-49B8-A77E-51C7D76F9423}" srcOrd="0" destOrd="0" presId="urn:microsoft.com/office/officeart/2016/7/layout/VerticalSolidActionList"/>
    <dgm:cxn modelId="{CE79881C-1DCF-464D-9D22-A71CA2E9DC8D}" type="presOf" srcId="{8D2CE083-BF34-466C-AE70-742DA194DBF4}" destId="{707646E0-3C0D-40CE-9F1E-E2ED814331E5}" srcOrd="0" destOrd="0" presId="urn:microsoft.com/office/officeart/2016/7/layout/VerticalSolidActionList"/>
    <dgm:cxn modelId="{086F391D-C5D6-4D73-AA83-170B745DA796}" type="presOf" srcId="{A0F57A4B-C632-459B-B89E-3E6832B42B17}" destId="{81F9B924-9FC9-4D18-92DF-00344EA722C4}" srcOrd="0" destOrd="0" presId="urn:microsoft.com/office/officeart/2016/7/layout/VerticalSolidActionList"/>
    <dgm:cxn modelId="{49089D1E-BDFA-420E-9CC3-D60FC91B0A80}" type="presOf" srcId="{CF85D206-D253-4F9C-B1B4-65E194613DD2}" destId="{4001590A-0F8F-4F1F-A649-04A032B0B437}" srcOrd="0" destOrd="0" presId="urn:microsoft.com/office/officeart/2016/7/layout/VerticalSolidActionList"/>
    <dgm:cxn modelId="{8AD81F1F-93C9-4E8B-ADC8-7ECC4985FA13}" srcId="{730471B4-C153-4634-822C-332E50FE4E9C}" destId="{AD4150B4-965E-428F-BE2B-D6ED67EB8B29}" srcOrd="1" destOrd="0" parTransId="{E3F19492-E823-4C9B-80FD-FD406EF8E88D}" sibTransId="{831C1605-1B35-40A5-A74C-4134DCC37D2E}"/>
    <dgm:cxn modelId="{A6596A2A-5BC5-4E0F-A4B5-FFC132362FA9}" srcId="{89F454F0-28E6-4DC4-B63B-8FF650AE2D29}" destId="{7B095848-5A88-4500-93B6-C429D18E1DC3}" srcOrd="1" destOrd="0" parTransId="{012B67D2-0B6C-4CA0-A4DE-59BF2E964720}" sibTransId="{E8455EBE-D109-4BE3-AD96-E938F1532937}"/>
    <dgm:cxn modelId="{0C29F630-15F0-420C-9DD9-9CDA732A1199}" type="presOf" srcId="{931229D2-B97D-44C3-B8E3-47E9220D3C4D}" destId="{6E0ED563-646D-49B8-A77E-51C7D76F9423}" srcOrd="0" destOrd="3" presId="urn:microsoft.com/office/officeart/2016/7/layout/VerticalSolidActionList"/>
    <dgm:cxn modelId="{D210A539-795A-44AD-8BC2-0392466A1E32}" type="presOf" srcId="{17038A61-71A5-4FAE-88BD-C326330BEA8E}" destId="{58F90ADB-103D-4196-A078-FD8EFE7EC100}" srcOrd="0" destOrd="0" presId="urn:microsoft.com/office/officeart/2016/7/layout/VerticalSolidActionList"/>
    <dgm:cxn modelId="{69765F3A-374A-4D12-B9C5-287105492819}" srcId="{89F454F0-28E6-4DC4-B63B-8FF650AE2D29}" destId="{A05162F1-0FCB-4080-84C7-89D33F36D526}" srcOrd="0" destOrd="0" parTransId="{4B3DF9F9-E332-4821-AC4E-B18681E382BB}" sibTransId="{7EBBEF65-87B2-440D-AC67-2B2880971010}"/>
    <dgm:cxn modelId="{1BACCE3B-2DAF-447B-9F72-90DD9E5134AE}" type="presOf" srcId="{850DCDDC-9B57-4C0E-9922-38E6EB57078D}" destId="{58F90ADB-103D-4196-A078-FD8EFE7EC100}" srcOrd="0" destOrd="1" presId="urn:microsoft.com/office/officeart/2016/7/layout/VerticalSolidActionList"/>
    <dgm:cxn modelId="{B8C6053C-61B3-4F95-8374-D705CC1E0F00}" srcId="{0D886F3C-7171-40BA-9F89-45C04627B408}" destId="{6C68BF59-EFAF-452F-B4A8-62D682517E16}" srcOrd="1" destOrd="0" parTransId="{087359E2-CB4F-465F-914C-FA9C927FB1FA}" sibTransId="{A52D3AC4-6631-4848-A5B7-C210EAEC7F3E}"/>
    <dgm:cxn modelId="{37FFC95E-B24D-409B-AB77-B8C725D34232}" type="presOf" srcId="{24665885-CD36-4F16-A552-76E9E29E1A71}" destId="{D6580885-854A-42E4-BC8B-1C31148AB5F6}" srcOrd="0" destOrd="0" presId="urn:microsoft.com/office/officeart/2016/7/layout/VerticalSolidActionList"/>
    <dgm:cxn modelId="{80125A41-0571-4261-AAF9-190CA583020E}" type="presOf" srcId="{686FDEA3-9094-4083-AD02-33037D52FF98}" destId="{93C82206-EC6A-4D3F-80AF-FC1DCED93B26}" srcOrd="0" destOrd="0" presId="urn:microsoft.com/office/officeart/2016/7/layout/VerticalSolidActionList"/>
    <dgm:cxn modelId="{FD5CBA61-7C50-407F-A354-3C57485A0CBD}" srcId="{A0F57A4B-C632-459B-B89E-3E6832B42B17}" destId="{686FDEA3-9094-4083-AD02-33037D52FF98}" srcOrd="0" destOrd="0" parTransId="{A32BB4D4-E0BA-46E8-8B23-D45455A086BD}" sibTransId="{1B0AA6A4-0618-401E-AD74-82D88BE29CF1}"/>
    <dgm:cxn modelId="{CD44DC62-B75B-4C1D-856C-53AC463DB54C}" srcId="{9C442AB6-8E10-4B50-88BA-4A2749AA9E58}" destId="{6F20C367-C68A-4D70-9594-18E11BD1BCF5}" srcOrd="0" destOrd="0" parTransId="{D80A8199-39B9-40BE-8661-A3D7D054DDFA}" sibTransId="{EBF8D535-09CF-42BF-8E25-1017858E84E1}"/>
    <dgm:cxn modelId="{0C228B6C-5570-44A5-839A-500C4DD98B87}" type="presOf" srcId="{FAF3E942-34E1-4EAD-B54E-EB9646D454FB}" destId="{6E0ED563-646D-49B8-A77E-51C7D76F9423}" srcOrd="0" destOrd="1" presId="urn:microsoft.com/office/officeart/2016/7/layout/VerticalSolidActionList"/>
    <dgm:cxn modelId="{72DB8E4E-4235-41F3-B5E9-C3CE1FEE68AA}" srcId="{8D2CE083-BF34-466C-AE70-742DA194DBF4}" destId="{89F454F0-28E6-4DC4-B63B-8FF650AE2D29}" srcOrd="0" destOrd="0" parTransId="{85991802-6769-4E80-A3B1-055C47DE92DA}" sibTransId="{595D1E18-9AD4-437E-A04C-8605143AFD80}"/>
    <dgm:cxn modelId="{8A6F7675-F2BA-43FC-AC60-1967C4E1AB27}" srcId="{730471B4-C153-4634-822C-332E50FE4E9C}" destId="{FAF3E942-34E1-4EAD-B54E-EB9646D454FB}" srcOrd="0" destOrd="0" parTransId="{A92C03D0-5EB3-4F0A-8550-A07DE48948B4}" sibTransId="{9DB2450C-7BFE-4C53-B777-31A8A57CC8D5}"/>
    <dgm:cxn modelId="{EFB22F59-CB2B-42C3-ADC0-512A1FF6500A}" srcId="{730471B4-C153-4634-822C-332E50FE4E9C}" destId="{931229D2-B97D-44C3-B8E3-47E9220D3C4D}" srcOrd="2" destOrd="0" parTransId="{2EC0A8BF-2FCE-47AF-8815-D6BF86EEB267}" sibTransId="{B646966A-9D2E-4F18-9F35-8F1CDB981332}"/>
    <dgm:cxn modelId="{80968F79-E718-4256-8831-F6D5BC7C31A0}" type="presOf" srcId="{89F454F0-28E6-4DC4-B63B-8FF650AE2D29}" destId="{8BA805A4-6269-4D9E-AD2A-9EEE4884E39B}" srcOrd="0" destOrd="0" presId="urn:microsoft.com/office/officeart/2016/7/layout/VerticalSolidActionList"/>
    <dgm:cxn modelId="{B4284587-C508-467D-B6CB-5672E49E3638}" type="presOf" srcId="{155A03EC-52DB-481E-9F5E-150EFAC93451}" destId="{DD70A2A1-4087-46C9-A6FD-4B84DCCBAA65}" srcOrd="0" destOrd="0" presId="urn:microsoft.com/office/officeart/2016/7/layout/VerticalSolidActionList"/>
    <dgm:cxn modelId="{E1D2758C-A82A-4FA1-B32B-33BFD7D31CDE}" type="presOf" srcId="{0D886F3C-7171-40BA-9F89-45C04627B408}" destId="{0418183A-10C0-4251-A2DA-27CCAEEF34AB}" srcOrd="0" destOrd="0" presId="urn:microsoft.com/office/officeart/2016/7/layout/VerticalSolidActionList"/>
    <dgm:cxn modelId="{4E9061A6-8F40-4C0F-B7CA-8EE343F928A2}" type="presOf" srcId="{6C68BF59-EFAF-452F-B4A8-62D682517E16}" destId="{13ACA65F-DF79-4CD1-A3E4-9C32DD74E76B}" srcOrd="0" destOrd="0" presId="urn:microsoft.com/office/officeart/2016/7/layout/VerticalSolidActionList"/>
    <dgm:cxn modelId="{5FC1E2A6-280A-4D66-8BE9-B16196815F49}" srcId="{6C68BF59-EFAF-452F-B4A8-62D682517E16}" destId="{CF85D206-D253-4F9C-B1B4-65E194613DD2}" srcOrd="0" destOrd="0" parTransId="{887CCC05-58D9-46D2-83CD-40F5AE7D17AC}" sibTransId="{21EB0F34-D872-473B-9991-3950D5AA7D78}"/>
    <dgm:cxn modelId="{812927A9-F7AD-435A-B5D3-D7AEF2B8642C}" srcId="{155A03EC-52DB-481E-9F5E-150EFAC93451}" destId="{9C442AB6-8E10-4B50-88BA-4A2749AA9E58}" srcOrd="0" destOrd="0" parTransId="{B2D68ED6-A51C-48E0-87C2-01E43CB28E92}" sibTransId="{21043C55-1E95-45B2-AAA9-71BDA7627856}"/>
    <dgm:cxn modelId="{C3CED2AC-3064-4D04-8130-F4E84FFBE3F4}" type="presOf" srcId="{7B095848-5A88-4500-93B6-C429D18E1DC3}" destId="{8BA805A4-6269-4D9E-AD2A-9EEE4884E39B}" srcOrd="0" destOrd="2" presId="urn:microsoft.com/office/officeart/2016/7/layout/VerticalSolidActionList"/>
    <dgm:cxn modelId="{BBD639B0-0C59-4CF7-9AEE-0E144385A877}" srcId="{0D886F3C-7171-40BA-9F89-45C04627B408}" destId="{A0F57A4B-C632-459B-B89E-3E6832B42B17}" srcOrd="5" destOrd="0" parTransId="{37F68346-D9FB-4B56-8F01-88244F719441}" sibTransId="{A71CDCDE-5683-4085-A399-324BCBD00ACF}"/>
    <dgm:cxn modelId="{89C5BCB1-5423-4399-ACF7-C67E7FF67408}" srcId="{0D886F3C-7171-40BA-9F89-45C04627B408}" destId="{24665885-CD36-4F16-A552-76E9E29E1A71}" srcOrd="0" destOrd="0" parTransId="{76E7C455-FD9B-4EDD-88D0-C0230980D67C}" sibTransId="{9127120B-F905-429C-A9AB-93E50DF5D32E}"/>
    <dgm:cxn modelId="{20B9C6BF-5167-41E8-838B-3592A391A4E7}" srcId="{17038A61-71A5-4FAE-88BD-C326330BEA8E}" destId="{850DCDDC-9B57-4C0E-9922-38E6EB57078D}" srcOrd="0" destOrd="0" parTransId="{BF2481BB-F860-42E7-9094-F6DDCA4BA1DD}" sibTransId="{861200E7-C4F4-48D4-BD80-769BA9EF8EF4}"/>
    <dgm:cxn modelId="{C1AB4FC1-249D-4FBC-9B10-AFCE70535B02}" srcId="{24665885-CD36-4F16-A552-76E9E29E1A71}" destId="{730471B4-C153-4634-822C-332E50FE4E9C}" srcOrd="0" destOrd="0" parTransId="{A1ECB1D5-4BED-46C6-9D45-889563521F7E}" sibTransId="{0E2911DA-B79E-4FBF-AA63-08BB6357A5A7}"/>
    <dgm:cxn modelId="{61DF26CA-6D0E-4202-B7D0-E6134650DB02}" srcId="{0D886F3C-7171-40BA-9F89-45C04627B408}" destId="{5FAFA023-BF39-4844-8682-698779BFFA8F}" srcOrd="4" destOrd="0" parTransId="{656FFF0B-3A0E-45B1-85EB-767F0A85C55C}" sibTransId="{A863472F-0F8A-404F-9CF2-070AE65A14F9}"/>
    <dgm:cxn modelId="{B7056EDB-DA9C-499E-AC20-E4B108DD4CA1}" type="presOf" srcId="{A05162F1-0FCB-4080-84C7-89D33F36D526}" destId="{8BA805A4-6269-4D9E-AD2A-9EEE4884E39B}" srcOrd="0" destOrd="1" presId="urn:microsoft.com/office/officeart/2016/7/layout/VerticalSolidActionList"/>
    <dgm:cxn modelId="{209774DC-E0B5-43BE-91EE-9BABCF663FF5}" srcId="{CF85D206-D253-4F9C-B1B4-65E194613DD2}" destId="{3D74956A-73DC-463D-A2E9-E200D39DA276}" srcOrd="0" destOrd="0" parTransId="{EE0894F9-69D1-4952-93E2-52AF429FC019}" sibTransId="{8EFAE7A6-BB98-4524-90FA-683FC05CA4F8}"/>
    <dgm:cxn modelId="{BD7309DF-4A10-44B3-A56B-90DFD399F44C}" type="presOf" srcId="{3D74956A-73DC-463D-A2E9-E200D39DA276}" destId="{4001590A-0F8F-4F1F-A649-04A032B0B437}" srcOrd="0" destOrd="1" presId="urn:microsoft.com/office/officeart/2016/7/layout/VerticalSolidActionList"/>
    <dgm:cxn modelId="{8D72E4EE-8A69-4221-82C1-376AFE186FA3}" srcId="{0D886F3C-7171-40BA-9F89-45C04627B408}" destId="{155A03EC-52DB-481E-9F5E-150EFAC93451}" srcOrd="3" destOrd="0" parTransId="{ECDA6077-563E-43EA-8A11-68E3C31E77B3}" sibTransId="{8C05CF7E-0C5B-4358-9528-1C9C8CACFE3C}"/>
    <dgm:cxn modelId="{2E81B3F4-7F83-4614-8BE5-84B1B0DD1FF6}" type="presOf" srcId="{AD4150B4-965E-428F-BE2B-D6ED67EB8B29}" destId="{6E0ED563-646D-49B8-A77E-51C7D76F9423}" srcOrd="0" destOrd="2" presId="urn:microsoft.com/office/officeart/2016/7/layout/VerticalSolidActionList"/>
    <dgm:cxn modelId="{848CF4F6-D21E-44D6-9326-E1D86E96528F}" type="presOf" srcId="{6F20C367-C68A-4D70-9594-18E11BD1BCF5}" destId="{B1D11AF9-A58A-4B4F-9576-16B19645B171}" srcOrd="0" destOrd="1" presId="urn:microsoft.com/office/officeart/2016/7/layout/VerticalSolidActionList"/>
    <dgm:cxn modelId="{8422FCFE-8D77-40B8-AAAF-E89E4A1B61FD}" srcId="{5FAFA023-BF39-4844-8682-698779BFFA8F}" destId="{17038A61-71A5-4FAE-88BD-C326330BEA8E}" srcOrd="0" destOrd="0" parTransId="{4F5DFD8D-2A60-43E1-9BFE-0FE59E0FFE58}" sibTransId="{C418F906-FDE2-4A18-8CBB-B83EADC290D4}"/>
    <dgm:cxn modelId="{B9311E4D-855D-4BD2-B2C3-76C0BDC754BA}" type="presParOf" srcId="{0418183A-10C0-4251-A2DA-27CCAEEF34AB}" destId="{349A0164-9AC6-4E31-9D88-5452A911BBC8}" srcOrd="0" destOrd="0" presId="urn:microsoft.com/office/officeart/2016/7/layout/VerticalSolidActionList"/>
    <dgm:cxn modelId="{C2BDC2EF-B04B-45D9-9DE7-651C7B3FF1AA}" type="presParOf" srcId="{349A0164-9AC6-4E31-9D88-5452A911BBC8}" destId="{D6580885-854A-42E4-BC8B-1C31148AB5F6}" srcOrd="0" destOrd="0" presId="urn:microsoft.com/office/officeart/2016/7/layout/VerticalSolidActionList"/>
    <dgm:cxn modelId="{2D2F2714-21EE-47B7-BDA0-47B28622A057}" type="presParOf" srcId="{349A0164-9AC6-4E31-9D88-5452A911BBC8}" destId="{6E0ED563-646D-49B8-A77E-51C7D76F9423}" srcOrd="1" destOrd="0" presId="urn:microsoft.com/office/officeart/2016/7/layout/VerticalSolidActionList"/>
    <dgm:cxn modelId="{59DE716A-DF81-40D9-AEF5-FC03A5720CC7}" type="presParOf" srcId="{0418183A-10C0-4251-A2DA-27CCAEEF34AB}" destId="{EE150DFB-7B47-4B30-9F05-B0B8B18C8D56}" srcOrd="1" destOrd="0" presId="urn:microsoft.com/office/officeart/2016/7/layout/VerticalSolidActionList"/>
    <dgm:cxn modelId="{00A7AAED-97EF-4F52-AAA9-853F37BE9923}" type="presParOf" srcId="{0418183A-10C0-4251-A2DA-27CCAEEF34AB}" destId="{81C27E5D-094A-4908-BB4C-6DA69815D165}" srcOrd="2" destOrd="0" presId="urn:microsoft.com/office/officeart/2016/7/layout/VerticalSolidActionList"/>
    <dgm:cxn modelId="{F1A492BD-2220-43CF-9235-D579D8544D0E}" type="presParOf" srcId="{81C27E5D-094A-4908-BB4C-6DA69815D165}" destId="{13ACA65F-DF79-4CD1-A3E4-9C32DD74E76B}" srcOrd="0" destOrd="0" presId="urn:microsoft.com/office/officeart/2016/7/layout/VerticalSolidActionList"/>
    <dgm:cxn modelId="{83900816-99B7-4C94-B04B-8AEE9727450A}" type="presParOf" srcId="{81C27E5D-094A-4908-BB4C-6DA69815D165}" destId="{4001590A-0F8F-4F1F-A649-04A032B0B437}" srcOrd="1" destOrd="0" presId="urn:microsoft.com/office/officeart/2016/7/layout/VerticalSolidActionList"/>
    <dgm:cxn modelId="{850546F8-1D9F-4BD4-8A5D-0E5B29D19695}" type="presParOf" srcId="{0418183A-10C0-4251-A2DA-27CCAEEF34AB}" destId="{FF3A5851-8F17-4A64-9CC4-60D030C1CE4F}" srcOrd="3" destOrd="0" presId="urn:microsoft.com/office/officeart/2016/7/layout/VerticalSolidActionList"/>
    <dgm:cxn modelId="{674D0D2A-C2A0-429F-8EB3-87E4BADD2001}" type="presParOf" srcId="{0418183A-10C0-4251-A2DA-27CCAEEF34AB}" destId="{0763511E-AD07-47AA-89E9-6115EB84AF2B}" srcOrd="4" destOrd="0" presId="urn:microsoft.com/office/officeart/2016/7/layout/VerticalSolidActionList"/>
    <dgm:cxn modelId="{9C214932-77A1-4408-BD49-CEA7315C7CDE}" type="presParOf" srcId="{0763511E-AD07-47AA-89E9-6115EB84AF2B}" destId="{707646E0-3C0D-40CE-9F1E-E2ED814331E5}" srcOrd="0" destOrd="0" presId="urn:microsoft.com/office/officeart/2016/7/layout/VerticalSolidActionList"/>
    <dgm:cxn modelId="{4FD8C3D9-8DA1-428B-9DFD-753F298A261C}" type="presParOf" srcId="{0763511E-AD07-47AA-89E9-6115EB84AF2B}" destId="{8BA805A4-6269-4D9E-AD2A-9EEE4884E39B}" srcOrd="1" destOrd="0" presId="urn:microsoft.com/office/officeart/2016/7/layout/VerticalSolidActionList"/>
    <dgm:cxn modelId="{2A48AC6F-96F5-4328-9914-F46E32458B92}" type="presParOf" srcId="{0418183A-10C0-4251-A2DA-27CCAEEF34AB}" destId="{4EBF928D-49EC-43FB-B039-907ED98CE1FC}" srcOrd="5" destOrd="0" presId="urn:microsoft.com/office/officeart/2016/7/layout/VerticalSolidActionList"/>
    <dgm:cxn modelId="{EE1257BC-9E5C-4624-A0BE-6DD034F75015}" type="presParOf" srcId="{0418183A-10C0-4251-A2DA-27CCAEEF34AB}" destId="{869AFCEC-3E49-472A-B997-D8166CD8A499}" srcOrd="6" destOrd="0" presId="urn:microsoft.com/office/officeart/2016/7/layout/VerticalSolidActionList"/>
    <dgm:cxn modelId="{1360387B-2AE5-4652-B966-00405046AE3B}" type="presParOf" srcId="{869AFCEC-3E49-472A-B997-D8166CD8A499}" destId="{DD70A2A1-4087-46C9-A6FD-4B84DCCBAA65}" srcOrd="0" destOrd="0" presId="urn:microsoft.com/office/officeart/2016/7/layout/VerticalSolidActionList"/>
    <dgm:cxn modelId="{213F42FD-023C-4DFE-82E5-09034572A4FB}" type="presParOf" srcId="{869AFCEC-3E49-472A-B997-D8166CD8A499}" destId="{B1D11AF9-A58A-4B4F-9576-16B19645B171}" srcOrd="1" destOrd="0" presId="urn:microsoft.com/office/officeart/2016/7/layout/VerticalSolidActionList"/>
    <dgm:cxn modelId="{95F7B848-7943-4A26-954E-EB93B6839DF7}" type="presParOf" srcId="{0418183A-10C0-4251-A2DA-27CCAEEF34AB}" destId="{0EF4C1EA-F527-48F3-838B-7F7ECAB7B7FD}" srcOrd="7" destOrd="0" presId="urn:microsoft.com/office/officeart/2016/7/layout/VerticalSolidActionList"/>
    <dgm:cxn modelId="{17E12843-5589-4960-B045-02C49E220D1C}" type="presParOf" srcId="{0418183A-10C0-4251-A2DA-27CCAEEF34AB}" destId="{3A20A599-2EA7-403B-B85D-5EB42718A0CF}" srcOrd="8" destOrd="0" presId="urn:microsoft.com/office/officeart/2016/7/layout/VerticalSolidActionList"/>
    <dgm:cxn modelId="{FA0E827C-0293-4362-9B6D-7DEDF2CB2DA7}" type="presParOf" srcId="{3A20A599-2EA7-403B-B85D-5EB42718A0CF}" destId="{D5AC0EF4-2E72-46D3-B8C6-CBDCD4E55B60}" srcOrd="0" destOrd="0" presId="urn:microsoft.com/office/officeart/2016/7/layout/VerticalSolidActionList"/>
    <dgm:cxn modelId="{1D3E96EA-DA91-4884-87A5-1DA8D312EA78}" type="presParOf" srcId="{3A20A599-2EA7-403B-B85D-5EB42718A0CF}" destId="{58F90ADB-103D-4196-A078-FD8EFE7EC100}" srcOrd="1" destOrd="0" presId="urn:microsoft.com/office/officeart/2016/7/layout/VerticalSolidActionList"/>
    <dgm:cxn modelId="{6A259BFF-F286-4D00-8857-EACCC06E6359}" type="presParOf" srcId="{0418183A-10C0-4251-A2DA-27CCAEEF34AB}" destId="{137F0A29-1D71-4C66-B089-724B62799617}" srcOrd="9" destOrd="0" presId="urn:microsoft.com/office/officeart/2016/7/layout/VerticalSolidActionList"/>
    <dgm:cxn modelId="{A28518B5-BD75-403D-A50F-2A7CBA8FAC0B}" type="presParOf" srcId="{0418183A-10C0-4251-A2DA-27CCAEEF34AB}" destId="{10D2C9DD-C094-41D7-910F-7BA983B86A98}" srcOrd="10" destOrd="0" presId="urn:microsoft.com/office/officeart/2016/7/layout/VerticalSolidActionList"/>
    <dgm:cxn modelId="{48BA4106-6F82-4530-9178-7A9A48082E15}" type="presParOf" srcId="{10D2C9DD-C094-41D7-910F-7BA983B86A98}" destId="{81F9B924-9FC9-4D18-92DF-00344EA722C4}" srcOrd="0" destOrd="0" presId="urn:microsoft.com/office/officeart/2016/7/layout/VerticalSolidActionList"/>
    <dgm:cxn modelId="{60C8C108-D70F-4BFD-9FEE-FB00AB9571FC}" type="presParOf" srcId="{10D2C9DD-C094-41D7-910F-7BA983B86A98}" destId="{93C82206-EC6A-4D3F-80AF-FC1DCED93B26}"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407BA-E1B4-4193-8167-C692BB1259D0}">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BFBA9-1D89-4702-B42A-D1E3677251F9}">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EFA2D-5668-4AE4-86FD-B1372F34504D}">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90000"/>
            </a:lnSpc>
            <a:spcBef>
              <a:spcPct val="0"/>
            </a:spcBef>
            <a:spcAft>
              <a:spcPct val="35000"/>
            </a:spcAft>
            <a:buNone/>
          </a:pPr>
          <a:r>
            <a:rPr lang="en-US" sz="2000" kern="1200" dirty="0"/>
            <a:t>It’s easy to see how using encouragement rather than generic or person praise can promote a healthy growth mindset in young children.</a:t>
          </a:r>
        </a:p>
      </dsp:txBody>
      <dsp:txXfrm>
        <a:off x="1844034" y="682"/>
        <a:ext cx="4401230" cy="1596566"/>
      </dsp:txXfrm>
    </dsp:sp>
    <dsp:sp modelId="{AA2F8A8A-FED8-4755-9001-92EBA52003E0}">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9ADF1-6D4F-4773-9491-C075D4F8B99C}">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EED41D-DDD8-431A-8532-39965004E91C}">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90000"/>
            </a:lnSpc>
            <a:spcBef>
              <a:spcPct val="0"/>
            </a:spcBef>
            <a:spcAft>
              <a:spcPct val="35000"/>
            </a:spcAft>
            <a:buNone/>
          </a:pPr>
          <a:r>
            <a:rPr lang="en-US" sz="2000" kern="1200"/>
            <a:t>What other strategies can we use to promote this important mindset in young children?</a:t>
          </a:r>
        </a:p>
      </dsp:txBody>
      <dsp:txXfrm>
        <a:off x="1844034" y="1996390"/>
        <a:ext cx="4401230" cy="1596566"/>
      </dsp:txXfrm>
    </dsp:sp>
    <dsp:sp modelId="{9A88EC0D-9D5D-43A3-B60D-67B63FAC1D4B}">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5F072-3B63-41C4-9A82-5110DC207CC7}">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EBAE0-52DB-4D98-AAE5-756CB1C82653}">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90000"/>
            </a:lnSpc>
            <a:spcBef>
              <a:spcPct val="0"/>
            </a:spcBef>
            <a:spcAft>
              <a:spcPct val="35000"/>
            </a:spcAft>
            <a:buNone/>
          </a:pPr>
          <a:r>
            <a:rPr lang="en-US" sz="2000" kern="1200"/>
            <a:t>Let’s dig a little deeper to find out!</a:t>
          </a:r>
        </a:p>
      </dsp:txBody>
      <dsp:txXfrm>
        <a:off x="1844034" y="3992098"/>
        <a:ext cx="4401230"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A4953-9654-4942-B348-9B73A7085A88}">
      <dsp:nvSpPr>
        <dsp:cNvPr id="0" name=""/>
        <dsp:cNvSpPr/>
      </dsp:nvSpPr>
      <dsp:spPr>
        <a:xfrm>
          <a:off x="0" y="4121538"/>
          <a:ext cx="7037387" cy="13527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But how do we help children with all these pieces?</a:t>
          </a:r>
        </a:p>
      </dsp:txBody>
      <dsp:txXfrm>
        <a:off x="0" y="4121538"/>
        <a:ext cx="7037387" cy="1352780"/>
      </dsp:txXfrm>
    </dsp:sp>
    <dsp:sp modelId="{866AF3C6-A9EC-4A8F-8CBE-F594FE4EF1A3}">
      <dsp:nvSpPr>
        <dsp:cNvPr id="0" name=""/>
        <dsp:cNvSpPr/>
      </dsp:nvSpPr>
      <dsp:spPr>
        <a:xfrm rot="10800000">
          <a:off x="0" y="2061253"/>
          <a:ext cx="7037387" cy="2080576"/>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Other areas to focus on with young children include the following:</a:t>
          </a:r>
        </a:p>
      </dsp:txBody>
      <dsp:txXfrm rot="-10800000">
        <a:off x="0" y="2061253"/>
        <a:ext cx="7037387" cy="730282"/>
      </dsp:txXfrm>
    </dsp:sp>
    <dsp:sp modelId="{83DAE963-2779-4488-AE3D-1BBE03007EAF}">
      <dsp:nvSpPr>
        <dsp:cNvPr id="0" name=""/>
        <dsp:cNvSpPr/>
      </dsp:nvSpPr>
      <dsp:spPr>
        <a:xfrm>
          <a:off x="3436" y="2791535"/>
          <a:ext cx="2343504" cy="62209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Problem-solving</a:t>
          </a:r>
        </a:p>
      </dsp:txBody>
      <dsp:txXfrm>
        <a:off x="3436" y="2791535"/>
        <a:ext cx="2343504" cy="622092"/>
      </dsp:txXfrm>
    </dsp:sp>
    <dsp:sp modelId="{FBCFF072-FDE1-4DFF-9F98-0451B73634CC}">
      <dsp:nvSpPr>
        <dsp:cNvPr id="0" name=""/>
        <dsp:cNvSpPr/>
      </dsp:nvSpPr>
      <dsp:spPr>
        <a:xfrm>
          <a:off x="2346941" y="2791535"/>
          <a:ext cx="2343504" cy="62209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Confidence building</a:t>
          </a:r>
        </a:p>
      </dsp:txBody>
      <dsp:txXfrm>
        <a:off x="2346941" y="2791535"/>
        <a:ext cx="2343504" cy="622092"/>
      </dsp:txXfrm>
    </dsp:sp>
    <dsp:sp modelId="{953C665B-79E7-496B-BD84-B96EA66970A2}">
      <dsp:nvSpPr>
        <dsp:cNvPr id="0" name=""/>
        <dsp:cNvSpPr/>
      </dsp:nvSpPr>
      <dsp:spPr>
        <a:xfrm>
          <a:off x="4690445" y="2791535"/>
          <a:ext cx="2343504" cy="62209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Accepting mistakes and failures as part of the process</a:t>
          </a:r>
        </a:p>
      </dsp:txBody>
      <dsp:txXfrm>
        <a:off x="4690445" y="2791535"/>
        <a:ext cx="2343504" cy="622092"/>
      </dsp:txXfrm>
    </dsp:sp>
    <dsp:sp modelId="{8B33713D-9327-4845-99C4-063BE40A36E7}">
      <dsp:nvSpPr>
        <dsp:cNvPr id="0" name=""/>
        <dsp:cNvSpPr/>
      </dsp:nvSpPr>
      <dsp:spPr>
        <a:xfrm rot="10800000">
          <a:off x="0" y="967"/>
          <a:ext cx="7037387" cy="2080576"/>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There is much more to growth mindset than the use of encouragement versus praise.</a:t>
          </a:r>
        </a:p>
      </dsp:txBody>
      <dsp:txXfrm rot="10800000">
        <a:off x="0" y="967"/>
        <a:ext cx="7037387" cy="1351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D563-646D-49B8-A77E-51C7D76F9423}">
      <dsp:nvSpPr>
        <dsp:cNvPr id="0" name=""/>
        <dsp:cNvSpPr/>
      </dsp:nvSpPr>
      <dsp:spPr>
        <a:xfrm>
          <a:off x="1273582" y="781"/>
          <a:ext cx="5094330" cy="101651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258195" rIns="98844" bIns="258195" numCol="1" spcCol="1270" anchor="t" anchorCtr="0">
          <a:noAutofit/>
        </a:bodyPr>
        <a:lstStyle/>
        <a:p>
          <a:pPr marL="0" lvl="0" indent="0" algn="l" defTabSz="622300">
            <a:lnSpc>
              <a:spcPct val="90000"/>
            </a:lnSpc>
            <a:spcBef>
              <a:spcPct val="0"/>
            </a:spcBef>
            <a:spcAft>
              <a:spcPct val="35000"/>
            </a:spcAft>
            <a:buNone/>
          </a:pPr>
          <a:r>
            <a:rPr lang="en-US" sz="1400" kern="1200" dirty="0"/>
            <a:t>Allow children to problem-solve.</a:t>
          </a:r>
        </a:p>
        <a:p>
          <a:pPr marL="57150" lvl="1" indent="-57150" algn="l" defTabSz="444500">
            <a:lnSpc>
              <a:spcPct val="90000"/>
            </a:lnSpc>
            <a:spcBef>
              <a:spcPct val="0"/>
            </a:spcBef>
            <a:spcAft>
              <a:spcPct val="15000"/>
            </a:spcAft>
            <a:buChar char="•"/>
          </a:pPr>
          <a:r>
            <a:rPr lang="en-US" sz="1000" kern="1200" dirty="0"/>
            <a:t>Don’t be so quick to fix all children’s problems.</a:t>
          </a:r>
        </a:p>
        <a:p>
          <a:pPr marL="57150" lvl="1" indent="-57150" algn="l" defTabSz="444500">
            <a:lnSpc>
              <a:spcPct val="90000"/>
            </a:lnSpc>
            <a:spcBef>
              <a:spcPct val="0"/>
            </a:spcBef>
            <a:spcAft>
              <a:spcPct val="15000"/>
            </a:spcAft>
            <a:buChar char="•"/>
          </a:pPr>
          <a:r>
            <a:rPr lang="en-US" sz="1000" kern="1200" dirty="0"/>
            <a:t>Ask, “How can you fix this?”</a:t>
          </a:r>
        </a:p>
        <a:p>
          <a:pPr marL="57150" lvl="1" indent="-57150" algn="l" defTabSz="444500">
            <a:lnSpc>
              <a:spcPct val="90000"/>
            </a:lnSpc>
            <a:spcBef>
              <a:spcPct val="0"/>
            </a:spcBef>
            <a:spcAft>
              <a:spcPct val="15000"/>
            </a:spcAft>
            <a:buChar char="•"/>
          </a:pPr>
          <a:r>
            <a:rPr lang="en-US" sz="1000" kern="1200" dirty="0"/>
            <a:t>Stay close to offer additional support, as needed.</a:t>
          </a:r>
        </a:p>
      </dsp:txBody>
      <dsp:txXfrm>
        <a:off x="1273582" y="781"/>
        <a:ext cx="5094330" cy="1016515"/>
      </dsp:txXfrm>
    </dsp:sp>
    <dsp:sp modelId="{D6580885-854A-42E4-BC8B-1C31148AB5F6}">
      <dsp:nvSpPr>
        <dsp:cNvPr id="0" name=""/>
        <dsp:cNvSpPr/>
      </dsp:nvSpPr>
      <dsp:spPr>
        <a:xfrm>
          <a:off x="0" y="781"/>
          <a:ext cx="1273582" cy="101651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00409" rIns="67394" bIns="100409" numCol="1" spcCol="1270" anchor="ctr" anchorCtr="0">
          <a:noAutofit/>
        </a:bodyPr>
        <a:lstStyle/>
        <a:p>
          <a:pPr marL="0" lvl="0" indent="0" algn="ctr" defTabSz="1066800">
            <a:lnSpc>
              <a:spcPct val="90000"/>
            </a:lnSpc>
            <a:spcBef>
              <a:spcPct val="0"/>
            </a:spcBef>
            <a:spcAft>
              <a:spcPct val="35000"/>
            </a:spcAft>
            <a:buNone/>
          </a:pPr>
          <a:r>
            <a:rPr lang="en-US" sz="2400" kern="1200" dirty="0"/>
            <a:t>Problem Solve</a:t>
          </a:r>
        </a:p>
      </dsp:txBody>
      <dsp:txXfrm>
        <a:off x="0" y="781"/>
        <a:ext cx="1273582" cy="1016515"/>
      </dsp:txXfrm>
    </dsp:sp>
    <dsp:sp modelId="{4001590A-0F8F-4F1F-A649-04A032B0B437}">
      <dsp:nvSpPr>
        <dsp:cNvPr id="0" name=""/>
        <dsp:cNvSpPr/>
      </dsp:nvSpPr>
      <dsp:spPr>
        <a:xfrm>
          <a:off x="1273582" y="1078288"/>
          <a:ext cx="5094330" cy="1016515"/>
        </a:xfrm>
        <a:prstGeom prst="rect">
          <a:avLst/>
        </a:prstGeom>
        <a:solidFill>
          <a:schemeClr val="accent5">
            <a:tint val="40000"/>
            <a:alpha val="90000"/>
            <a:hueOff val="-1347952"/>
            <a:satOff val="-4566"/>
            <a:lumOff val="-586"/>
            <a:alphaOff val="0"/>
          </a:schemeClr>
        </a:solidFill>
        <a:ln w="12700" cap="flat" cmpd="sng" algn="ctr">
          <a:solidFill>
            <a:schemeClr val="accent5">
              <a:tint val="40000"/>
              <a:alpha val="90000"/>
              <a:hueOff val="-1347952"/>
              <a:satOff val="-4566"/>
              <a:lumOff val="-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258195" rIns="98844" bIns="258195" numCol="1" spcCol="1270" anchor="t" anchorCtr="0">
          <a:noAutofit/>
        </a:bodyPr>
        <a:lstStyle/>
        <a:p>
          <a:pPr marL="0" lvl="0" indent="0" algn="l" defTabSz="622300">
            <a:lnSpc>
              <a:spcPct val="90000"/>
            </a:lnSpc>
            <a:spcBef>
              <a:spcPct val="0"/>
            </a:spcBef>
            <a:spcAft>
              <a:spcPct val="35000"/>
            </a:spcAft>
            <a:buNone/>
          </a:pPr>
          <a:r>
            <a:rPr lang="en-US" sz="1400" kern="1200" dirty="0"/>
            <a:t>Allow children the time and space to use materials in their own way.</a:t>
          </a:r>
        </a:p>
        <a:p>
          <a:pPr marL="57150" lvl="1" indent="-57150" algn="l" defTabSz="488950">
            <a:lnSpc>
              <a:spcPct val="90000"/>
            </a:lnSpc>
            <a:spcBef>
              <a:spcPct val="0"/>
            </a:spcBef>
            <a:spcAft>
              <a:spcPct val="15000"/>
            </a:spcAft>
            <a:buChar char="•"/>
          </a:pPr>
          <a:r>
            <a:rPr lang="en-US" sz="1100" kern="1200" dirty="0"/>
            <a:t>This supports confidence building, independence, and creative problem-solving.</a:t>
          </a:r>
        </a:p>
      </dsp:txBody>
      <dsp:txXfrm>
        <a:off x="1273582" y="1078288"/>
        <a:ext cx="5094330" cy="1016515"/>
      </dsp:txXfrm>
    </dsp:sp>
    <dsp:sp modelId="{13ACA65F-DF79-4CD1-A3E4-9C32DD74E76B}">
      <dsp:nvSpPr>
        <dsp:cNvPr id="0" name=""/>
        <dsp:cNvSpPr/>
      </dsp:nvSpPr>
      <dsp:spPr>
        <a:xfrm>
          <a:off x="0" y="1078288"/>
          <a:ext cx="1273582" cy="1016515"/>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00409" rIns="67394" bIns="100409" numCol="1" spcCol="1270" anchor="ctr" anchorCtr="0">
          <a:noAutofit/>
        </a:bodyPr>
        <a:lstStyle/>
        <a:p>
          <a:pPr marL="0" lvl="0" indent="0" algn="ctr" defTabSz="1066800">
            <a:lnSpc>
              <a:spcPct val="90000"/>
            </a:lnSpc>
            <a:spcBef>
              <a:spcPct val="0"/>
            </a:spcBef>
            <a:spcAft>
              <a:spcPct val="35000"/>
            </a:spcAft>
            <a:buNone/>
          </a:pPr>
          <a:r>
            <a:rPr lang="en-US" sz="2400" kern="1200" dirty="0"/>
            <a:t>Time &amp; Space</a:t>
          </a:r>
        </a:p>
      </dsp:txBody>
      <dsp:txXfrm>
        <a:off x="0" y="1078288"/>
        <a:ext cx="1273582" cy="1016515"/>
      </dsp:txXfrm>
    </dsp:sp>
    <dsp:sp modelId="{8BA805A4-6269-4D9E-AD2A-9EEE4884E39B}">
      <dsp:nvSpPr>
        <dsp:cNvPr id="0" name=""/>
        <dsp:cNvSpPr/>
      </dsp:nvSpPr>
      <dsp:spPr>
        <a:xfrm>
          <a:off x="1273582" y="2155795"/>
          <a:ext cx="5094330" cy="1016515"/>
        </a:xfrm>
        <a:prstGeom prst="rect">
          <a:avLst/>
        </a:prstGeom>
        <a:solidFill>
          <a:schemeClr val="accent5">
            <a:tint val="40000"/>
            <a:alpha val="90000"/>
            <a:hueOff val="-2695905"/>
            <a:satOff val="-9133"/>
            <a:lumOff val="-1171"/>
            <a:alphaOff val="0"/>
          </a:schemeClr>
        </a:solidFill>
        <a:ln w="12700" cap="flat" cmpd="sng" algn="ctr">
          <a:solidFill>
            <a:schemeClr val="accent5">
              <a:tint val="40000"/>
              <a:alpha val="90000"/>
              <a:hueOff val="-2695905"/>
              <a:satOff val="-9133"/>
              <a:lumOff val="-1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258195" rIns="98844" bIns="258195" numCol="1" spcCol="1270" anchor="t" anchorCtr="0">
          <a:noAutofit/>
        </a:bodyPr>
        <a:lstStyle/>
        <a:p>
          <a:pPr marL="0" lvl="0" indent="0" algn="l" defTabSz="622300">
            <a:lnSpc>
              <a:spcPct val="90000"/>
            </a:lnSpc>
            <a:spcBef>
              <a:spcPct val="0"/>
            </a:spcBef>
            <a:spcAft>
              <a:spcPct val="35000"/>
            </a:spcAft>
            <a:buNone/>
          </a:pPr>
          <a:r>
            <a:rPr lang="en-US" sz="1400" kern="1200" dirty="0"/>
            <a:t>Encourage risk taking.</a:t>
          </a:r>
        </a:p>
        <a:p>
          <a:pPr marL="57150" lvl="1" indent="-57150" algn="l" defTabSz="466725">
            <a:lnSpc>
              <a:spcPct val="90000"/>
            </a:lnSpc>
            <a:spcBef>
              <a:spcPct val="0"/>
            </a:spcBef>
            <a:spcAft>
              <a:spcPct val="15000"/>
            </a:spcAft>
            <a:buChar char="•"/>
          </a:pPr>
          <a:r>
            <a:rPr lang="en-US" sz="1050" kern="1200" dirty="0"/>
            <a:t>Using real tools, climbing higher on equipment, or touching those bugs found outside.</a:t>
          </a:r>
        </a:p>
        <a:p>
          <a:pPr marL="57150" lvl="1" indent="-57150" algn="l" defTabSz="466725">
            <a:lnSpc>
              <a:spcPct val="90000"/>
            </a:lnSpc>
            <a:spcBef>
              <a:spcPct val="0"/>
            </a:spcBef>
            <a:spcAft>
              <a:spcPct val="15000"/>
            </a:spcAft>
            <a:buChar char="•"/>
          </a:pPr>
          <a:r>
            <a:rPr lang="en-US" sz="1050" kern="1200" dirty="0"/>
            <a:t>Of course, safety comes first, so be sure to have boundaries.</a:t>
          </a:r>
        </a:p>
      </dsp:txBody>
      <dsp:txXfrm>
        <a:off x="1273582" y="2155795"/>
        <a:ext cx="5094330" cy="1016515"/>
      </dsp:txXfrm>
    </dsp:sp>
    <dsp:sp modelId="{707646E0-3C0D-40CE-9F1E-E2ED814331E5}">
      <dsp:nvSpPr>
        <dsp:cNvPr id="0" name=""/>
        <dsp:cNvSpPr/>
      </dsp:nvSpPr>
      <dsp:spPr>
        <a:xfrm>
          <a:off x="0" y="2155795"/>
          <a:ext cx="1273582" cy="1016515"/>
        </a:xfrm>
        <a:prstGeom prst="rect">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00409" rIns="67394" bIns="100409" numCol="1" spcCol="1270" anchor="ctr" anchorCtr="0">
          <a:noAutofit/>
        </a:bodyPr>
        <a:lstStyle/>
        <a:p>
          <a:pPr marL="0" lvl="0" indent="0" algn="ctr" defTabSz="1422400">
            <a:lnSpc>
              <a:spcPct val="90000"/>
            </a:lnSpc>
            <a:spcBef>
              <a:spcPct val="0"/>
            </a:spcBef>
            <a:spcAft>
              <a:spcPct val="35000"/>
            </a:spcAft>
            <a:buNone/>
          </a:pPr>
          <a:r>
            <a:rPr lang="en-US" sz="3200" kern="1200" dirty="0"/>
            <a:t>Risk</a:t>
          </a:r>
        </a:p>
      </dsp:txBody>
      <dsp:txXfrm>
        <a:off x="0" y="2155795"/>
        <a:ext cx="1273582" cy="1016515"/>
      </dsp:txXfrm>
    </dsp:sp>
    <dsp:sp modelId="{B1D11AF9-A58A-4B4F-9576-16B19645B171}">
      <dsp:nvSpPr>
        <dsp:cNvPr id="0" name=""/>
        <dsp:cNvSpPr/>
      </dsp:nvSpPr>
      <dsp:spPr>
        <a:xfrm>
          <a:off x="1273582" y="3233301"/>
          <a:ext cx="5094330" cy="1016515"/>
        </a:xfrm>
        <a:prstGeom prst="rect">
          <a:avLst/>
        </a:prstGeom>
        <a:solidFill>
          <a:schemeClr val="accent5">
            <a:tint val="40000"/>
            <a:alpha val="90000"/>
            <a:hueOff val="-4043857"/>
            <a:satOff val="-13699"/>
            <a:lumOff val="-1757"/>
            <a:alphaOff val="0"/>
          </a:schemeClr>
        </a:solidFill>
        <a:ln w="12700" cap="flat" cmpd="sng" algn="ctr">
          <a:solidFill>
            <a:schemeClr val="accent5">
              <a:tint val="40000"/>
              <a:alpha val="90000"/>
              <a:hueOff val="-4043857"/>
              <a:satOff val="-13699"/>
              <a:lumOff val="-17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258195" rIns="98844" bIns="258195" numCol="1" spcCol="1270" anchor="t" anchorCtr="0">
          <a:noAutofit/>
        </a:bodyPr>
        <a:lstStyle/>
        <a:p>
          <a:pPr marL="0" lvl="0" indent="0" algn="l" defTabSz="622300">
            <a:lnSpc>
              <a:spcPct val="90000"/>
            </a:lnSpc>
            <a:spcBef>
              <a:spcPct val="0"/>
            </a:spcBef>
            <a:spcAft>
              <a:spcPct val="35000"/>
            </a:spcAft>
            <a:buNone/>
          </a:pPr>
          <a:r>
            <a:rPr lang="en-US" sz="1400" kern="1200" dirty="0"/>
            <a:t>Encourage peer help before adult help.</a:t>
          </a:r>
        </a:p>
        <a:p>
          <a:pPr marL="114300" lvl="1" indent="-114300" algn="l" defTabSz="622300">
            <a:lnSpc>
              <a:spcPct val="90000"/>
            </a:lnSpc>
            <a:spcBef>
              <a:spcPct val="0"/>
            </a:spcBef>
            <a:spcAft>
              <a:spcPct val="15000"/>
            </a:spcAft>
            <a:buChar char="•"/>
          </a:pPr>
          <a:r>
            <a:rPr lang="en-US" sz="1400" kern="1200" dirty="0"/>
            <a:t>This also helps to build a stronger classroom community.</a:t>
          </a:r>
        </a:p>
      </dsp:txBody>
      <dsp:txXfrm>
        <a:off x="1273582" y="3233301"/>
        <a:ext cx="5094330" cy="1016515"/>
      </dsp:txXfrm>
    </dsp:sp>
    <dsp:sp modelId="{DD70A2A1-4087-46C9-A6FD-4B84DCCBAA65}">
      <dsp:nvSpPr>
        <dsp:cNvPr id="0" name=""/>
        <dsp:cNvSpPr/>
      </dsp:nvSpPr>
      <dsp:spPr>
        <a:xfrm>
          <a:off x="0" y="3213052"/>
          <a:ext cx="1273582" cy="1016515"/>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00409" rIns="67394" bIns="100409" numCol="1" spcCol="1270" anchor="ctr" anchorCtr="0">
          <a:noAutofit/>
        </a:bodyPr>
        <a:lstStyle/>
        <a:p>
          <a:pPr marL="0" lvl="0" indent="0" algn="ctr" defTabSz="1066800">
            <a:lnSpc>
              <a:spcPct val="90000"/>
            </a:lnSpc>
            <a:spcBef>
              <a:spcPct val="0"/>
            </a:spcBef>
            <a:spcAft>
              <a:spcPct val="35000"/>
            </a:spcAft>
            <a:buNone/>
          </a:pPr>
          <a:r>
            <a:rPr lang="en-US" sz="2400" kern="1200" dirty="0"/>
            <a:t>Peer Support</a:t>
          </a:r>
        </a:p>
      </dsp:txBody>
      <dsp:txXfrm>
        <a:off x="0" y="3213052"/>
        <a:ext cx="1273582" cy="1016515"/>
      </dsp:txXfrm>
    </dsp:sp>
    <dsp:sp modelId="{58F90ADB-103D-4196-A078-FD8EFE7EC100}">
      <dsp:nvSpPr>
        <dsp:cNvPr id="0" name=""/>
        <dsp:cNvSpPr/>
      </dsp:nvSpPr>
      <dsp:spPr>
        <a:xfrm>
          <a:off x="1273582" y="4310808"/>
          <a:ext cx="5094330" cy="1016515"/>
        </a:xfrm>
        <a:prstGeom prst="rect">
          <a:avLst/>
        </a:prstGeom>
        <a:solidFill>
          <a:schemeClr val="accent5">
            <a:tint val="40000"/>
            <a:alpha val="90000"/>
            <a:hueOff val="-5391810"/>
            <a:satOff val="-18266"/>
            <a:lumOff val="-2342"/>
            <a:alphaOff val="0"/>
          </a:schemeClr>
        </a:solidFill>
        <a:ln w="12700" cap="flat" cmpd="sng" algn="ctr">
          <a:solidFill>
            <a:schemeClr val="accent5">
              <a:tint val="40000"/>
              <a:alpha val="90000"/>
              <a:hueOff val="-5391810"/>
              <a:satOff val="-18266"/>
              <a:lumOff val="-2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258195" rIns="98844" bIns="258195" numCol="1" spcCol="1270" anchor="t" anchorCtr="0">
          <a:noAutofit/>
        </a:bodyPr>
        <a:lstStyle/>
        <a:p>
          <a:pPr marL="0" lvl="0" indent="0" algn="l" defTabSz="711200">
            <a:lnSpc>
              <a:spcPct val="90000"/>
            </a:lnSpc>
            <a:spcBef>
              <a:spcPct val="0"/>
            </a:spcBef>
            <a:spcAft>
              <a:spcPct val="35000"/>
            </a:spcAft>
            <a:buNone/>
          </a:pPr>
          <a:r>
            <a:rPr lang="en-US" sz="1600" kern="1200" dirty="0"/>
            <a:t>Make space for frustration.</a:t>
          </a:r>
        </a:p>
        <a:p>
          <a:pPr marL="114300" lvl="1" indent="-114300" algn="l" defTabSz="533400">
            <a:lnSpc>
              <a:spcPct val="90000"/>
            </a:lnSpc>
            <a:spcBef>
              <a:spcPct val="0"/>
            </a:spcBef>
            <a:spcAft>
              <a:spcPct val="15000"/>
            </a:spcAft>
            <a:buChar char="•"/>
          </a:pPr>
          <a:r>
            <a:rPr lang="en-US" sz="1200" kern="1200" dirty="0"/>
            <a:t>Be open and talk about emotions and how to deal with them.  </a:t>
          </a:r>
        </a:p>
      </dsp:txBody>
      <dsp:txXfrm>
        <a:off x="1273582" y="4310808"/>
        <a:ext cx="5094330" cy="1016515"/>
      </dsp:txXfrm>
    </dsp:sp>
    <dsp:sp modelId="{D5AC0EF4-2E72-46D3-B8C6-CBDCD4E55B60}">
      <dsp:nvSpPr>
        <dsp:cNvPr id="0" name=""/>
        <dsp:cNvSpPr/>
      </dsp:nvSpPr>
      <dsp:spPr>
        <a:xfrm>
          <a:off x="0" y="4310808"/>
          <a:ext cx="1273582" cy="1016515"/>
        </a:xfrm>
        <a:prstGeom prst="rect">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00409" rIns="67394" bIns="100409" numCol="1" spcCol="1270" anchor="ctr" anchorCtr="0">
          <a:noAutofit/>
        </a:bodyPr>
        <a:lstStyle/>
        <a:p>
          <a:pPr marL="0" lvl="0" indent="0" algn="ctr" defTabSz="1022350">
            <a:lnSpc>
              <a:spcPct val="90000"/>
            </a:lnSpc>
            <a:spcBef>
              <a:spcPct val="0"/>
            </a:spcBef>
            <a:spcAft>
              <a:spcPct val="35000"/>
            </a:spcAft>
            <a:buNone/>
          </a:pPr>
          <a:r>
            <a:rPr lang="en-US" sz="2300" kern="1200" dirty="0"/>
            <a:t>Emotions</a:t>
          </a:r>
        </a:p>
      </dsp:txBody>
      <dsp:txXfrm>
        <a:off x="0" y="4310808"/>
        <a:ext cx="1273582" cy="1016515"/>
      </dsp:txXfrm>
    </dsp:sp>
    <dsp:sp modelId="{93C82206-EC6A-4D3F-80AF-FC1DCED93B26}">
      <dsp:nvSpPr>
        <dsp:cNvPr id="0" name=""/>
        <dsp:cNvSpPr/>
      </dsp:nvSpPr>
      <dsp:spPr>
        <a:xfrm>
          <a:off x="1273582" y="5388315"/>
          <a:ext cx="5094330" cy="101651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44" tIns="258195" rIns="98844" bIns="258195" numCol="1" spcCol="1270" anchor="ctr" anchorCtr="0">
          <a:noAutofit/>
        </a:bodyPr>
        <a:lstStyle/>
        <a:p>
          <a:pPr marL="0" lvl="0" indent="0" algn="l" defTabSz="711200">
            <a:lnSpc>
              <a:spcPct val="90000"/>
            </a:lnSpc>
            <a:spcBef>
              <a:spcPct val="0"/>
            </a:spcBef>
            <a:spcAft>
              <a:spcPct val="35000"/>
            </a:spcAft>
            <a:buNone/>
          </a:pPr>
          <a:r>
            <a:rPr lang="en-US" sz="1600" kern="1200" dirty="0"/>
            <a:t>Encourage, encourage, encourage: Be authentic and specific!</a:t>
          </a:r>
        </a:p>
      </dsp:txBody>
      <dsp:txXfrm>
        <a:off x="1273582" y="5388315"/>
        <a:ext cx="5094330" cy="1016515"/>
      </dsp:txXfrm>
    </dsp:sp>
    <dsp:sp modelId="{81F9B924-9FC9-4D18-92DF-00344EA722C4}">
      <dsp:nvSpPr>
        <dsp:cNvPr id="0" name=""/>
        <dsp:cNvSpPr/>
      </dsp:nvSpPr>
      <dsp:spPr>
        <a:xfrm>
          <a:off x="0" y="5388315"/>
          <a:ext cx="1273582" cy="101651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94" tIns="100409" rIns="67394" bIns="100409" numCol="1" spcCol="1270" anchor="ctr" anchorCtr="0">
          <a:noAutofit/>
        </a:bodyPr>
        <a:lstStyle/>
        <a:p>
          <a:pPr marL="0" lvl="0" indent="0" algn="ctr" defTabSz="711200">
            <a:lnSpc>
              <a:spcPct val="90000"/>
            </a:lnSpc>
            <a:spcBef>
              <a:spcPct val="0"/>
            </a:spcBef>
            <a:spcAft>
              <a:spcPct val="35000"/>
            </a:spcAft>
            <a:buNone/>
          </a:pPr>
          <a:r>
            <a:rPr lang="en-US" sz="1600" b="1" kern="1200" dirty="0"/>
            <a:t>ENCOURAGE</a:t>
          </a:r>
        </a:p>
      </dsp:txBody>
      <dsp:txXfrm>
        <a:off x="0" y="5388315"/>
        <a:ext cx="1273582" cy="10165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08D9-196E-4C47-8DCA-7C48E0463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C47DB-836D-4FD5-98AE-E02E3C39F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901A26-845A-4DE8-8ADA-9B871D66AD67}"/>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5" name="Footer Placeholder 4">
            <a:extLst>
              <a:ext uri="{FF2B5EF4-FFF2-40B4-BE49-F238E27FC236}">
                <a16:creationId xmlns:a16="http://schemas.microsoft.com/office/drawing/2014/main" id="{8B7D68D5-A7CE-43F6-B0D8-199DBE439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86AEB-6590-4327-AC5B-FDE4DF8E680E}"/>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323196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FC98-9233-4EE8-803E-EF3D8EE1D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2602F-0C4C-447D-A991-EB54CCC4E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DEAB2-F0BD-484C-A2C9-147111342D1D}"/>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5" name="Footer Placeholder 4">
            <a:extLst>
              <a:ext uri="{FF2B5EF4-FFF2-40B4-BE49-F238E27FC236}">
                <a16:creationId xmlns:a16="http://schemas.microsoft.com/office/drawing/2014/main" id="{135B1A94-7EE1-434A-9C9E-E0527279B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EB23A-88B2-483A-9210-52C5501CB028}"/>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346760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8F9B2E-31F4-4A08-BEA3-056895891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6E418-5D32-43AA-A0C2-616A2F329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EC2CF-368F-4691-8F84-23C6BA7EC963}"/>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5" name="Footer Placeholder 4">
            <a:extLst>
              <a:ext uri="{FF2B5EF4-FFF2-40B4-BE49-F238E27FC236}">
                <a16:creationId xmlns:a16="http://schemas.microsoft.com/office/drawing/2014/main" id="{89CD280B-624F-4282-8A49-AB19F11D0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6DB34-5134-4764-B843-CA9723857392}"/>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42828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1008-668E-487E-AD62-FB9FD760F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537C1-7A88-4E33-97D3-53768CB66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B0064-676A-4A33-BA08-EA87521E993B}"/>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5" name="Footer Placeholder 4">
            <a:extLst>
              <a:ext uri="{FF2B5EF4-FFF2-40B4-BE49-F238E27FC236}">
                <a16:creationId xmlns:a16="http://schemas.microsoft.com/office/drawing/2014/main" id="{346002CC-BC5F-492F-B77B-0604EF843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B076A-F208-4DE2-94C2-78156974D44A}"/>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59642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2864-2AF1-41CA-BB83-E16B3ADDF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FE42C6-AE42-46FB-9ED4-FCBABAD86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A900C-F653-491C-8C7B-4F649519FC6C}"/>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5" name="Footer Placeholder 4">
            <a:extLst>
              <a:ext uri="{FF2B5EF4-FFF2-40B4-BE49-F238E27FC236}">
                <a16:creationId xmlns:a16="http://schemas.microsoft.com/office/drawing/2014/main" id="{31CA7C5A-65CF-485C-8DD3-6F10134B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D749A-7436-461D-BF4A-0453638AE5F5}"/>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423149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3CF7-6CDC-4F8C-8453-CC07A85F0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E1D66-2FC2-4372-9456-472280C04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BC926E-9FAC-4F62-B1FF-A0D7ED1A23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950AE-85EA-4F35-84E6-730332CD3BBA}"/>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6" name="Footer Placeholder 5">
            <a:extLst>
              <a:ext uri="{FF2B5EF4-FFF2-40B4-BE49-F238E27FC236}">
                <a16:creationId xmlns:a16="http://schemas.microsoft.com/office/drawing/2014/main" id="{22B2ABDF-9D72-4680-8217-2C93257A4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A1AA2-6F94-476B-B56A-AA5BC2433653}"/>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53105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E36D-E296-431F-8B39-29F545DF09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A37623-AFFA-4EA4-9E36-34BA69484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6F2BF-F527-45D3-ACC6-9A2E2ABB9C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E503FC-4027-4D09-8ECF-7C2089412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F7D66-6FF3-4D62-8095-B5D37418A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A24EC-44AD-49E8-8178-FD21604164EE}"/>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8" name="Footer Placeholder 7">
            <a:extLst>
              <a:ext uri="{FF2B5EF4-FFF2-40B4-BE49-F238E27FC236}">
                <a16:creationId xmlns:a16="http://schemas.microsoft.com/office/drawing/2014/main" id="{82EF6D6A-A034-4A76-B772-51A187451D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AAF439-000B-4C0B-BD2A-996AA38AD66F}"/>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350241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9DC0-01EA-4832-84CD-95C68A75B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119D5D-5CBC-4019-BE8E-A8E87E93CA6C}"/>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4" name="Footer Placeholder 3">
            <a:extLst>
              <a:ext uri="{FF2B5EF4-FFF2-40B4-BE49-F238E27FC236}">
                <a16:creationId xmlns:a16="http://schemas.microsoft.com/office/drawing/2014/main" id="{7A9CF83E-1832-4DF0-80BF-1C59E9C80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D2126-6621-4DDF-8B54-87D39F011490}"/>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166059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5D3BE-CB2C-48D5-A4F0-B79B5A229BF1}"/>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3" name="Footer Placeholder 2">
            <a:extLst>
              <a:ext uri="{FF2B5EF4-FFF2-40B4-BE49-F238E27FC236}">
                <a16:creationId xmlns:a16="http://schemas.microsoft.com/office/drawing/2014/main" id="{10C6AF94-C369-4D6E-A0AA-106F199F33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1D2DA0-59A6-49DF-A0CC-27303FA5D4A7}"/>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28109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A246-970D-445C-98ED-394DD4DB2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C8350B-AFCB-4A0A-82F2-56367A95CE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DFC5C-B706-4658-BB47-16DE08299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53DB7-AA68-4108-8E55-D764DB0ACBBC}"/>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6" name="Footer Placeholder 5">
            <a:extLst>
              <a:ext uri="{FF2B5EF4-FFF2-40B4-BE49-F238E27FC236}">
                <a16:creationId xmlns:a16="http://schemas.microsoft.com/office/drawing/2014/main" id="{D9629F73-4C5E-4E0F-B3C2-C630D75B2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5DC77-E406-46D2-AA83-028DB2F2C0BC}"/>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22030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39D8-2219-4C48-BF67-7BCCBED96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299F37-5662-49D1-985F-489D99CC1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C8DF8F-7C05-4911-9B5F-9A0DB5144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B6D72-D2BA-4FC4-AF5F-2CF9931A2231}"/>
              </a:ext>
            </a:extLst>
          </p:cNvPr>
          <p:cNvSpPr>
            <a:spLocks noGrp="1"/>
          </p:cNvSpPr>
          <p:nvPr>
            <p:ph type="dt" sz="half" idx="10"/>
          </p:nvPr>
        </p:nvSpPr>
        <p:spPr/>
        <p:txBody>
          <a:bodyPr/>
          <a:lstStyle/>
          <a:p>
            <a:fld id="{4624D7C1-E400-4100-8C08-5AB69B636DCA}" type="datetimeFigureOut">
              <a:rPr lang="en-US" smtClean="0"/>
              <a:t>3/24/2022</a:t>
            </a:fld>
            <a:endParaRPr lang="en-US"/>
          </a:p>
        </p:txBody>
      </p:sp>
      <p:sp>
        <p:nvSpPr>
          <p:cNvPr id="6" name="Footer Placeholder 5">
            <a:extLst>
              <a:ext uri="{FF2B5EF4-FFF2-40B4-BE49-F238E27FC236}">
                <a16:creationId xmlns:a16="http://schemas.microsoft.com/office/drawing/2014/main" id="{4DED0552-46E4-4831-A8B4-7A1B5A1DE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B1227-2E8F-4893-B462-1D80E8CC7847}"/>
              </a:ext>
            </a:extLst>
          </p:cNvPr>
          <p:cNvSpPr>
            <a:spLocks noGrp="1"/>
          </p:cNvSpPr>
          <p:nvPr>
            <p:ph type="sldNum" sz="quarter" idx="12"/>
          </p:nvPr>
        </p:nvSpPr>
        <p:spPr/>
        <p:txBody>
          <a:bodyPr/>
          <a:lstStyle/>
          <a:p>
            <a:fld id="{7FB7EBFD-A320-4594-9AFE-8480F1E65D99}" type="slidenum">
              <a:rPr lang="en-US" smtClean="0"/>
              <a:t>‹#›</a:t>
            </a:fld>
            <a:endParaRPr lang="en-US"/>
          </a:p>
        </p:txBody>
      </p:sp>
    </p:spTree>
    <p:extLst>
      <p:ext uri="{BB962C8B-B14F-4D97-AF65-F5344CB8AC3E}">
        <p14:creationId xmlns:p14="http://schemas.microsoft.com/office/powerpoint/2010/main" val="258850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21C98-CFDA-40B6-B54F-6E411F4A8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333E3-0A91-4204-8C88-E8AC63C19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C0ACC-E7BE-4704-8828-52FC1EA36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4D7C1-E400-4100-8C08-5AB69B636DCA}" type="datetimeFigureOut">
              <a:rPr lang="en-US" smtClean="0"/>
              <a:t>3/24/2022</a:t>
            </a:fld>
            <a:endParaRPr lang="en-US"/>
          </a:p>
        </p:txBody>
      </p:sp>
      <p:sp>
        <p:nvSpPr>
          <p:cNvPr id="5" name="Footer Placeholder 4">
            <a:extLst>
              <a:ext uri="{FF2B5EF4-FFF2-40B4-BE49-F238E27FC236}">
                <a16:creationId xmlns:a16="http://schemas.microsoft.com/office/drawing/2014/main" id="{70B81A21-C857-40A2-A4A1-7B0C66D1F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C15C9-DE5E-46B4-B521-F0E94FF2B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7EBFD-A320-4594-9AFE-8480F1E65D99}" type="slidenum">
              <a:rPr lang="en-US" smtClean="0"/>
              <a:t>‹#›</a:t>
            </a:fld>
            <a:endParaRPr lang="en-US"/>
          </a:p>
        </p:txBody>
      </p:sp>
    </p:spTree>
    <p:extLst>
      <p:ext uri="{BB962C8B-B14F-4D97-AF65-F5344CB8AC3E}">
        <p14:creationId xmlns:p14="http://schemas.microsoft.com/office/powerpoint/2010/main" val="343553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mvbYE99F0WA?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video" Target="https://www.youtube.com/embed/ukSScFhVrBM?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ideo" Target="https://www.youtube.com/embed/LMDn8U0Mnbc?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75GFzikmRY0?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Yl9TVbAal5s?start=13&amp;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amazon.com/gp/product/0986417300/ref=as_li_tl?ie=UTF8&amp;camp=1789&amp;creative=9325&amp;creativeASIN=0986417300&amp;linkCode=as2&amp;tag=onetimthr-20&amp;linkId=3aa0732da3db5f58c6891e5f7545d3a4" TargetMode="External"/><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hyperlink" Target="https://www.amazon.com/gp/product/0060007311/ref=as_li_tl?ie=UTF8&amp;camp=1789&amp;creative=9325&amp;creativeASIN=0060007311&amp;linkCode=as2&amp;tag=onetimthr-20&amp;linkId=37587af119e1515b9e9de1640286d138" TargetMode="External"/><Relationship Id="rId1" Type="http://schemas.openxmlformats.org/officeDocument/2006/relationships/slideLayout" Target="../slideLayouts/slideLayout2.xml"/><Relationship Id="rId6" Type="http://schemas.openxmlformats.org/officeDocument/2006/relationships/hyperlink" Target="https://www.amazon.com/gp/product/1894222792/ref=as_li_tl?ie=UTF8&amp;camp=1789&amp;creative=9325&amp;creativeASIN=1894222792&amp;linkCode=as2&amp;tag=onetimthr-20&amp;linkId=a8cfbf1bcd67b8039967e6ad258889fa" TargetMode="External"/><Relationship Id="rId11" Type="http://schemas.openxmlformats.org/officeDocument/2006/relationships/image" Target="../media/image41.jpeg"/><Relationship Id="rId5" Type="http://schemas.openxmlformats.org/officeDocument/2006/relationships/image" Target="../media/image38.jpeg"/><Relationship Id="rId10" Type="http://schemas.openxmlformats.org/officeDocument/2006/relationships/hyperlink" Target="https://www.amazon.com/gp/product/193787043X/ref=as_li_tl?ie=UTF8&amp;camp=1789&amp;creative=9325&amp;creativeASIN=193787043X&amp;linkCode=as2&amp;tag=onetimthr-20&amp;linkId=99125103fafe96a1f91709db33caef53" TargetMode="External"/><Relationship Id="rId4" Type="http://schemas.openxmlformats.org/officeDocument/2006/relationships/hyperlink" Target="https://www.amazon.com/gp/product/1934490490/ref=as_li_tl?ie=UTF8&amp;camp=1789&amp;creative=9325&amp;creativeASIN=1934490490&amp;linkCode=as2&amp;tag=onetimthr-20&amp;linkId=c511cfc81ac2354347c7576dcd31d778" TargetMode="External"/><Relationship Id="rId9"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hyperlink" Target="https://forms.office.com/r/y9McL2bAWK"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1/relationships/webextension" Target="../webextensions/webextension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SSW0WbxkH0U?feature=oembe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SSW0WbxkH0U" TargetMode="External"/><Relationship Id="rId7" Type="http://schemas.openxmlformats.org/officeDocument/2006/relationships/hyperlink" Target="https://www.youtube.com/watch?v=Yl9TVbAal5s&amp;t=13s" TargetMode="External"/><Relationship Id="rId2" Type="http://schemas.openxmlformats.org/officeDocument/2006/relationships/hyperlink" Target="https://www.youtube.com/watch?v=75GFzikmRY0" TargetMode="External"/><Relationship Id="rId1" Type="http://schemas.openxmlformats.org/officeDocument/2006/relationships/slideLayout" Target="../slideLayouts/slideLayout2.xml"/><Relationship Id="rId6" Type="http://schemas.openxmlformats.org/officeDocument/2006/relationships/hyperlink" Target="https://www.youtube.com/watch?v=LMDn8U0Mnbc" TargetMode="External"/><Relationship Id="rId5" Type="http://schemas.openxmlformats.org/officeDocument/2006/relationships/hyperlink" Target="https://www.youtube.com/watch?v=ukSScFhVrBM" TargetMode="External"/><Relationship Id="rId4" Type="http://schemas.openxmlformats.org/officeDocument/2006/relationships/hyperlink" Target="https://www.youtube.com/watch?v=mvbYE99F0WA"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aise &amp;amp; Encouragement: Tips for Parenting an ADHD Child">
            <a:extLst>
              <a:ext uri="{FF2B5EF4-FFF2-40B4-BE49-F238E27FC236}">
                <a16:creationId xmlns:a16="http://schemas.microsoft.com/office/drawing/2014/main" id="{BDF4C0C5-915D-41B5-9AC7-0D780359FC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8" t="9091" r="2871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5BCB3-32D5-4502-A5C1-FD7CD8096BD7}"/>
              </a:ext>
            </a:extLst>
          </p:cNvPr>
          <p:cNvSpPr>
            <a:spLocks noGrp="1"/>
          </p:cNvSpPr>
          <p:nvPr>
            <p:ph type="ctrTitle"/>
          </p:nvPr>
        </p:nvSpPr>
        <p:spPr>
          <a:xfrm>
            <a:off x="477981" y="1122363"/>
            <a:ext cx="4023360" cy="3204134"/>
          </a:xfrm>
        </p:spPr>
        <p:txBody>
          <a:bodyPr anchor="b">
            <a:normAutofit/>
          </a:bodyPr>
          <a:lstStyle/>
          <a:p>
            <a:pPr algn="l"/>
            <a:r>
              <a:rPr lang="en-US" sz="4400"/>
              <a:t>Praise vs. Encouragement: Promoting a Growth Mindset</a:t>
            </a:r>
          </a:p>
        </p:txBody>
      </p:sp>
      <p:sp>
        <p:nvSpPr>
          <p:cNvPr id="3" name="Subtitle 2">
            <a:extLst>
              <a:ext uri="{FF2B5EF4-FFF2-40B4-BE49-F238E27FC236}">
                <a16:creationId xmlns:a16="http://schemas.microsoft.com/office/drawing/2014/main" id="{C2459DFB-C292-418A-8566-867A3CB8F328}"/>
              </a:ext>
            </a:extLst>
          </p:cNvPr>
          <p:cNvSpPr>
            <a:spLocks noGrp="1"/>
          </p:cNvSpPr>
          <p:nvPr>
            <p:ph type="subTitle" idx="1"/>
          </p:nvPr>
        </p:nvSpPr>
        <p:spPr>
          <a:xfrm>
            <a:off x="477980" y="4872922"/>
            <a:ext cx="4023359" cy="1208141"/>
          </a:xfrm>
        </p:spPr>
        <p:txBody>
          <a:bodyPr>
            <a:normAutofit/>
          </a:bodyPr>
          <a:lstStyle/>
          <a:p>
            <a:pPr algn="l"/>
            <a:r>
              <a:rPr lang="en-US" sz="2000"/>
              <a:t>Be sure to watch this presentation as a Slide Show!</a:t>
            </a:r>
          </a:p>
        </p:txBody>
      </p:sp>
      <p:sp>
        <p:nvSpPr>
          <p:cNvPr id="1031"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E797F757-EFF3-43DE-A92F-7F215CFD4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95" y="5859327"/>
            <a:ext cx="1260814" cy="782574"/>
          </a:xfrm>
          <a:prstGeom prst="rect">
            <a:avLst/>
          </a:prstGeom>
        </p:spPr>
      </p:pic>
    </p:spTree>
    <p:extLst>
      <p:ext uri="{BB962C8B-B14F-4D97-AF65-F5344CB8AC3E}">
        <p14:creationId xmlns:p14="http://schemas.microsoft.com/office/powerpoint/2010/main" val="360798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143F3-2387-47B9-B1D7-8492F09B5B63}"/>
              </a:ext>
            </a:extLst>
          </p:cNvPr>
          <p:cNvSpPr>
            <a:spLocks noGrp="1"/>
          </p:cNvSpPr>
          <p:nvPr>
            <p:ph type="title"/>
          </p:nvPr>
        </p:nvSpPr>
        <p:spPr>
          <a:xfrm>
            <a:off x="795528" y="386930"/>
            <a:ext cx="10141799" cy="1300554"/>
          </a:xfrm>
        </p:spPr>
        <p:txBody>
          <a:bodyPr anchor="b">
            <a:normAutofit/>
          </a:bodyPr>
          <a:lstStyle/>
          <a:p>
            <a:r>
              <a:rPr lang="en-US" sz="4800" b="1" dirty="0"/>
              <a:t>You picked the correct answer!</a:t>
            </a:r>
          </a:p>
        </p:txBody>
      </p:sp>
      <p:sp>
        <p:nvSpPr>
          <p:cNvPr id="100" name="Rectangle 9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correct - physcial science">
            <a:extLst>
              <a:ext uri="{FF2B5EF4-FFF2-40B4-BE49-F238E27FC236}">
                <a16:creationId xmlns:a16="http://schemas.microsoft.com/office/drawing/2014/main" id="{723E7EA0-0931-4668-999E-FB3AC5BC8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01" r="-1" b="4857"/>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C4A3AB-3C7C-429C-88F1-81F5D045A15F}"/>
              </a:ext>
            </a:extLst>
          </p:cNvPr>
          <p:cNvSpPr>
            <a:spLocks noGrp="1"/>
          </p:cNvSpPr>
          <p:nvPr>
            <p:ph idx="1"/>
          </p:nvPr>
        </p:nvSpPr>
        <p:spPr>
          <a:xfrm>
            <a:off x="6406429" y="2295525"/>
            <a:ext cx="4823546" cy="3943434"/>
          </a:xfrm>
        </p:spPr>
        <p:txBody>
          <a:bodyPr anchor="ctr">
            <a:normAutofit/>
          </a:bodyPr>
          <a:lstStyle/>
          <a:p>
            <a:pPr marL="0" indent="0">
              <a:buNone/>
            </a:pPr>
            <a:r>
              <a:rPr lang="en-US" dirty="0"/>
              <a:t>Development of self-awareness and a self-concept are dependent on maturation of the brain’s consciousness and ability to use language to express oneself.</a:t>
            </a:r>
          </a:p>
          <a:p>
            <a:pPr marL="0" indent="0">
              <a:buNone/>
            </a:pPr>
            <a:endParaRPr lang="en-US" sz="2000" dirty="0"/>
          </a:p>
          <a:p>
            <a:pPr marL="0" indent="0">
              <a:buNone/>
            </a:pPr>
            <a:r>
              <a:rPr lang="en-US" sz="3200" dirty="0">
                <a:hlinkClick r:id="rId3" action="ppaction://hlinksldjump"/>
              </a:rPr>
              <a:t>CLICK HERE </a:t>
            </a:r>
            <a:r>
              <a:rPr lang="en-US" sz="3200" dirty="0"/>
              <a:t>to learn more!</a:t>
            </a:r>
          </a:p>
        </p:txBody>
      </p:sp>
      <p:sp>
        <p:nvSpPr>
          <p:cNvPr id="101" name="Rectangle 9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2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FC16E4D-DC5E-4586-8A65-02D534EC5A7E}"/>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sz="4000" kern="1200" dirty="0">
                <a:solidFill>
                  <a:srgbClr val="FFFFFF"/>
                </a:solidFill>
                <a:latin typeface="+mj-lt"/>
                <a:ea typeface="+mj-ea"/>
                <a:cs typeface="+mj-cs"/>
              </a:rPr>
              <a:t>What is Self-Concept?</a:t>
            </a:r>
          </a:p>
        </p:txBody>
      </p:sp>
      <p:sp>
        <p:nvSpPr>
          <p:cNvPr id="25" name="Content Placeholder 24">
            <a:extLst>
              <a:ext uri="{FF2B5EF4-FFF2-40B4-BE49-F238E27FC236}">
                <a16:creationId xmlns:a16="http://schemas.microsoft.com/office/drawing/2014/main" id="{373FE1DC-44C0-4E08-A0CC-7BE409CAD374}"/>
              </a:ext>
            </a:extLst>
          </p:cNvPr>
          <p:cNvSpPr>
            <a:spLocks noGrp="1"/>
          </p:cNvSpPr>
          <p:nvPr>
            <p:ph idx="1"/>
          </p:nvPr>
        </p:nvSpPr>
        <p:spPr>
          <a:xfrm>
            <a:off x="966863" y="3740150"/>
            <a:ext cx="2385096" cy="1973924"/>
          </a:xfrm>
        </p:spPr>
        <p:txBody>
          <a:bodyPr>
            <a:normAutofit/>
          </a:bodyPr>
          <a:lstStyle/>
          <a:p>
            <a:pPr marL="0" indent="0" algn="ctr">
              <a:buNone/>
            </a:pPr>
            <a:r>
              <a:rPr lang="en-US" sz="2400" dirty="0"/>
              <a:t>Please watch this quick video that offers a brief overview of self-concept.</a:t>
            </a:r>
          </a:p>
        </p:txBody>
      </p:sp>
      <p:pic>
        <p:nvPicPr>
          <p:cNvPr id="4" name="Online Media 3" title="What Is The Self-Concept?">
            <a:hlinkClick r:id="" action="ppaction://media"/>
            <a:extLst>
              <a:ext uri="{FF2B5EF4-FFF2-40B4-BE49-F238E27FC236}">
                <a16:creationId xmlns:a16="http://schemas.microsoft.com/office/drawing/2014/main" id="{93395CC2-A14E-4F51-B1D1-370E581DD884}"/>
              </a:ext>
            </a:extLst>
          </p:cNvPr>
          <p:cNvPicPr>
            <a:picLocks noRot="1" noChangeAspect="1"/>
          </p:cNvPicPr>
          <p:nvPr>
            <a:videoFile r:link="rId1"/>
          </p:nvPr>
        </p:nvPicPr>
        <p:blipFill>
          <a:blip r:embed="rId3"/>
          <a:stretch>
            <a:fillRect/>
          </a:stretch>
        </p:blipFill>
        <p:spPr>
          <a:xfrm>
            <a:off x="3725021" y="2327912"/>
            <a:ext cx="7191795" cy="4063364"/>
          </a:xfrm>
          <a:prstGeom prst="rect">
            <a:avLst/>
          </a:prstGeom>
        </p:spPr>
      </p:pic>
    </p:spTree>
    <p:extLst>
      <p:ext uri="{BB962C8B-B14F-4D97-AF65-F5344CB8AC3E}">
        <p14:creationId xmlns:p14="http://schemas.microsoft.com/office/powerpoint/2010/main" val="39403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6444E2-0AAB-4BEB-972C-C28FC993EC48}"/>
              </a:ext>
            </a:extLst>
          </p:cNvPr>
          <p:cNvSpPr>
            <a:spLocks noGrp="1"/>
          </p:cNvSpPr>
          <p:nvPr>
            <p:ph type="title"/>
          </p:nvPr>
        </p:nvSpPr>
        <p:spPr>
          <a:xfrm>
            <a:off x="329185" y="349664"/>
            <a:ext cx="6680335" cy="1638377"/>
          </a:xfrm>
        </p:spPr>
        <p:txBody>
          <a:bodyPr anchor="b">
            <a:normAutofit/>
          </a:bodyPr>
          <a:lstStyle/>
          <a:p>
            <a:pPr algn="ctr"/>
            <a:r>
              <a:rPr lang="en-US" sz="4800" dirty="0"/>
              <a:t>Self-Concept: Digging Deeper</a:t>
            </a:r>
          </a:p>
        </p:txBody>
      </p:sp>
      <p:sp>
        <p:nvSpPr>
          <p:cNvPr id="3" name="Content Placeholder 2">
            <a:extLst>
              <a:ext uri="{FF2B5EF4-FFF2-40B4-BE49-F238E27FC236}">
                <a16:creationId xmlns:a16="http://schemas.microsoft.com/office/drawing/2014/main" id="{8008F74F-9B4A-4DE8-973D-26B2D2737EED}"/>
              </a:ext>
            </a:extLst>
          </p:cNvPr>
          <p:cNvSpPr>
            <a:spLocks noGrp="1"/>
          </p:cNvSpPr>
          <p:nvPr>
            <p:ph idx="1"/>
          </p:nvPr>
        </p:nvSpPr>
        <p:spPr>
          <a:xfrm>
            <a:off x="205928" y="2146816"/>
            <a:ext cx="6680335" cy="3799139"/>
          </a:xfrm>
        </p:spPr>
        <p:txBody>
          <a:bodyPr anchor="ctr">
            <a:normAutofit/>
          </a:bodyPr>
          <a:lstStyle/>
          <a:p>
            <a:r>
              <a:rPr lang="en-US" sz="2200" dirty="0"/>
              <a:t>Self-concept includes the attributes, abilities, attitudes, and values that a person believes defines them.</a:t>
            </a:r>
          </a:p>
          <a:p>
            <a:r>
              <a:rPr lang="en-US" sz="2200" b="0" i="0" dirty="0">
                <a:effectLst/>
              </a:rPr>
              <a:t>Formation of a positive self-concept begins in Erikson’s toddlerhood stage</a:t>
            </a:r>
            <a:r>
              <a:rPr lang="en-US" sz="2200" dirty="0"/>
              <a:t> </a:t>
            </a:r>
            <a:r>
              <a:rPr lang="en-US" sz="2200" b="0" i="0" dirty="0">
                <a:effectLst/>
              </a:rPr>
              <a:t>when children establish autonomy and become confident in their abilities.</a:t>
            </a:r>
            <a:endParaRPr lang="en-US" sz="2200" dirty="0"/>
          </a:p>
          <a:p>
            <a:pPr lvl="1"/>
            <a:r>
              <a:rPr lang="en-US" sz="2200" dirty="0"/>
              <a:t>Between 18-30 months, children view themselves in a concrete manner: “child or adult,” “boy or girl,” “short or tall.”</a:t>
            </a:r>
          </a:p>
          <a:p>
            <a:r>
              <a:rPr lang="en-US" sz="2200" dirty="0"/>
              <a:t>As long-term memory develops, children gain a “remembered self.”  This incorporates memories that become part of a person’s life story.</a:t>
            </a:r>
          </a:p>
        </p:txBody>
      </p:sp>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fining The Formation of Self-Concept — Steemit">
            <a:extLst>
              <a:ext uri="{FF2B5EF4-FFF2-40B4-BE49-F238E27FC236}">
                <a16:creationId xmlns:a16="http://schemas.microsoft.com/office/drawing/2014/main" id="{1A40AA64-5050-4495-BC5F-AEB78F71F3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1373" y="1270113"/>
            <a:ext cx="4235516" cy="406905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8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Activities for Promoting a Positive Self-Concept in Children">
            <a:extLst>
              <a:ext uri="{FF2B5EF4-FFF2-40B4-BE49-F238E27FC236}">
                <a16:creationId xmlns:a16="http://schemas.microsoft.com/office/drawing/2014/main" id="{84AEA146-9877-4591-9BB9-29D85CA167E7}"/>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3056" b="4526"/>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1C5ED9-40FA-4CA3-8990-5E9E39759984}"/>
              </a:ext>
            </a:extLst>
          </p:cNvPr>
          <p:cNvSpPr>
            <a:spLocks noGrp="1"/>
          </p:cNvSpPr>
          <p:nvPr>
            <p:ph type="title"/>
          </p:nvPr>
        </p:nvSpPr>
        <p:spPr>
          <a:xfrm>
            <a:off x="293752" y="1157220"/>
            <a:ext cx="5800724" cy="4072044"/>
          </a:xfrm>
        </p:spPr>
        <p:txBody>
          <a:bodyPr anchor="t">
            <a:normAutofit/>
          </a:bodyPr>
          <a:lstStyle/>
          <a:p>
            <a:r>
              <a:rPr lang="en-US" sz="6000" b="1" dirty="0">
                <a:solidFill>
                  <a:srgbClr val="FFFFFF"/>
                </a:solidFill>
              </a:rPr>
              <a:t>Positive Self-Concept</a:t>
            </a:r>
          </a:p>
        </p:txBody>
      </p:sp>
      <p:sp>
        <p:nvSpPr>
          <p:cNvPr id="3" name="Content Placeholder 2">
            <a:extLst>
              <a:ext uri="{FF2B5EF4-FFF2-40B4-BE49-F238E27FC236}">
                <a16:creationId xmlns:a16="http://schemas.microsoft.com/office/drawing/2014/main" id="{846571D1-AB84-42C6-970B-CCFCBDE2BA1E}"/>
              </a:ext>
            </a:extLst>
          </p:cNvPr>
          <p:cNvSpPr>
            <a:spLocks noGrp="1"/>
          </p:cNvSpPr>
          <p:nvPr>
            <p:ph idx="1"/>
          </p:nvPr>
        </p:nvSpPr>
        <p:spPr>
          <a:xfrm>
            <a:off x="5238750" y="1533526"/>
            <a:ext cx="6572250" cy="5048250"/>
          </a:xfrm>
        </p:spPr>
        <p:txBody>
          <a:bodyPr>
            <a:normAutofit/>
          </a:bodyPr>
          <a:lstStyle/>
          <a:p>
            <a:r>
              <a:rPr lang="en-US" sz="2600" dirty="0">
                <a:solidFill>
                  <a:srgbClr val="FFFFFF"/>
                </a:solidFill>
              </a:rPr>
              <a:t>Development of a positive self-concept is important to healthy development.</a:t>
            </a:r>
          </a:p>
          <a:p>
            <a:r>
              <a:rPr lang="en-US" sz="2600" dirty="0">
                <a:solidFill>
                  <a:srgbClr val="FFFFFF"/>
                </a:solidFill>
              </a:rPr>
              <a:t>Children with a positive self-concept tend to be more confident, do better in school, act more independently, and are more willing to try new activities.</a:t>
            </a:r>
          </a:p>
          <a:p>
            <a:r>
              <a:rPr lang="en-US" sz="2600" dirty="0">
                <a:solidFill>
                  <a:srgbClr val="FFFFFF"/>
                </a:solidFill>
              </a:rPr>
              <a:t>Having a healthy self-concept better enables children to deal with frustrations and challenges.</a:t>
            </a:r>
          </a:p>
          <a:p>
            <a:pPr lvl="1"/>
            <a:r>
              <a:rPr lang="en-US" sz="2600" dirty="0">
                <a:solidFill>
                  <a:srgbClr val="FFFFFF"/>
                </a:solidFill>
              </a:rPr>
              <a:t>Children who better cope with these frustrations and challenges are more likely to think of themselves as successful and valuable.</a:t>
            </a:r>
          </a:p>
        </p:txBody>
      </p:sp>
    </p:spTree>
    <p:extLst>
      <p:ext uri="{BB962C8B-B14F-4D97-AF65-F5344CB8AC3E}">
        <p14:creationId xmlns:p14="http://schemas.microsoft.com/office/powerpoint/2010/main" val="217449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AFD176-D4C4-45B9-8D6E-C25F94C5C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CE864C-C022-48F1-AB58-E0783880F2C8}"/>
              </a:ext>
            </a:extLst>
          </p:cNvPr>
          <p:cNvSpPr>
            <a:spLocks noGrp="1"/>
          </p:cNvSpPr>
          <p:nvPr>
            <p:ph type="title"/>
          </p:nvPr>
        </p:nvSpPr>
        <p:spPr>
          <a:xfrm>
            <a:off x="960120" y="434101"/>
            <a:ext cx="9552448" cy="1232750"/>
          </a:xfrm>
        </p:spPr>
        <p:txBody>
          <a:bodyPr vert="horz" lIns="91440" tIns="45720" rIns="91440" bIns="45720" rtlCol="0" anchor="b">
            <a:normAutofit/>
          </a:bodyPr>
          <a:lstStyle/>
          <a:p>
            <a:r>
              <a:rPr lang="en-US" kern="1200" dirty="0">
                <a:solidFill>
                  <a:schemeClr val="bg1"/>
                </a:solidFill>
                <a:latin typeface="+mj-lt"/>
                <a:ea typeface="+mj-ea"/>
                <a:cs typeface="+mj-cs"/>
              </a:rPr>
              <a:t>Looking-Glass Self</a:t>
            </a:r>
          </a:p>
        </p:txBody>
      </p:sp>
      <p:cxnSp>
        <p:nvCxnSpPr>
          <p:cNvPr id="12" name="Straight Connector 11">
            <a:extLst>
              <a:ext uri="{FF2B5EF4-FFF2-40B4-BE49-F238E27FC236}">
                <a16:creationId xmlns:a16="http://schemas.microsoft.com/office/drawing/2014/main" id="{E85B2D6B-877E-4599-A643-756FB8601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1676579"/>
            <a:ext cx="1062763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9514E575-433A-4266-8C2D-C2BD62D81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3" name="Content Placeholder 2">
            <a:extLst>
              <a:ext uri="{FF2B5EF4-FFF2-40B4-BE49-F238E27FC236}">
                <a16:creationId xmlns:a16="http://schemas.microsoft.com/office/drawing/2014/main" id="{43675B8A-203C-4FE6-A360-0F0936D11C1B}"/>
              </a:ext>
            </a:extLst>
          </p:cNvPr>
          <p:cNvSpPr>
            <a:spLocks noGrp="1"/>
          </p:cNvSpPr>
          <p:nvPr>
            <p:ph sz="half" idx="1"/>
          </p:nvPr>
        </p:nvSpPr>
        <p:spPr>
          <a:xfrm>
            <a:off x="960119" y="2919937"/>
            <a:ext cx="3357881" cy="3341164"/>
          </a:xfrm>
        </p:spPr>
        <p:txBody>
          <a:bodyPr vert="horz" lIns="91440" tIns="45720" rIns="91440" bIns="45720" rtlCol="0">
            <a:normAutofit/>
          </a:bodyPr>
          <a:lstStyle/>
          <a:p>
            <a:pPr marL="0"/>
            <a:r>
              <a:rPr lang="en-US" sz="2400" dirty="0"/>
              <a:t>The Looking-Glass Self is a theory that is attributed to self-concept development.</a:t>
            </a:r>
          </a:p>
          <a:p>
            <a:pPr marL="0" indent="0">
              <a:buNone/>
            </a:pPr>
            <a:endParaRPr lang="en-US" sz="2400" dirty="0"/>
          </a:p>
          <a:p>
            <a:pPr marL="0"/>
            <a:r>
              <a:rPr lang="en-US" sz="2400" dirty="0"/>
              <a:t>Please watch this brief video for an overview of the Looking-Glass Self theory.</a:t>
            </a:r>
          </a:p>
        </p:txBody>
      </p:sp>
      <p:pic>
        <p:nvPicPr>
          <p:cNvPr id="5" name="Online Media 4" title="Looking Glass Self">
            <a:hlinkClick r:id="" action="ppaction://media"/>
            <a:extLst>
              <a:ext uri="{FF2B5EF4-FFF2-40B4-BE49-F238E27FC236}">
                <a16:creationId xmlns:a16="http://schemas.microsoft.com/office/drawing/2014/main" id="{9B39FD8F-2A61-422E-94A0-2110DF56A711}"/>
              </a:ext>
            </a:extLst>
          </p:cNvPr>
          <p:cNvPicPr>
            <a:picLocks noGrp="1" noRot="1" noChangeAspect="1"/>
          </p:cNvPicPr>
          <p:nvPr>
            <p:ph sz="half" idx="2"/>
            <a:videoFile r:link="rId1"/>
          </p:nvPr>
        </p:nvPicPr>
        <p:blipFill>
          <a:blip r:embed="rId3"/>
          <a:stretch>
            <a:fillRect/>
          </a:stretch>
        </p:blipFill>
        <p:spPr>
          <a:xfrm>
            <a:off x="4734560" y="2576060"/>
            <a:ext cx="7111115" cy="4017780"/>
          </a:xfrm>
          <a:prstGeom prst="rect">
            <a:avLst/>
          </a:prstGeom>
        </p:spPr>
      </p:pic>
    </p:spTree>
    <p:extLst>
      <p:ext uri="{BB962C8B-B14F-4D97-AF65-F5344CB8AC3E}">
        <p14:creationId xmlns:p14="http://schemas.microsoft.com/office/powerpoint/2010/main" val="57293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5"/>
                </p:tgtEl>
              </p:cMediaNode>
            </p:video>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ocial Interaction Plays Major Role in Mortality and Morbidity | News -  Coherent Market Insights">
            <a:extLst>
              <a:ext uri="{FF2B5EF4-FFF2-40B4-BE49-F238E27FC236}">
                <a16:creationId xmlns:a16="http://schemas.microsoft.com/office/drawing/2014/main" id="{89EAC936-4406-44BE-B81D-989FFFF290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1" b="735"/>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A06268-0761-41DD-A03B-E32416260E32}"/>
              </a:ext>
            </a:extLst>
          </p:cNvPr>
          <p:cNvSpPr>
            <a:spLocks noGrp="1"/>
          </p:cNvSpPr>
          <p:nvPr>
            <p:ph type="title"/>
          </p:nvPr>
        </p:nvSpPr>
        <p:spPr>
          <a:xfrm>
            <a:off x="5695950" y="2978744"/>
            <a:ext cx="6267450" cy="659806"/>
          </a:xfrm>
        </p:spPr>
        <p:txBody>
          <a:bodyPr anchor="b">
            <a:normAutofit/>
          </a:bodyPr>
          <a:lstStyle/>
          <a:p>
            <a:r>
              <a:rPr lang="en-US" sz="4000" b="1" dirty="0"/>
              <a:t>Looking-Glass Self: Key Points</a:t>
            </a:r>
          </a:p>
        </p:txBody>
      </p:sp>
      <p:sp>
        <p:nvSpPr>
          <p:cNvPr id="3" name="Content Placeholder 2">
            <a:extLst>
              <a:ext uri="{FF2B5EF4-FFF2-40B4-BE49-F238E27FC236}">
                <a16:creationId xmlns:a16="http://schemas.microsoft.com/office/drawing/2014/main" id="{AE5362B3-AFC1-481F-A281-1E509F8894E6}"/>
              </a:ext>
            </a:extLst>
          </p:cNvPr>
          <p:cNvSpPr>
            <a:spLocks noGrp="1"/>
          </p:cNvSpPr>
          <p:nvPr>
            <p:ph idx="1"/>
          </p:nvPr>
        </p:nvSpPr>
        <p:spPr>
          <a:xfrm>
            <a:off x="5692902" y="3638550"/>
            <a:ext cx="6108573" cy="2952750"/>
          </a:xfrm>
        </p:spPr>
        <p:txBody>
          <a:bodyPr>
            <a:normAutofit/>
          </a:bodyPr>
          <a:lstStyle/>
          <a:p>
            <a:r>
              <a:rPr lang="en-US" sz="1800" dirty="0"/>
              <a:t>Social interaction plays a major role in the development of self-concept.</a:t>
            </a:r>
          </a:p>
          <a:p>
            <a:pPr lvl="1"/>
            <a:r>
              <a:rPr lang="en-US" sz="1800" dirty="0"/>
              <a:t>Social interaction acts as a “mirror” in which people use the feedback they receive from others to measure their own worth, values, and behavior.</a:t>
            </a:r>
          </a:p>
          <a:p>
            <a:pPr lvl="1"/>
            <a:r>
              <a:rPr lang="en-US" sz="1800" dirty="0"/>
              <a:t>Not all feedback carries the same weight. Feedback from those who are a trusted source may be taken more seriously.</a:t>
            </a:r>
          </a:p>
          <a:p>
            <a:r>
              <a:rPr lang="en-US" sz="1800" dirty="0"/>
              <a:t>Based on this premise, self-concept is not built in solitude, but rather within social settings.</a:t>
            </a:r>
          </a:p>
          <a:p>
            <a:endParaRPr lang="en-US" sz="1100" dirty="0"/>
          </a:p>
        </p:txBody>
      </p:sp>
    </p:spTree>
    <p:extLst>
      <p:ext uri="{BB962C8B-B14F-4D97-AF65-F5344CB8AC3E}">
        <p14:creationId xmlns:p14="http://schemas.microsoft.com/office/powerpoint/2010/main" val="233292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7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3A79A-BB64-41AC-9A99-59EA55F2127C}"/>
              </a:ext>
            </a:extLst>
          </p:cNvPr>
          <p:cNvSpPr>
            <a:spLocks noGrp="1"/>
          </p:cNvSpPr>
          <p:nvPr>
            <p:ph type="title"/>
          </p:nvPr>
        </p:nvSpPr>
        <p:spPr>
          <a:xfrm>
            <a:off x="8643193" y="312857"/>
            <a:ext cx="3091607" cy="1655483"/>
          </a:xfrm>
        </p:spPr>
        <p:txBody>
          <a:bodyPr anchor="b">
            <a:normAutofit/>
          </a:bodyPr>
          <a:lstStyle/>
          <a:p>
            <a:r>
              <a:rPr lang="en-US" sz="4800" b="1" dirty="0"/>
              <a:t>Social Interactions</a:t>
            </a:r>
          </a:p>
        </p:txBody>
      </p:sp>
      <p:pic>
        <p:nvPicPr>
          <p:cNvPr id="5122" name="Picture 2" descr="Feedback Free Stock Photo - Public Domain Pictures">
            <a:extLst>
              <a:ext uri="{FF2B5EF4-FFF2-40B4-BE49-F238E27FC236}">
                <a16:creationId xmlns:a16="http://schemas.microsoft.com/office/drawing/2014/main" id="{57D93686-C236-4CBF-B026-E373D1BC20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04" r="9165"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AC1CD83-8EAD-44D1-95CE-537A26C25AA8}"/>
              </a:ext>
            </a:extLst>
          </p:cNvPr>
          <p:cNvSpPr>
            <a:spLocks noGrp="1"/>
          </p:cNvSpPr>
          <p:nvPr>
            <p:ph idx="1"/>
          </p:nvPr>
        </p:nvSpPr>
        <p:spPr>
          <a:xfrm>
            <a:off x="8643193" y="1968340"/>
            <a:ext cx="2942813" cy="4280060"/>
          </a:xfrm>
        </p:spPr>
        <p:txBody>
          <a:bodyPr>
            <a:normAutofit/>
          </a:bodyPr>
          <a:lstStyle/>
          <a:p>
            <a:r>
              <a:rPr lang="en-US" sz="2200" dirty="0"/>
              <a:t>We have talked about how important social interactions are in helping children develop a healthy self-concept.</a:t>
            </a:r>
          </a:p>
          <a:p>
            <a:r>
              <a:rPr lang="en-US" sz="2200" dirty="0"/>
              <a:t>Now let’s take some time to examine more closely interactions that involve feedback; in particular praise versus encouragement.</a:t>
            </a:r>
          </a:p>
          <a:p>
            <a:pPr marL="0" indent="0">
              <a:buNone/>
            </a:pPr>
            <a:endParaRPr lang="en-US" sz="2000" dirty="0"/>
          </a:p>
        </p:txBody>
      </p:sp>
      <p:sp>
        <p:nvSpPr>
          <p:cNvPr id="5130" name="Rectangle 7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37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7">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nline Media 6" title="Praise vs. Encouragement: Explore Their Differences">
            <a:hlinkClick r:id="" action="ppaction://media"/>
            <a:extLst>
              <a:ext uri="{FF2B5EF4-FFF2-40B4-BE49-F238E27FC236}">
                <a16:creationId xmlns:a16="http://schemas.microsoft.com/office/drawing/2014/main" id="{092DE847-904A-4E06-B3BE-0B3C137F4913}"/>
              </a:ext>
            </a:extLst>
          </p:cNvPr>
          <p:cNvPicPr>
            <a:picLocks noGrp="1" noRot="1" noChangeAspect="1"/>
          </p:cNvPicPr>
          <p:nvPr>
            <p:ph sz="half" idx="2"/>
            <a:videoFile r:link="rId1"/>
          </p:nvPr>
        </p:nvPicPr>
        <p:blipFill>
          <a:blip r:embed="rId3"/>
          <a:stretch>
            <a:fillRect/>
          </a:stretch>
        </p:blipFill>
        <p:spPr>
          <a:xfrm>
            <a:off x="251186" y="1479231"/>
            <a:ext cx="6805743" cy="3845244"/>
          </a:xfrm>
          <a:prstGeom prst="rect">
            <a:avLst/>
          </a:prstGeom>
        </p:spPr>
      </p:pic>
      <p:sp>
        <p:nvSpPr>
          <p:cNvPr id="35" name="Rectangle 29">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95BD0E1-E896-4FA9-9977-3B8A0F10F11F}"/>
              </a:ext>
            </a:extLst>
          </p:cNvPr>
          <p:cNvSpPr>
            <a:spLocks noGrp="1"/>
          </p:cNvSpPr>
          <p:nvPr>
            <p:ph sz="half" idx="1"/>
          </p:nvPr>
        </p:nvSpPr>
        <p:spPr>
          <a:xfrm>
            <a:off x="7915275" y="514351"/>
            <a:ext cx="3454472" cy="5615320"/>
          </a:xfrm>
        </p:spPr>
        <p:txBody>
          <a:bodyPr vert="horz" lIns="91440" tIns="45720" rIns="91440" bIns="45720" rtlCol="0" anchor="ctr">
            <a:normAutofit/>
          </a:bodyPr>
          <a:lstStyle/>
          <a:p>
            <a:pPr marL="0" indent="0">
              <a:spcAft>
                <a:spcPts val="1800"/>
              </a:spcAft>
              <a:buNone/>
            </a:pPr>
            <a:r>
              <a:rPr lang="en-US" sz="3200" dirty="0">
                <a:solidFill>
                  <a:schemeClr val="bg1"/>
                </a:solidFill>
              </a:rPr>
              <a:t>Take a few minutes to watch this short video on Praise vs. Encouragement.</a:t>
            </a:r>
          </a:p>
          <a:p>
            <a:pPr marL="0" indent="0">
              <a:buNone/>
            </a:pPr>
            <a:r>
              <a:rPr lang="en-US" sz="3200" dirty="0">
                <a:solidFill>
                  <a:schemeClr val="bg1"/>
                </a:solidFill>
              </a:rPr>
              <a:t>(It’s geared towards a parental audience but has really good information!)</a:t>
            </a:r>
          </a:p>
        </p:txBody>
      </p:sp>
    </p:spTree>
    <p:extLst>
      <p:ext uri="{BB962C8B-B14F-4D97-AF65-F5344CB8AC3E}">
        <p14:creationId xmlns:p14="http://schemas.microsoft.com/office/powerpoint/2010/main" val="6052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7"/>
                </p:tgtEl>
              </p:cMediaNode>
            </p:video>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7"/>
                                        </p:tgtEl>
                                      </p:cBhvr>
                                    </p:cmd>
                                  </p:childTnLst>
                                </p:cTn>
                              </p:par>
                            </p:childTnLst>
                          </p:cTn>
                        </p:par>
                      </p:childTnLst>
                    </p:cTn>
                  </p:par>
                </p:childTnLst>
              </p:cTn>
              <p:nextCondLst>
                <p:cond evt="onClick" delay="0">
                  <p:tgtEl>
                    <p:spTgt spid="7"/>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A08E-1D53-4C41-834E-B655A297DCD8}"/>
              </a:ext>
            </a:extLst>
          </p:cNvPr>
          <p:cNvSpPr>
            <a:spLocks noGrp="1"/>
          </p:cNvSpPr>
          <p:nvPr>
            <p:ph type="title"/>
          </p:nvPr>
        </p:nvSpPr>
        <p:spPr>
          <a:xfrm>
            <a:off x="295275" y="276886"/>
            <a:ext cx="4061188" cy="1622321"/>
          </a:xfrm>
        </p:spPr>
        <p:txBody>
          <a:bodyPr>
            <a:normAutofit/>
          </a:bodyPr>
          <a:lstStyle/>
          <a:p>
            <a:r>
              <a:rPr lang="en-US" sz="4800" b="1" dirty="0"/>
              <a:t>What is Praise?</a:t>
            </a:r>
          </a:p>
        </p:txBody>
      </p:sp>
      <p:sp>
        <p:nvSpPr>
          <p:cNvPr id="3" name="Content Placeholder 2">
            <a:extLst>
              <a:ext uri="{FF2B5EF4-FFF2-40B4-BE49-F238E27FC236}">
                <a16:creationId xmlns:a16="http://schemas.microsoft.com/office/drawing/2014/main" id="{33F93E2F-427B-4E38-B9F6-41788EEF3883}"/>
              </a:ext>
            </a:extLst>
          </p:cNvPr>
          <p:cNvSpPr>
            <a:spLocks noGrp="1"/>
          </p:cNvSpPr>
          <p:nvPr>
            <p:ph idx="1"/>
          </p:nvPr>
        </p:nvSpPr>
        <p:spPr>
          <a:xfrm>
            <a:off x="649348" y="1676401"/>
            <a:ext cx="3505494" cy="4733924"/>
          </a:xfrm>
        </p:spPr>
        <p:txBody>
          <a:bodyPr>
            <a:normAutofit lnSpcReduction="10000"/>
          </a:bodyPr>
          <a:lstStyle/>
          <a:p>
            <a:r>
              <a:rPr lang="en-US" b="0" i="0" dirty="0">
                <a:effectLst/>
              </a:rPr>
              <a:t>Praise is typically a blank statement of opinion. According to the dictionary</a:t>
            </a:r>
            <a:r>
              <a:rPr lang="en-US" dirty="0"/>
              <a:t> </a:t>
            </a:r>
            <a:r>
              <a:rPr lang="en-US" b="0" i="0" dirty="0">
                <a:effectLst/>
              </a:rPr>
              <a:t>the definition is, “The expression of approval or admiration for someone or something.” The word that should jump off the screen here is </a:t>
            </a:r>
            <a:r>
              <a:rPr lang="en-US" b="0" i="1" dirty="0">
                <a:effectLst/>
              </a:rPr>
              <a:t>approval.</a:t>
            </a:r>
            <a:endParaRPr lang="en-US" dirty="0"/>
          </a:p>
          <a:p>
            <a:endParaRPr lang="en-US" sz="20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aise and Parenting | Evolutionary Parenting | Where History And Science  Meet Parenting">
            <a:extLst>
              <a:ext uri="{FF2B5EF4-FFF2-40B4-BE49-F238E27FC236}">
                <a16:creationId xmlns:a16="http://schemas.microsoft.com/office/drawing/2014/main" id="{CFDD8C19-1F41-472D-9029-624015AAB4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170128"/>
            <a:ext cx="6019331" cy="45144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FA916-4C54-4CA4-8272-571B3F261637}"/>
              </a:ext>
            </a:extLst>
          </p:cNvPr>
          <p:cNvSpPr>
            <a:spLocks noGrp="1"/>
          </p:cNvSpPr>
          <p:nvPr>
            <p:ph type="title"/>
          </p:nvPr>
        </p:nvSpPr>
        <p:spPr>
          <a:xfrm>
            <a:off x="6061903" y="234421"/>
            <a:ext cx="6245351" cy="1432454"/>
          </a:xfrm>
        </p:spPr>
        <p:txBody>
          <a:bodyPr>
            <a:normAutofit/>
          </a:bodyPr>
          <a:lstStyle/>
          <a:p>
            <a:r>
              <a:rPr lang="en-US" b="1" dirty="0"/>
              <a:t>Praise is Praise is Praise….</a:t>
            </a:r>
          </a:p>
        </p:txBody>
      </p:sp>
      <p:pic>
        <p:nvPicPr>
          <p:cNvPr id="4098" name="Picture 2" descr="How to Make the Most of Your Staff Incentives – With Examples">
            <a:extLst>
              <a:ext uri="{FF2B5EF4-FFF2-40B4-BE49-F238E27FC236}">
                <a16:creationId xmlns:a16="http://schemas.microsoft.com/office/drawing/2014/main" id="{57D66633-3CE7-4D89-881E-570A56F90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966" r="3304"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4D53D8-FF56-4C45-A168-9B05AA1D7083}"/>
              </a:ext>
            </a:extLst>
          </p:cNvPr>
          <p:cNvSpPr>
            <a:spLocks noGrp="1"/>
          </p:cNvSpPr>
          <p:nvPr>
            <p:ph idx="1"/>
          </p:nvPr>
        </p:nvSpPr>
        <p:spPr>
          <a:xfrm>
            <a:off x="6353174" y="1527705"/>
            <a:ext cx="5457825" cy="5095874"/>
          </a:xfrm>
        </p:spPr>
        <p:txBody>
          <a:bodyPr>
            <a:normAutofit/>
          </a:bodyPr>
          <a:lstStyle/>
          <a:p>
            <a:pPr marL="0" indent="0">
              <a:buNone/>
            </a:pPr>
            <a:r>
              <a:rPr lang="en-US" sz="2000" dirty="0"/>
              <a:t>Not all praise is created equal.  Let’s examine the different types of praise.</a:t>
            </a:r>
          </a:p>
          <a:p>
            <a:r>
              <a:rPr lang="en-US" sz="2000" b="1" u="sng" dirty="0"/>
              <a:t>Generic Praise</a:t>
            </a:r>
          </a:p>
          <a:p>
            <a:pPr lvl="1"/>
            <a:r>
              <a:rPr lang="en-US" sz="2000" b="0" i="0" dirty="0">
                <a:effectLst/>
              </a:rPr>
              <a:t>It includes “good job,” “way to go,” “awesome,” “great work,” etc.</a:t>
            </a:r>
          </a:p>
          <a:p>
            <a:pPr lvl="1">
              <a:spcBef>
                <a:spcPts val="0"/>
              </a:spcBef>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The problem with this type of praise is that it’s not attached to what the child did that was good or beneficial so </a:t>
            </a:r>
            <a:r>
              <a:rPr kumimoji="0" lang="en-US" sz="2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it’s harder for him or her to do the same thing with the same kind of success</a:t>
            </a: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It focuses on the outcome instead of the process.</a:t>
            </a:r>
          </a:p>
          <a:p>
            <a:pPr>
              <a:spcBef>
                <a:spcPts val="0"/>
              </a:spcBef>
              <a:defRPr/>
            </a:pPr>
            <a:r>
              <a:rPr lang="en-US" sz="2000" b="1" u="sng" dirty="0">
                <a:latin typeface="Calibri" panose="020F0502020204030204" pitchFamily="34" charset="0"/>
                <a:cs typeface="Calibri" panose="020F0502020204030204" pitchFamily="34" charset="0"/>
              </a:rPr>
              <a:t>Person Praise</a:t>
            </a:r>
            <a:endParaRPr kumimoji="0" lang="en-US" sz="2000" b="1" i="0" u="sng"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lvl="1"/>
            <a:r>
              <a:rPr lang="en-US" sz="2000" b="0" i="0" dirty="0">
                <a:effectLst/>
              </a:rPr>
              <a:t>When the praise is directed at what a child’s innate qualities are, this is called character or person praise. Examples include calling a child smart, responsible, helpful, or generous.</a:t>
            </a:r>
          </a:p>
          <a:p>
            <a:pPr lvl="1"/>
            <a:endParaRPr lang="en-US" sz="1400" b="0" i="0" dirty="0">
              <a:effectLst/>
            </a:endParaRPr>
          </a:p>
          <a:p>
            <a:pPr lvl="1"/>
            <a:endParaRPr lang="en-US" sz="1400" b="0" i="0" dirty="0">
              <a:effectLst/>
            </a:endParaRPr>
          </a:p>
          <a:p>
            <a:pPr lvl="1"/>
            <a:endParaRPr lang="en-US" sz="1400" dirty="0"/>
          </a:p>
        </p:txBody>
      </p:sp>
    </p:spTree>
    <p:extLst>
      <p:ext uri="{BB962C8B-B14F-4D97-AF65-F5344CB8AC3E}">
        <p14:creationId xmlns:p14="http://schemas.microsoft.com/office/powerpoint/2010/main" val="28986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5E1B8E-420E-4585-A3B8-7CFF2E4F0669}"/>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Welcome to this presentation!</a:t>
            </a:r>
          </a:p>
        </p:txBody>
      </p:sp>
      <p:pic>
        <p:nvPicPr>
          <p:cNvPr id="2050" name="Picture 2" descr="Learning objectives: about the what, how and who - Training Wizard">
            <a:extLst>
              <a:ext uri="{FF2B5EF4-FFF2-40B4-BE49-F238E27FC236}">
                <a16:creationId xmlns:a16="http://schemas.microsoft.com/office/drawing/2014/main" id="{A935F6E7-2678-44C8-84D6-69B0E6BC3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33" r="4243"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B690CE-03AF-40BA-8E07-128E38D83D03}"/>
              </a:ext>
            </a:extLst>
          </p:cNvPr>
          <p:cNvSpPr>
            <a:spLocks noGrp="1"/>
          </p:cNvSpPr>
          <p:nvPr>
            <p:ph idx="1"/>
          </p:nvPr>
        </p:nvSpPr>
        <p:spPr>
          <a:xfrm>
            <a:off x="7762875" y="491260"/>
            <a:ext cx="3904869" cy="5966690"/>
          </a:xfrm>
        </p:spPr>
        <p:txBody>
          <a:bodyPr anchor="ctr">
            <a:normAutofit/>
          </a:bodyPr>
          <a:lstStyle/>
          <a:p>
            <a:pPr marL="0" indent="0">
              <a:buNone/>
            </a:pPr>
            <a:r>
              <a:rPr lang="en-US" b="1" u="sng" dirty="0">
                <a:solidFill>
                  <a:srgbClr val="FFFFFF"/>
                </a:solidFill>
              </a:rPr>
              <a:t>LEARNING OBJECTIVES</a:t>
            </a:r>
          </a:p>
          <a:p>
            <a:r>
              <a:rPr lang="en-US" sz="2400" dirty="0">
                <a:solidFill>
                  <a:srgbClr val="FFFFFF"/>
                </a:solidFill>
              </a:rPr>
              <a:t>Explore the development of self-concept in young children.</a:t>
            </a:r>
          </a:p>
          <a:p>
            <a:r>
              <a:rPr lang="en-US" sz="2400" dirty="0">
                <a:solidFill>
                  <a:srgbClr val="FFFFFF"/>
                </a:solidFill>
              </a:rPr>
              <a:t>Examine praise and encouragement: what’s the difference?</a:t>
            </a:r>
          </a:p>
          <a:p>
            <a:r>
              <a:rPr lang="en-US" sz="2400" dirty="0">
                <a:solidFill>
                  <a:srgbClr val="FFFFFF"/>
                </a:solidFill>
              </a:rPr>
              <a:t>Reflect on how the use of encouragement promotes a “growth mindset” in young children.</a:t>
            </a:r>
          </a:p>
          <a:p>
            <a:r>
              <a:rPr lang="en-US" sz="2400" dirty="0">
                <a:solidFill>
                  <a:srgbClr val="FFFFFF"/>
                </a:solidFill>
              </a:rPr>
              <a:t>Provide resources to support an encouraging learning environment for young children.</a:t>
            </a:r>
          </a:p>
        </p:txBody>
      </p:sp>
    </p:spTree>
    <p:extLst>
      <p:ext uri="{BB962C8B-B14F-4D97-AF65-F5344CB8AC3E}">
        <p14:creationId xmlns:p14="http://schemas.microsoft.com/office/powerpoint/2010/main" val="176873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n praise of Encouragement - Active Parenting">
            <a:extLst>
              <a:ext uri="{FF2B5EF4-FFF2-40B4-BE49-F238E27FC236}">
                <a16:creationId xmlns:a16="http://schemas.microsoft.com/office/drawing/2014/main" id="{BBDAE4D9-0DC4-4D88-9F90-C49B1DF5AF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2310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302B1-1B83-4A52-BDF4-B39A5F439A4D}"/>
              </a:ext>
            </a:extLst>
          </p:cNvPr>
          <p:cNvSpPr>
            <a:spLocks noGrp="1"/>
          </p:cNvSpPr>
          <p:nvPr>
            <p:ph type="title"/>
          </p:nvPr>
        </p:nvSpPr>
        <p:spPr>
          <a:xfrm>
            <a:off x="594109" y="468813"/>
            <a:ext cx="6619811" cy="931362"/>
          </a:xfrm>
        </p:spPr>
        <p:txBody>
          <a:bodyPr>
            <a:normAutofit/>
          </a:bodyPr>
          <a:lstStyle/>
          <a:p>
            <a:r>
              <a:rPr lang="en-US" sz="4300" b="1" dirty="0">
                <a:ln w="22225">
                  <a:solidFill>
                    <a:srgbClr val="FFFFFF"/>
                  </a:solidFill>
                </a:ln>
                <a:latin typeface="+mn-lt"/>
              </a:rPr>
              <a:t>Why Encouragement?</a:t>
            </a:r>
          </a:p>
        </p:txBody>
      </p:sp>
      <p:sp>
        <p:nvSpPr>
          <p:cNvPr id="3" name="Content Placeholder 2">
            <a:extLst>
              <a:ext uri="{FF2B5EF4-FFF2-40B4-BE49-F238E27FC236}">
                <a16:creationId xmlns:a16="http://schemas.microsoft.com/office/drawing/2014/main" id="{A20F9467-ABD3-4DE9-B3DE-2124227B7B27}"/>
              </a:ext>
            </a:extLst>
          </p:cNvPr>
          <p:cNvSpPr>
            <a:spLocks noGrp="1"/>
          </p:cNvSpPr>
          <p:nvPr>
            <p:ph idx="1"/>
          </p:nvPr>
        </p:nvSpPr>
        <p:spPr>
          <a:xfrm>
            <a:off x="594109" y="1400175"/>
            <a:ext cx="6620505" cy="4965381"/>
          </a:xfrm>
        </p:spPr>
        <p:txBody>
          <a:bodyPr>
            <a:normAutofit lnSpcReduction="10000"/>
          </a:bodyPr>
          <a:lstStyle/>
          <a:p>
            <a:r>
              <a:rPr lang="en-US" sz="2200" b="1" dirty="0"/>
              <a:t>Encouragement is a more preferable way to acknowledge children’s efforts.</a:t>
            </a:r>
          </a:p>
          <a:p>
            <a:pPr lvl="1"/>
            <a:r>
              <a:rPr lang="en-US" sz="1900" b="1" dirty="0"/>
              <a:t>“It is an observation, an acknowledgment, a statement which focuses on effort, improvement of choice, and it helps to promote self-esteem and a sense of well-being, confidence, insight, and resilience.”</a:t>
            </a:r>
          </a:p>
          <a:p>
            <a:pPr lvl="2"/>
            <a:r>
              <a:rPr lang="en-US" sz="1900" b="1" dirty="0"/>
              <a:t>Acknowledges actions. This helps children understand what they did well so they can do it again.</a:t>
            </a:r>
          </a:p>
          <a:p>
            <a:pPr lvl="2"/>
            <a:r>
              <a:rPr lang="en-US" sz="1900" b="1" dirty="0"/>
              <a:t>Acknowledges strengths such as ability, talent, skills, positive personality traits to recognize the inner assets the child has brought to the situation. You’re showing the child how his strengths work, not just what they are.</a:t>
            </a:r>
          </a:p>
          <a:p>
            <a:pPr lvl="2"/>
            <a:r>
              <a:rPr lang="en-US" sz="1900" b="1" dirty="0"/>
              <a:t>“You were very responsible (PERSON) for packing your clothes by doing it all yourself without being asked (PROCESS). You used your ability to organize (STRENGTH) to get your clothes packed in time for our trip.”  </a:t>
            </a:r>
          </a:p>
          <a:p>
            <a:pPr lvl="1"/>
            <a:endParaRPr lang="en-US" sz="1500" dirty="0"/>
          </a:p>
          <a:p>
            <a:pPr lvl="2"/>
            <a:endParaRPr lang="en-US" sz="1500" dirty="0"/>
          </a:p>
          <a:p>
            <a:pPr lvl="2"/>
            <a:endParaRPr lang="en-US" sz="1500" dirty="0"/>
          </a:p>
          <a:p>
            <a:endParaRPr lang="en-US" sz="1500" dirty="0"/>
          </a:p>
        </p:txBody>
      </p:sp>
    </p:spTree>
    <p:extLst>
      <p:ext uri="{BB962C8B-B14F-4D97-AF65-F5344CB8AC3E}">
        <p14:creationId xmlns:p14="http://schemas.microsoft.com/office/powerpoint/2010/main" val="3711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DFEF4-3298-4610-BAF3-1BCE652F5AC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Words Matter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1D7A8BEF-7ED2-4941-A421-4E83BDB1FB59}"/>
              </a:ext>
            </a:extLst>
          </p:cNvPr>
          <p:cNvSpPr>
            <a:spLocks noGrp="1"/>
          </p:cNvSpPr>
          <p:nvPr>
            <p:ph idx="1"/>
          </p:nvPr>
        </p:nvSpPr>
        <p:spPr>
          <a:xfrm>
            <a:off x="4406668" y="319088"/>
            <a:ext cx="6906491" cy="6219823"/>
          </a:xfrm>
        </p:spPr>
        <p:txBody>
          <a:bodyPr anchor="ctr">
            <a:normAutofit/>
          </a:bodyPr>
          <a:lstStyle/>
          <a:p>
            <a:r>
              <a:rPr lang="en-US" sz="2600" dirty="0"/>
              <a:t>Do you see the difference between praise and encouragement? Do you see how praise could (oftentimes unintentionally) be detrimental to a child’s confidence? It could cause children to be dependent on our approval.</a:t>
            </a:r>
          </a:p>
          <a:p>
            <a:r>
              <a:rPr lang="en-US" sz="2600" dirty="0"/>
              <a:t>Encouragement focuses on effort, improvement, technique or strategy. It focuses on the behaviors we want to see again.</a:t>
            </a:r>
          </a:p>
          <a:p>
            <a:r>
              <a:rPr lang="en-US" sz="2600" dirty="0"/>
              <a:t>Encouragement is needed to cultivate a growth mindset. It makes children feel good about their choices, help them see what it takes to be successful so they can do it again, and it can develop optimism and resilience for future outcomes.</a:t>
            </a:r>
          </a:p>
        </p:txBody>
      </p:sp>
    </p:spTree>
    <p:extLst>
      <p:ext uri="{BB962C8B-B14F-4D97-AF65-F5344CB8AC3E}">
        <p14:creationId xmlns:p14="http://schemas.microsoft.com/office/powerpoint/2010/main" val="36841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03297-786F-477B-A03D-82F70C568BD5}"/>
              </a:ext>
            </a:extLst>
          </p:cNvPr>
          <p:cNvSpPr>
            <a:spLocks noGrp="1"/>
          </p:cNvSpPr>
          <p:nvPr>
            <p:ph type="title"/>
          </p:nvPr>
        </p:nvSpPr>
        <p:spPr>
          <a:xfrm>
            <a:off x="6094476" y="0"/>
            <a:ext cx="5229224" cy="1807305"/>
          </a:xfrm>
        </p:spPr>
        <p:txBody>
          <a:bodyPr>
            <a:normAutofit/>
          </a:bodyPr>
          <a:lstStyle/>
          <a:p>
            <a:r>
              <a:rPr lang="en-US" sz="4800" b="1" dirty="0"/>
              <a:t>TEST YOUR KNOWLEDGE</a:t>
            </a:r>
          </a:p>
        </p:txBody>
      </p:sp>
      <p:pic>
        <p:nvPicPr>
          <p:cNvPr id="5" name="Picture 4" descr="Light bulb on yellow background with sketched light beams and cord">
            <a:extLst>
              <a:ext uri="{FF2B5EF4-FFF2-40B4-BE49-F238E27FC236}">
                <a16:creationId xmlns:a16="http://schemas.microsoft.com/office/drawing/2014/main" id="{969D4E34-460C-42F5-AEEC-EF1BAF9ABCD2}"/>
              </a:ext>
            </a:extLst>
          </p:cNvPr>
          <p:cNvPicPr>
            <a:picLocks noChangeAspect="1"/>
          </p:cNvPicPr>
          <p:nvPr/>
        </p:nvPicPr>
        <p:blipFill rotWithShape="1">
          <a:blip r:embed="rId2"/>
          <a:srcRect l="44703" r="44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8677A08-F938-4D74-B056-91AA4BAB17C5}"/>
              </a:ext>
            </a:extLst>
          </p:cNvPr>
          <p:cNvSpPr>
            <a:spLocks noGrp="1"/>
          </p:cNvSpPr>
          <p:nvPr>
            <p:ph idx="1"/>
          </p:nvPr>
        </p:nvSpPr>
        <p:spPr>
          <a:xfrm>
            <a:off x="5915025" y="1833435"/>
            <a:ext cx="6116549" cy="4831620"/>
          </a:xfrm>
        </p:spPr>
        <p:txBody>
          <a:bodyPr>
            <a:normAutofit fontScale="92500"/>
          </a:bodyPr>
          <a:lstStyle/>
          <a:p>
            <a:pPr marL="0" indent="0">
              <a:spcAft>
                <a:spcPts val="1200"/>
              </a:spcAft>
              <a:buNone/>
            </a:pPr>
            <a:r>
              <a:rPr lang="en-US" sz="3200" dirty="0"/>
              <a:t>A child is in the art area and says, “Ms. M, look at my picture.” What might be the most appropriate way to respond?</a:t>
            </a:r>
          </a:p>
          <a:p>
            <a:pPr lvl="1">
              <a:spcAft>
                <a:spcPts val="1200"/>
              </a:spcAft>
            </a:pPr>
            <a:r>
              <a:rPr lang="en-US" sz="2800" dirty="0" err="1">
                <a:hlinkClick r:id="rId3" action="ppaction://hlinksldjump"/>
              </a:rPr>
              <a:t>Oooh</a:t>
            </a:r>
            <a:r>
              <a:rPr lang="en-US" sz="2800" dirty="0">
                <a:hlinkClick r:id="rId3" action="ppaction://hlinksldjump"/>
              </a:rPr>
              <a:t>, that’s beautiful!</a:t>
            </a:r>
            <a:endParaRPr lang="en-US" sz="2800" dirty="0"/>
          </a:p>
          <a:p>
            <a:pPr lvl="1">
              <a:spcAft>
                <a:spcPts val="1200"/>
              </a:spcAft>
            </a:pPr>
            <a:r>
              <a:rPr lang="en-US" sz="2800" dirty="0">
                <a:hlinkClick r:id="rId4" action="ppaction://hlinksldjump"/>
              </a:rPr>
              <a:t>You’re so awesome. Your mom is going to love it.</a:t>
            </a:r>
            <a:endParaRPr lang="en-US" sz="2800" dirty="0"/>
          </a:p>
          <a:p>
            <a:pPr lvl="1">
              <a:spcAft>
                <a:spcPts val="1200"/>
              </a:spcAft>
            </a:pPr>
            <a:r>
              <a:rPr lang="en-US" sz="2800" dirty="0">
                <a:hlinkClick r:id="rId5" action="ppaction://hlinksldjump"/>
              </a:rPr>
              <a:t>It looks like you’ve been working hard.  I see lots of blue and orange and red.  Tell me all about your picture!</a:t>
            </a:r>
            <a:endParaRPr lang="en-US" sz="2800" dirty="0"/>
          </a:p>
          <a:p>
            <a:pPr marL="0" indent="0">
              <a:spcAft>
                <a:spcPts val="1200"/>
              </a:spcAft>
              <a:buNone/>
            </a:pPr>
            <a:endParaRPr lang="en-US" sz="3200" dirty="0"/>
          </a:p>
        </p:txBody>
      </p:sp>
    </p:spTree>
    <p:extLst>
      <p:ext uri="{BB962C8B-B14F-4D97-AF65-F5344CB8AC3E}">
        <p14:creationId xmlns:p14="http://schemas.microsoft.com/office/powerpoint/2010/main" val="27293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3227D-EBEF-46F0-A69E-1C1DCDFDA2E7}"/>
              </a:ext>
            </a:extLst>
          </p:cNvPr>
          <p:cNvSpPr>
            <a:spLocks noGrp="1"/>
          </p:cNvSpPr>
          <p:nvPr>
            <p:ph type="title"/>
          </p:nvPr>
        </p:nvSpPr>
        <p:spPr>
          <a:xfrm>
            <a:off x="838200" y="585216"/>
            <a:ext cx="10515600" cy="1325563"/>
          </a:xfrm>
        </p:spPr>
        <p:txBody>
          <a:bodyPr>
            <a:normAutofit/>
          </a:bodyPr>
          <a:lstStyle/>
          <a:p>
            <a:r>
              <a:rPr lang="en-US">
                <a:solidFill>
                  <a:schemeClr val="bg1"/>
                </a:solidFill>
              </a:rPr>
              <a:t>THAT’S NOT QUITE RIGHT!</a:t>
            </a:r>
          </a:p>
        </p:txBody>
      </p:sp>
      <p:pic>
        <p:nvPicPr>
          <p:cNvPr id="4" name="Picture 4" descr="OOPS. Sticker Decal 4x4 4WD Funny Ute : Amazon.co.uk: Automotive">
            <a:extLst>
              <a:ext uri="{FF2B5EF4-FFF2-40B4-BE49-F238E27FC236}">
                <a16:creationId xmlns:a16="http://schemas.microsoft.com/office/drawing/2014/main" id="{E2C802F1-831E-4E3A-94F9-CB6557208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1" r="7048"/>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B18594-D816-4DEF-901D-29519E4528B0}"/>
              </a:ext>
            </a:extLst>
          </p:cNvPr>
          <p:cNvSpPr>
            <a:spLocks noGrp="1"/>
          </p:cNvSpPr>
          <p:nvPr>
            <p:ph idx="1"/>
          </p:nvPr>
        </p:nvSpPr>
        <p:spPr>
          <a:xfrm>
            <a:off x="7439025" y="2516777"/>
            <a:ext cx="4076700" cy="4103098"/>
          </a:xfrm>
        </p:spPr>
        <p:txBody>
          <a:bodyPr anchor="ctr">
            <a:noAutofit/>
          </a:bodyPr>
          <a:lstStyle/>
          <a:p>
            <a:r>
              <a:rPr lang="en-US" dirty="0"/>
              <a:t>“Ooh, that is beautiful” is a form of praise that focuses on the outcome rather than the process of creating the art.  It is a judgment statement.</a:t>
            </a:r>
          </a:p>
          <a:p>
            <a:endParaRPr lang="en-US" dirty="0"/>
          </a:p>
          <a:p>
            <a:r>
              <a:rPr lang="en-US" dirty="0">
                <a:hlinkClick r:id="rId3" action="ppaction://hlinksldjump"/>
              </a:rPr>
              <a:t>CLICK HERE </a:t>
            </a:r>
            <a:r>
              <a:rPr lang="en-US" dirty="0"/>
              <a:t>to try again! </a:t>
            </a:r>
          </a:p>
        </p:txBody>
      </p:sp>
    </p:spTree>
    <p:extLst>
      <p:ext uri="{BB962C8B-B14F-4D97-AF65-F5344CB8AC3E}">
        <p14:creationId xmlns:p14="http://schemas.microsoft.com/office/powerpoint/2010/main" val="251992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3227D-EBEF-46F0-A69E-1C1DCDFDA2E7}"/>
              </a:ext>
            </a:extLst>
          </p:cNvPr>
          <p:cNvSpPr>
            <a:spLocks noGrp="1"/>
          </p:cNvSpPr>
          <p:nvPr>
            <p:ph type="title"/>
          </p:nvPr>
        </p:nvSpPr>
        <p:spPr>
          <a:xfrm>
            <a:off x="838200" y="585216"/>
            <a:ext cx="10515600" cy="1325563"/>
          </a:xfrm>
        </p:spPr>
        <p:txBody>
          <a:bodyPr>
            <a:normAutofit/>
          </a:bodyPr>
          <a:lstStyle/>
          <a:p>
            <a:r>
              <a:rPr lang="en-US">
                <a:solidFill>
                  <a:schemeClr val="bg1"/>
                </a:solidFill>
              </a:rPr>
              <a:t>THAT’S NOT QUITE RIGHT!</a:t>
            </a:r>
          </a:p>
        </p:txBody>
      </p:sp>
      <p:pic>
        <p:nvPicPr>
          <p:cNvPr id="4" name="Picture 4" descr="OOPS. Sticker Decal 4x4 4WD Funny Ute : Amazon.co.uk: Automotive">
            <a:extLst>
              <a:ext uri="{FF2B5EF4-FFF2-40B4-BE49-F238E27FC236}">
                <a16:creationId xmlns:a16="http://schemas.microsoft.com/office/drawing/2014/main" id="{E2C802F1-831E-4E3A-94F9-CB6557208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1" r="7048"/>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B18594-D816-4DEF-901D-29519E4528B0}"/>
              </a:ext>
            </a:extLst>
          </p:cNvPr>
          <p:cNvSpPr>
            <a:spLocks noGrp="1"/>
          </p:cNvSpPr>
          <p:nvPr>
            <p:ph idx="1"/>
          </p:nvPr>
        </p:nvSpPr>
        <p:spPr>
          <a:xfrm>
            <a:off x="7439025" y="2266950"/>
            <a:ext cx="4076700" cy="4352925"/>
          </a:xfrm>
        </p:spPr>
        <p:txBody>
          <a:bodyPr anchor="ctr">
            <a:noAutofit/>
          </a:bodyPr>
          <a:lstStyle/>
          <a:p>
            <a:r>
              <a:rPr lang="en-US" dirty="0"/>
              <a:t>“You’re so awesome. Your mom is going to love it,” is person or character praise.  It focuses on the child’s innate qualities.</a:t>
            </a:r>
          </a:p>
          <a:p>
            <a:endParaRPr lang="en-US" dirty="0"/>
          </a:p>
          <a:p>
            <a:r>
              <a:rPr lang="en-US" dirty="0">
                <a:hlinkClick r:id="rId3" action="ppaction://hlinksldjump"/>
              </a:rPr>
              <a:t>CLICK HERE </a:t>
            </a:r>
            <a:r>
              <a:rPr lang="en-US" dirty="0"/>
              <a:t>to try again! </a:t>
            </a:r>
          </a:p>
        </p:txBody>
      </p:sp>
    </p:spTree>
    <p:extLst>
      <p:ext uri="{BB962C8B-B14F-4D97-AF65-F5344CB8AC3E}">
        <p14:creationId xmlns:p14="http://schemas.microsoft.com/office/powerpoint/2010/main" val="413204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143F3-2387-47B9-B1D7-8492F09B5B63}"/>
              </a:ext>
            </a:extLst>
          </p:cNvPr>
          <p:cNvSpPr>
            <a:spLocks noGrp="1"/>
          </p:cNvSpPr>
          <p:nvPr>
            <p:ph type="title"/>
          </p:nvPr>
        </p:nvSpPr>
        <p:spPr>
          <a:xfrm>
            <a:off x="795528" y="386930"/>
            <a:ext cx="10141799" cy="1300554"/>
          </a:xfrm>
        </p:spPr>
        <p:txBody>
          <a:bodyPr anchor="b">
            <a:normAutofit/>
          </a:bodyPr>
          <a:lstStyle/>
          <a:p>
            <a:r>
              <a:rPr lang="en-US" sz="4800" b="1" dirty="0"/>
              <a:t>You picked the correct answer!</a:t>
            </a:r>
          </a:p>
        </p:txBody>
      </p:sp>
      <p:sp>
        <p:nvSpPr>
          <p:cNvPr id="100" name="Rectangle 9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correct - physcial science">
            <a:extLst>
              <a:ext uri="{FF2B5EF4-FFF2-40B4-BE49-F238E27FC236}">
                <a16:creationId xmlns:a16="http://schemas.microsoft.com/office/drawing/2014/main" id="{723E7EA0-0931-4668-999E-FB3AC5BC8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01" r="-1" b="4857"/>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C4A3AB-3C7C-429C-88F1-81F5D045A15F}"/>
              </a:ext>
            </a:extLst>
          </p:cNvPr>
          <p:cNvSpPr>
            <a:spLocks noGrp="1"/>
          </p:cNvSpPr>
          <p:nvPr>
            <p:ph idx="1"/>
          </p:nvPr>
        </p:nvSpPr>
        <p:spPr>
          <a:xfrm>
            <a:off x="6406429" y="2295525"/>
            <a:ext cx="4823546" cy="3943434"/>
          </a:xfrm>
        </p:spPr>
        <p:txBody>
          <a:bodyPr anchor="ctr">
            <a:normAutofit/>
          </a:bodyPr>
          <a:lstStyle/>
          <a:p>
            <a:pPr marL="0" indent="0">
              <a:buNone/>
            </a:pPr>
            <a:r>
              <a:rPr lang="en-US" sz="3200" dirty="0"/>
              <a:t>This statement acknowledges the child’s effort and asks him/her to reflect on how they feel about their work!</a:t>
            </a:r>
          </a:p>
          <a:p>
            <a:pPr marL="0" indent="0">
              <a:buNone/>
            </a:pPr>
            <a:endParaRPr lang="en-US" sz="2000" dirty="0"/>
          </a:p>
          <a:p>
            <a:pPr marL="0" indent="0">
              <a:buNone/>
            </a:pPr>
            <a:r>
              <a:rPr lang="en-US" sz="3200" dirty="0">
                <a:hlinkClick r:id="rId3" action="ppaction://hlinksldjump"/>
              </a:rPr>
              <a:t>CLICK HERE </a:t>
            </a:r>
            <a:r>
              <a:rPr lang="en-US" sz="3200" dirty="0"/>
              <a:t>to keep going!</a:t>
            </a:r>
          </a:p>
        </p:txBody>
      </p:sp>
      <p:sp>
        <p:nvSpPr>
          <p:cNvPr id="101" name="Rectangle 9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09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NTSpecialNeeds on Twitter: &amp;quot;The difference between praise and  encouragement:… &amp;quot;">
            <a:extLst>
              <a:ext uri="{FF2B5EF4-FFF2-40B4-BE49-F238E27FC236}">
                <a16:creationId xmlns:a16="http://schemas.microsoft.com/office/drawing/2014/main" id="{5B768A1B-C164-4BE6-8CDA-B6C013BEDD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8" y="768339"/>
            <a:ext cx="5294716" cy="5294716"/>
          </a:xfrm>
          <a:prstGeom prst="rect">
            <a:avLst/>
          </a:prstGeom>
          <a:noFill/>
          <a:extLst>
            <a:ext uri="{909E8E84-426E-40DD-AFC4-6F175D3DCCD1}">
              <a14:hiddenFill xmlns:a14="http://schemas.microsoft.com/office/drawing/2010/main">
                <a:solidFill>
                  <a:srgbClr val="FFFFFF"/>
                </a:solidFill>
              </a14:hiddenFill>
            </a:ext>
          </a:extLst>
        </p:spPr>
      </p:pic>
      <p:cxnSp>
        <p:nvCxnSpPr>
          <p:cNvPr id="155" name="Straight Connector 15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4" name="Picture 6" descr="The Power of Positive Communication with children: Discussing Encouragement  and Praise - Ethos">
            <a:extLst>
              <a:ext uri="{FF2B5EF4-FFF2-40B4-BE49-F238E27FC236}">
                <a16:creationId xmlns:a16="http://schemas.microsoft.com/office/drawing/2014/main" id="{9B681652-DABD-4FD1-B431-F401F8FCB7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817" y="768339"/>
            <a:ext cx="5294715" cy="532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7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DA2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5A6853-E8F8-4274-9350-300738A8246E}"/>
              </a:ext>
            </a:extLst>
          </p:cNvPr>
          <p:cNvSpPr>
            <a:spLocks noGrp="1"/>
          </p:cNvSpPr>
          <p:nvPr>
            <p:ph type="title"/>
          </p:nvPr>
        </p:nvSpPr>
        <p:spPr>
          <a:xfrm>
            <a:off x="524256" y="491260"/>
            <a:ext cx="6594189" cy="1625210"/>
          </a:xfrm>
        </p:spPr>
        <p:txBody>
          <a:bodyPr>
            <a:normAutofit/>
          </a:bodyPr>
          <a:lstStyle/>
          <a:p>
            <a:r>
              <a:rPr lang="en-US" sz="8000" b="1" i="1" dirty="0">
                <a:solidFill>
                  <a:srgbClr val="FFFFFF"/>
                </a:solidFill>
              </a:rPr>
              <a:t>REFLECTION</a:t>
            </a:r>
          </a:p>
        </p:txBody>
      </p:sp>
      <p:pic>
        <p:nvPicPr>
          <p:cNvPr id="7170" name="Picture 2" descr="Time to Reflect – Leo Kinuthia">
            <a:extLst>
              <a:ext uri="{FF2B5EF4-FFF2-40B4-BE49-F238E27FC236}">
                <a16:creationId xmlns:a16="http://schemas.microsoft.com/office/drawing/2014/main" id="{411460AF-AF66-444D-B645-927AEAC3A0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2" r="1881" b="-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D66277-32E3-4537-B681-3D8791FE2538}"/>
              </a:ext>
            </a:extLst>
          </p:cNvPr>
          <p:cNvSpPr>
            <a:spLocks noGrp="1"/>
          </p:cNvSpPr>
          <p:nvPr>
            <p:ph idx="1"/>
          </p:nvPr>
        </p:nvSpPr>
        <p:spPr>
          <a:xfrm>
            <a:off x="7820025" y="609600"/>
            <a:ext cx="3634033" cy="5610225"/>
          </a:xfrm>
        </p:spPr>
        <p:txBody>
          <a:bodyPr anchor="ctr">
            <a:normAutofit/>
          </a:bodyPr>
          <a:lstStyle/>
          <a:p>
            <a:r>
              <a:rPr lang="en-US" dirty="0">
                <a:solidFill>
                  <a:srgbClr val="FFFFFF"/>
                </a:solidFill>
              </a:rPr>
              <a:t>Please take a few minutes to reflect on self-concept and the use of praise versus encouragement.</a:t>
            </a:r>
          </a:p>
          <a:p>
            <a:r>
              <a:rPr lang="en-US" dirty="0">
                <a:solidFill>
                  <a:srgbClr val="FFFFFF"/>
                </a:solidFill>
              </a:rPr>
              <a:t>On the next slide, complete the survey form with your thoughts and answers.</a:t>
            </a:r>
          </a:p>
          <a:p>
            <a:r>
              <a:rPr lang="en-US" dirty="0">
                <a:solidFill>
                  <a:srgbClr val="FFFFFF"/>
                </a:solidFill>
              </a:rPr>
              <a:t>Be sure to hit submit when you’re finished!</a:t>
            </a:r>
          </a:p>
        </p:txBody>
      </p:sp>
    </p:spTree>
    <p:extLst>
      <p:ext uri="{BB962C8B-B14F-4D97-AF65-F5344CB8AC3E}">
        <p14:creationId xmlns:p14="http://schemas.microsoft.com/office/powerpoint/2010/main" val="28463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Forms">
                <a:extLst>
                  <a:ext uri="{FF2B5EF4-FFF2-40B4-BE49-F238E27FC236}">
                    <a16:creationId xmlns:a16="http://schemas.microsoft.com/office/drawing/2014/main" id="{8E152D91-86F9-4861-9C9D-78EEEC374189}"/>
                  </a:ext>
                </a:extLst>
              </p:cNvPr>
              <p:cNvGraphicFramePr>
                <a:graphicFrameLocks noGrp="1"/>
              </p:cNvGraphicFramePr>
              <p:nvPr>
                <p:extLst>
                  <p:ext uri="{D42A27DB-BD31-4B8C-83A1-F6EECF244321}">
                    <p14:modId xmlns:p14="http://schemas.microsoft.com/office/powerpoint/2010/main" val="4005590161"/>
                  </p:ext>
                </p:extLst>
              </p:nvPr>
            </p:nvGraphicFramePr>
            <p:xfrm>
              <a:off x="0" y="239486"/>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Forms">
                <a:extLst>
                  <a:ext uri="{FF2B5EF4-FFF2-40B4-BE49-F238E27FC236}">
                    <a16:creationId xmlns:a16="http://schemas.microsoft.com/office/drawing/2014/main" id="{8E152D91-86F9-4861-9C9D-78EEEC374189}"/>
                  </a:ext>
                </a:extLst>
              </p:cNvPr>
              <p:cNvPicPr>
                <a:picLocks noGrp="1" noRot="1" noChangeAspect="1" noMove="1" noResize="1" noEditPoints="1" noAdjustHandles="1" noChangeArrowheads="1" noChangeShapeType="1"/>
              </p:cNvPicPr>
              <p:nvPr/>
            </p:nvPicPr>
            <p:blipFill>
              <a:blip r:embed="rId3"/>
              <a:stretch>
                <a:fillRect/>
              </a:stretch>
            </p:blipFill>
            <p:spPr>
              <a:xfrm>
                <a:off x="0" y="239486"/>
                <a:ext cx="12192000" cy="6858000"/>
              </a:xfrm>
              <a:prstGeom prst="rect">
                <a:avLst/>
              </a:prstGeom>
            </p:spPr>
          </p:pic>
        </mc:Fallback>
      </mc:AlternateContent>
    </p:spTree>
    <p:extLst>
      <p:ext uri="{BB962C8B-B14F-4D97-AF65-F5344CB8AC3E}">
        <p14:creationId xmlns:p14="http://schemas.microsoft.com/office/powerpoint/2010/main" val="182742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rowth Mindset&amp;#39; Linked to Higher Test Scores, Student Well-Being in Global  Study">
            <a:extLst>
              <a:ext uri="{FF2B5EF4-FFF2-40B4-BE49-F238E27FC236}">
                <a16:creationId xmlns:a16="http://schemas.microsoft.com/office/drawing/2014/main" id="{E2E3F557-30CA-4553-BADA-9D845DD6F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4" r="737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9C7B7F-1161-43A4-B325-DDCC5667DFF3}"/>
              </a:ext>
            </a:extLst>
          </p:cNvPr>
          <p:cNvSpPr>
            <a:spLocks noGrp="1"/>
          </p:cNvSpPr>
          <p:nvPr>
            <p:ph type="title"/>
          </p:nvPr>
        </p:nvSpPr>
        <p:spPr>
          <a:xfrm>
            <a:off x="838200" y="365125"/>
            <a:ext cx="3822189" cy="1320800"/>
          </a:xfrm>
        </p:spPr>
        <p:txBody>
          <a:bodyPr>
            <a:normAutofit/>
          </a:bodyPr>
          <a:lstStyle/>
          <a:p>
            <a:r>
              <a:rPr lang="en-US" sz="4000" dirty="0"/>
              <a:t>A “Growth Mindset” Goal</a:t>
            </a:r>
          </a:p>
        </p:txBody>
      </p:sp>
      <p:sp>
        <p:nvSpPr>
          <p:cNvPr id="3" name="Content Placeholder 2">
            <a:extLst>
              <a:ext uri="{FF2B5EF4-FFF2-40B4-BE49-F238E27FC236}">
                <a16:creationId xmlns:a16="http://schemas.microsoft.com/office/drawing/2014/main" id="{2291B21C-74BB-4F39-9EE9-80C467DBEB3F}"/>
              </a:ext>
            </a:extLst>
          </p:cNvPr>
          <p:cNvSpPr>
            <a:spLocks noGrp="1"/>
          </p:cNvSpPr>
          <p:nvPr>
            <p:ph idx="1"/>
          </p:nvPr>
        </p:nvSpPr>
        <p:spPr>
          <a:xfrm>
            <a:off x="838200" y="1685924"/>
            <a:ext cx="3822189" cy="5076825"/>
          </a:xfrm>
        </p:spPr>
        <p:txBody>
          <a:bodyPr>
            <a:normAutofit/>
          </a:bodyPr>
          <a:lstStyle/>
          <a:p>
            <a:r>
              <a:rPr lang="en-US" sz="2000" dirty="0"/>
              <a:t>We understand that our role as early childhood educators is to help children develop a healthy self-concept.  We also understand and value that development is influenced by the social interactions that we have, and specifically the use of encouragement rather than praise.</a:t>
            </a:r>
          </a:p>
          <a:p>
            <a:r>
              <a:rPr lang="en-US" sz="2000" dirty="0"/>
              <a:t>We ultimately want children to have a “growth mindset.”  But what is a growth mindset and why is it important?</a:t>
            </a:r>
          </a:p>
          <a:p>
            <a:r>
              <a:rPr lang="en-US" sz="2000" dirty="0"/>
              <a:t>Let’s keep going to find out about this very important concept!</a:t>
            </a:r>
          </a:p>
        </p:txBody>
      </p:sp>
    </p:spTree>
    <p:extLst>
      <p:ext uri="{BB962C8B-B14F-4D97-AF65-F5344CB8AC3E}">
        <p14:creationId xmlns:p14="http://schemas.microsoft.com/office/powerpoint/2010/main" val="5681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Your Feedback Matters Images – Browse 1,118 Stock Photos, Vectors, and  Video | Adobe Stock">
            <a:extLst>
              <a:ext uri="{FF2B5EF4-FFF2-40B4-BE49-F238E27FC236}">
                <a16:creationId xmlns:a16="http://schemas.microsoft.com/office/drawing/2014/main" id="{90026721-BB73-43EB-8FF1-A8BC012B3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0" b="663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309CBEC-27BC-4301-A83B-F3250AF47A83}"/>
              </a:ext>
            </a:extLst>
          </p:cNvPr>
          <p:cNvSpPr>
            <a:spLocks noGrp="1"/>
          </p:cNvSpPr>
          <p:nvPr>
            <p:ph idx="1"/>
          </p:nvPr>
        </p:nvSpPr>
        <p:spPr>
          <a:xfrm>
            <a:off x="3312544" y="3710613"/>
            <a:ext cx="8405478" cy="3122762"/>
          </a:xfrm>
        </p:spPr>
        <p:txBody>
          <a:bodyPr anchor="ctr">
            <a:normAutofit/>
          </a:bodyPr>
          <a:lstStyle/>
          <a:p>
            <a:r>
              <a:rPr lang="en-US" sz="2200" dirty="0"/>
              <a:t>At the end of this presentation, you will find a professional development survey.  PLEASE take time to complete this.  Your feedback is ESSENTIAL to expand needed resources on a particular topic and to create new professional development opportunities.  This is also a time for you to reflect on your prior knowledge and practice.  It’s an important piece of the professional development process!</a:t>
            </a:r>
          </a:p>
          <a:p>
            <a:r>
              <a:rPr lang="en-US" sz="2200" dirty="0"/>
              <a:t>Reflection and feedback are important!  Please be sure to complete any included forms as you navigate through this PowerPoint presentation.  Thank you!</a:t>
            </a:r>
          </a:p>
          <a:p>
            <a:endParaRPr lang="en-US" sz="1800" dirty="0"/>
          </a:p>
        </p:txBody>
      </p:sp>
    </p:spTree>
    <p:extLst>
      <p:ext uri="{BB962C8B-B14F-4D97-AF65-F5344CB8AC3E}">
        <p14:creationId xmlns:p14="http://schemas.microsoft.com/office/powerpoint/2010/main" val="17667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EA0C3AC-2A72-484B-B07D-F2CC519F1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6">
            <a:extLst>
              <a:ext uri="{FF2B5EF4-FFF2-40B4-BE49-F238E27FC236}">
                <a16:creationId xmlns:a16="http://schemas.microsoft.com/office/drawing/2014/main" id="{986477EF-3991-4D07-9F11-9E887C34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lumMod val="85000"/>
              <a:lumOff val="15000"/>
            </a:schemeClr>
          </a:solidFill>
          <a:ln>
            <a:noFill/>
          </a:ln>
          <a:extLst>
            <a:ext uri="{91240B29-F687-4f45-9708-019B960494DF}">
              <a14:hiddenLine xmlns:a16="http://schemas.microsoft.com/office/drawing/2014/main"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4" name="Rounded Rectangle 17">
            <a:extLst>
              <a:ext uri="{FF2B5EF4-FFF2-40B4-BE49-F238E27FC236}">
                <a16:creationId xmlns:a16="http://schemas.microsoft.com/office/drawing/2014/main" id="{A23F8109-B0C1-4D0F-A1B4-C89C9AD70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414" y="995376"/>
            <a:ext cx="4604307" cy="3096358"/>
          </a:xfrm>
          <a:prstGeom prst="roundRect">
            <a:avLst>
              <a:gd name="adj" fmla="val 3513"/>
            </a:avLst>
          </a:prstGeom>
          <a:solidFill>
            <a:schemeClr val="bg1"/>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nline Media 3" title="Growth Mindset Introduction: What it is, How it Works, and Why it Matters">
            <a:hlinkClick r:id="" action="ppaction://media"/>
            <a:extLst>
              <a:ext uri="{FF2B5EF4-FFF2-40B4-BE49-F238E27FC236}">
                <a16:creationId xmlns:a16="http://schemas.microsoft.com/office/drawing/2014/main" id="{447AD13F-FEB7-40CA-8DAD-94AD4331416A}"/>
              </a:ext>
            </a:extLst>
          </p:cNvPr>
          <p:cNvPicPr>
            <a:picLocks noRot="1" noChangeAspect="1"/>
          </p:cNvPicPr>
          <p:nvPr>
            <a:videoFile r:link="rId1"/>
          </p:nvPr>
        </p:nvPicPr>
        <p:blipFill>
          <a:blip r:embed="rId3"/>
          <a:stretch>
            <a:fillRect/>
          </a:stretch>
        </p:blipFill>
        <p:spPr>
          <a:xfrm>
            <a:off x="581580" y="460646"/>
            <a:ext cx="7114620" cy="4019760"/>
          </a:xfrm>
          <a:prstGeom prst="rect">
            <a:avLst/>
          </a:prstGeom>
        </p:spPr>
      </p:pic>
      <p:sp>
        <p:nvSpPr>
          <p:cNvPr id="55" name="Content Placeholder 7">
            <a:extLst>
              <a:ext uri="{FF2B5EF4-FFF2-40B4-BE49-F238E27FC236}">
                <a16:creationId xmlns:a16="http://schemas.microsoft.com/office/drawing/2014/main" id="{64341C24-9CBD-434D-A571-A21D506E9C10}"/>
              </a:ext>
            </a:extLst>
          </p:cNvPr>
          <p:cNvSpPr>
            <a:spLocks noGrp="1"/>
          </p:cNvSpPr>
          <p:nvPr>
            <p:ph idx="1"/>
          </p:nvPr>
        </p:nvSpPr>
        <p:spPr>
          <a:xfrm>
            <a:off x="8401050" y="847187"/>
            <a:ext cx="3086099" cy="3096358"/>
          </a:xfrm>
          <a:effectLst/>
        </p:spPr>
        <p:txBody>
          <a:bodyPr anchor="ctr">
            <a:normAutofit/>
          </a:bodyPr>
          <a:lstStyle/>
          <a:p>
            <a:pPr marL="0" indent="0">
              <a:buNone/>
            </a:pPr>
            <a:r>
              <a:rPr lang="en-US" sz="4000" b="1" dirty="0"/>
              <a:t>Please watch this brief overview of “Growth Mindset.”</a:t>
            </a:r>
          </a:p>
        </p:txBody>
      </p:sp>
      <p:sp>
        <p:nvSpPr>
          <p:cNvPr id="66" name="Title 3">
            <a:extLst>
              <a:ext uri="{FF2B5EF4-FFF2-40B4-BE49-F238E27FC236}">
                <a16:creationId xmlns:a16="http://schemas.microsoft.com/office/drawing/2014/main" id="{EDA40B90-E281-4108-8CC2-959D5F9507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0" y="515430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1898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1000"/>
                                        <p:tgtEl>
                                          <p:spTgt spid="55">
                                            <p:txEl>
                                              <p:pRg st="0" end="0"/>
                                            </p:txEl>
                                          </p:spTgt>
                                        </p:tgtEl>
                                      </p:cBhvr>
                                    </p:animEffect>
                                    <p:anim calcmode="lin" valueType="num">
                                      <p:cBhvr>
                                        <p:cTn id="8"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5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EB02082-8AF5-499B-A38E-83C79C89E5A9}"/>
              </a:ext>
            </a:extLst>
          </p:cNvPr>
          <p:cNvSpPr>
            <a:spLocks noGrp="1"/>
          </p:cNvSpPr>
          <p:nvPr>
            <p:ph type="title"/>
          </p:nvPr>
        </p:nvSpPr>
        <p:spPr>
          <a:xfrm>
            <a:off x="479394" y="1070800"/>
            <a:ext cx="3939688" cy="5583126"/>
          </a:xfrm>
        </p:spPr>
        <p:txBody>
          <a:bodyPr>
            <a:normAutofit/>
          </a:bodyPr>
          <a:lstStyle/>
          <a:p>
            <a:pPr algn="r"/>
            <a:r>
              <a:rPr lang="en-US" sz="6800" dirty="0"/>
              <a:t>Growth Mindset &amp; Early Childhood</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02D66F27-B8E2-402B-857A-5865E6F1B689}"/>
              </a:ext>
            </a:extLst>
          </p:cNvPr>
          <p:cNvGraphicFramePr>
            <a:graphicFrameLocks noGrp="1"/>
          </p:cNvGraphicFramePr>
          <p:nvPr>
            <p:ph idx="1"/>
            <p:extLst>
              <p:ext uri="{D42A27DB-BD31-4B8C-83A1-F6EECF244321}">
                <p14:modId xmlns:p14="http://schemas.microsoft.com/office/powerpoint/2010/main" val="145062646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4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6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D0A55A-ACCE-475C-9C9D-6E0F7B46A6F4}"/>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Fixed or Growth Mindset</a:t>
            </a:r>
          </a:p>
        </p:txBody>
      </p:sp>
      <p:sp>
        <p:nvSpPr>
          <p:cNvPr id="77" name="Rectangle 7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AB8F7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Developing a &amp;#39;Growth Mindset&amp;#39; — Venture Counseling">
            <a:extLst>
              <a:ext uri="{FF2B5EF4-FFF2-40B4-BE49-F238E27FC236}">
                <a16:creationId xmlns:a16="http://schemas.microsoft.com/office/drawing/2014/main" id="{0552ABD6-BCAE-4202-B578-93237B025D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126" y="2667954"/>
            <a:ext cx="3007616" cy="3635293"/>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7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AB8F7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8" name="Picture 6" descr="Growth Mindset | Problem Solving | Develop New Skills | Excelsior College">
            <a:extLst>
              <a:ext uri="{FF2B5EF4-FFF2-40B4-BE49-F238E27FC236}">
                <a16:creationId xmlns:a16="http://schemas.microsoft.com/office/drawing/2014/main" id="{B9F2D170-4936-4BC3-A380-AE3E0CB3C7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717670"/>
            <a:ext cx="3067358" cy="3535859"/>
          </a:xfrm>
          <a:prstGeom prst="rect">
            <a:avLst/>
          </a:prstGeom>
          <a:noFill/>
          <a:extLst>
            <a:ext uri="{909E8E84-426E-40DD-AFC4-6F175D3DCCD1}">
              <a14:hiddenFill xmlns:a14="http://schemas.microsoft.com/office/drawing/2010/main">
                <a:solidFill>
                  <a:srgbClr val="FFFFFF"/>
                </a:solidFill>
              </a14:hiddenFill>
            </a:ext>
          </a:extLst>
        </p:spPr>
      </p:pic>
      <p:sp>
        <p:nvSpPr>
          <p:cNvPr id="3086" name="Rectangle 8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BA954D-4D80-49FA-90A5-DA3E09F03575}"/>
              </a:ext>
            </a:extLst>
          </p:cNvPr>
          <p:cNvSpPr>
            <a:spLocks noGrp="1"/>
          </p:cNvSpPr>
          <p:nvPr>
            <p:ph idx="1"/>
          </p:nvPr>
        </p:nvSpPr>
        <p:spPr>
          <a:xfrm>
            <a:off x="7610796" y="491260"/>
            <a:ext cx="4152579" cy="6043895"/>
          </a:xfrm>
        </p:spPr>
        <p:txBody>
          <a:bodyPr anchor="ctr">
            <a:normAutofit fontScale="92500" lnSpcReduction="10000"/>
          </a:bodyPr>
          <a:lstStyle/>
          <a:p>
            <a:pPr marL="0" indent="0">
              <a:buNone/>
            </a:pPr>
            <a:r>
              <a:rPr lang="en-US" sz="2000" dirty="0">
                <a:solidFill>
                  <a:srgbClr val="FFFFFF"/>
                </a:solidFill>
              </a:rPr>
              <a:t>Learners face challenges and tasks with one of two mindsets.</a:t>
            </a:r>
          </a:p>
          <a:p>
            <a:r>
              <a:rPr lang="en-US" sz="2000" dirty="0">
                <a:solidFill>
                  <a:srgbClr val="FFFFFF"/>
                </a:solidFill>
              </a:rPr>
              <a:t>Fixed Mindset:</a:t>
            </a:r>
          </a:p>
          <a:p>
            <a:pPr lvl="1"/>
            <a:r>
              <a:rPr lang="en-US" sz="2000" dirty="0">
                <a:solidFill>
                  <a:srgbClr val="FFFFFF"/>
                </a:solidFill>
              </a:rPr>
              <a:t>“I did well because I’m smart” or “I failed because I am dumb.”</a:t>
            </a:r>
          </a:p>
          <a:p>
            <a:pPr lvl="1"/>
            <a:r>
              <a:rPr lang="en-US" sz="2000" dirty="0">
                <a:solidFill>
                  <a:srgbClr val="FFFFFF"/>
                </a:solidFill>
              </a:rPr>
              <a:t>It’s a mindset based on an already pre-determined outcome.</a:t>
            </a:r>
          </a:p>
          <a:p>
            <a:pPr lvl="1"/>
            <a:r>
              <a:rPr lang="en-US" sz="2000" dirty="0">
                <a:solidFill>
                  <a:srgbClr val="FFFFFF"/>
                </a:solidFill>
              </a:rPr>
              <a:t>People with this mindset may lack motivation to keep going because they feel like the outcome will be the same no matter what.</a:t>
            </a:r>
          </a:p>
          <a:p>
            <a:r>
              <a:rPr lang="en-US" sz="2000" dirty="0">
                <a:solidFill>
                  <a:srgbClr val="FFFFFF"/>
                </a:solidFill>
              </a:rPr>
              <a:t>Growth Mindset:</a:t>
            </a:r>
          </a:p>
          <a:p>
            <a:pPr lvl="1"/>
            <a:r>
              <a:rPr lang="en-US" sz="2000" dirty="0">
                <a:solidFill>
                  <a:srgbClr val="FFFFFF"/>
                </a:solidFill>
              </a:rPr>
              <a:t>“Failure” at a task is seen as an opportunity for future successes.</a:t>
            </a:r>
          </a:p>
          <a:p>
            <a:pPr lvl="1"/>
            <a:r>
              <a:rPr lang="en-US" sz="2000" dirty="0">
                <a:solidFill>
                  <a:srgbClr val="FFFFFF"/>
                </a:solidFill>
              </a:rPr>
              <a:t>Challenges are considered as a motivation to what to keep going and develop new skills.</a:t>
            </a:r>
          </a:p>
          <a:p>
            <a:pPr lvl="1"/>
            <a:r>
              <a:rPr lang="en-US" sz="2000" dirty="0">
                <a:solidFill>
                  <a:srgbClr val="FFFFFF"/>
                </a:solidFill>
              </a:rPr>
              <a:t>Confidence is built through effort.</a:t>
            </a:r>
          </a:p>
          <a:p>
            <a:endParaRPr lang="en-US" sz="1500" dirty="0">
              <a:solidFill>
                <a:srgbClr val="FFFFFF"/>
              </a:solidFill>
            </a:endParaRPr>
          </a:p>
        </p:txBody>
      </p:sp>
    </p:spTree>
    <p:extLst>
      <p:ext uri="{BB962C8B-B14F-4D97-AF65-F5344CB8AC3E}">
        <p14:creationId xmlns:p14="http://schemas.microsoft.com/office/powerpoint/2010/main" val="9463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078"/>
                                        </p:tgtEl>
                                        <p:attrNameLst>
                                          <p:attrName>style.visibility</p:attrName>
                                        </p:attrNameLst>
                                      </p:cBhvr>
                                      <p:to>
                                        <p:strVal val="visible"/>
                                      </p:to>
                                    </p:set>
                                    <p:animEffect transition="in" filter="fade">
                                      <p:cBhvr>
                                        <p:cTn id="68" dur="1000"/>
                                        <p:tgtEl>
                                          <p:spTgt spid="3078"/>
                                        </p:tgtEl>
                                      </p:cBhvr>
                                    </p:animEffect>
                                    <p:anim calcmode="lin" valueType="num">
                                      <p:cBhvr>
                                        <p:cTn id="69" dur="1000" fill="hold"/>
                                        <p:tgtEl>
                                          <p:spTgt spid="3078"/>
                                        </p:tgtEl>
                                        <p:attrNameLst>
                                          <p:attrName>ppt_x</p:attrName>
                                        </p:attrNameLst>
                                      </p:cBhvr>
                                      <p:tavLst>
                                        <p:tav tm="0">
                                          <p:val>
                                            <p:strVal val="#ppt_x"/>
                                          </p:val>
                                        </p:tav>
                                        <p:tav tm="100000">
                                          <p:val>
                                            <p:strVal val="#ppt_x"/>
                                          </p:val>
                                        </p:tav>
                                      </p:tavLst>
                                    </p:anim>
                                    <p:anim calcmode="lin" valueType="num">
                                      <p:cBhvr>
                                        <p:cTn id="7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AFD176-D4C4-45B9-8D6E-C25F94C5C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E85B2D6B-877E-4599-A643-756FB8601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1676579"/>
            <a:ext cx="1062763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Freeform 6">
            <a:extLst>
              <a:ext uri="{FF2B5EF4-FFF2-40B4-BE49-F238E27FC236}">
                <a16:creationId xmlns:a16="http://schemas.microsoft.com/office/drawing/2014/main" id="{9514E575-433A-4266-8C2D-C2BD62D81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TextBox 5">
            <a:extLst>
              <a:ext uri="{FF2B5EF4-FFF2-40B4-BE49-F238E27FC236}">
                <a16:creationId xmlns:a16="http://schemas.microsoft.com/office/drawing/2014/main" id="{B7CA3E73-1EFC-4E41-AD2D-5E635F8B862E}"/>
              </a:ext>
            </a:extLst>
          </p:cNvPr>
          <p:cNvSpPr txBox="1"/>
          <p:nvPr/>
        </p:nvSpPr>
        <p:spPr>
          <a:xfrm>
            <a:off x="607694" y="243412"/>
            <a:ext cx="10736581" cy="1613963"/>
          </a:xfrm>
          <a:prstGeom prst="rect">
            <a:avLst/>
          </a:prstGeom>
        </p:spPr>
        <p:txBody>
          <a:bodyPr vert="horz" lIns="91440" tIns="45720" rIns="91440" bIns="45720" rtlCol="0">
            <a:normAutofit/>
          </a:bodyPr>
          <a:lstStyle/>
          <a:p>
            <a:pPr algn="ctr">
              <a:lnSpc>
                <a:spcPct val="90000"/>
              </a:lnSpc>
              <a:spcAft>
                <a:spcPts val="600"/>
              </a:spcAft>
            </a:pPr>
            <a:r>
              <a:rPr lang="en-US" sz="2400" dirty="0">
                <a:solidFill>
                  <a:schemeClr val="bg1"/>
                </a:solidFill>
              </a:rPr>
              <a:t>Please watch this short video on helping children reach their full potential.  It is narrated by Carol Dweck, who conducted years of research regarding the importance of developing a positive growth mindset.</a:t>
            </a:r>
          </a:p>
        </p:txBody>
      </p:sp>
      <p:pic>
        <p:nvPicPr>
          <p:cNvPr id="14" name="Online Media 13" title="RSA ANIMATE: How To Help Every Child Fulfil Their Potential">
            <a:hlinkClick r:id="" action="ppaction://media"/>
            <a:extLst>
              <a:ext uri="{FF2B5EF4-FFF2-40B4-BE49-F238E27FC236}">
                <a16:creationId xmlns:a16="http://schemas.microsoft.com/office/drawing/2014/main" id="{9FF5DB20-5EEB-4098-A65D-1A1FBE22D1BE}"/>
              </a:ext>
            </a:extLst>
          </p:cNvPr>
          <p:cNvPicPr>
            <a:picLocks noGrp="1" noRot="1" noChangeAspect="1"/>
          </p:cNvPicPr>
          <p:nvPr>
            <p:ph idx="1"/>
            <a:videoFile r:link="rId1"/>
          </p:nvPr>
        </p:nvPicPr>
        <p:blipFill>
          <a:blip r:embed="rId3"/>
          <a:stretch>
            <a:fillRect/>
          </a:stretch>
        </p:blipFill>
        <p:spPr>
          <a:xfrm>
            <a:off x="2125503" y="2396333"/>
            <a:ext cx="7700962" cy="4351338"/>
          </a:xfrm>
          <a:prstGeom prst="rect">
            <a:avLst/>
          </a:prstGeom>
        </p:spPr>
      </p:pic>
    </p:spTree>
    <p:extLst>
      <p:ext uri="{BB962C8B-B14F-4D97-AF65-F5344CB8AC3E}">
        <p14:creationId xmlns:p14="http://schemas.microsoft.com/office/powerpoint/2010/main" val="346336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14"/>
                </p:tgtEl>
              </p:cMediaNode>
            </p:video>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4"/>
                                        </p:tgtEl>
                                      </p:cBhvr>
                                    </p:cmd>
                                  </p:childTnLst>
                                </p:cTn>
                              </p:par>
                            </p:childTnLst>
                          </p:cTn>
                        </p:par>
                      </p:childTnLst>
                    </p:cTn>
                  </p:par>
                </p:childTnLst>
              </p:cTn>
              <p:nextCondLst>
                <p:cond evt="onClick" delay="0">
                  <p:tgtEl>
                    <p:spTgt spid="14"/>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DE5A5EE-955C-44ED-B044-12E69D5793D6}"/>
              </a:ext>
            </a:extLst>
          </p:cNvPr>
          <p:cNvSpPr>
            <a:spLocks noGrp="1"/>
          </p:cNvSpPr>
          <p:nvPr>
            <p:ph type="title"/>
          </p:nvPr>
        </p:nvSpPr>
        <p:spPr>
          <a:xfrm>
            <a:off x="777240" y="731519"/>
            <a:ext cx="2845191" cy="3237579"/>
          </a:xfrm>
        </p:spPr>
        <p:txBody>
          <a:bodyPr>
            <a:normAutofit/>
          </a:bodyPr>
          <a:lstStyle/>
          <a:p>
            <a:r>
              <a:rPr lang="en-US" sz="3800" dirty="0">
                <a:solidFill>
                  <a:srgbClr val="FFFFFF"/>
                </a:solidFill>
              </a:rPr>
              <a:t>Encouraging Growth Mindset</a:t>
            </a:r>
          </a:p>
        </p:txBody>
      </p:sp>
      <p:sp>
        <p:nvSpPr>
          <p:cNvPr id="15"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3EF16B8-DBEA-45C4-AD0F-D7A7B567021A}"/>
              </a:ext>
            </a:extLst>
          </p:cNvPr>
          <p:cNvGraphicFramePr>
            <a:graphicFrameLocks noGrp="1"/>
          </p:cNvGraphicFramePr>
          <p:nvPr>
            <p:ph idx="1"/>
            <p:extLst>
              <p:ext uri="{D42A27DB-BD31-4B8C-83A1-F6EECF244321}">
                <p14:modId xmlns:p14="http://schemas.microsoft.com/office/powerpoint/2010/main" val="1684457520"/>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Let&amp;#39;s Find Out - Home | Facebook">
            <a:extLst>
              <a:ext uri="{FF2B5EF4-FFF2-40B4-BE49-F238E27FC236}">
                <a16:creationId xmlns:a16="http://schemas.microsoft.com/office/drawing/2014/main" id="{5DCD0947-F130-4BC3-AFE4-9B450D41B8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6549" y="4502175"/>
            <a:ext cx="1813956" cy="181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9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500" fill="hold"/>
                                        <p:tgtEl>
                                          <p:spTgt spid="4098"/>
                                        </p:tgtEl>
                                        <p:attrNameLst>
                                          <p:attrName>ppt_w</p:attrName>
                                        </p:attrNameLst>
                                      </p:cBhvr>
                                      <p:tavLst>
                                        <p:tav tm="0">
                                          <p:val>
                                            <p:fltVal val="0"/>
                                          </p:val>
                                        </p:tav>
                                        <p:tav tm="100000">
                                          <p:val>
                                            <p:strVal val="#ppt_w"/>
                                          </p:val>
                                        </p:tav>
                                      </p:tavLst>
                                    </p:anim>
                                    <p:anim calcmode="lin" valueType="num">
                                      <p:cBhvr>
                                        <p:cTn id="22" dur="500" fill="hold"/>
                                        <p:tgtEl>
                                          <p:spTgt spid="4098"/>
                                        </p:tgtEl>
                                        <p:attrNameLst>
                                          <p:attrName>ppt_h</p:attrName>
                                        </p:attrNameLst>
                                      </p:cBhvr>
                                      <p:tavLst>
                                        <p:tav tm="0">
                                          <p:val>
                                            <p:fltVal val="0"/>
                                          </p:val>
                                        </p:tav>
                                        <p:tav tm="100000">
                                          <p:val>
                                            <p:strVal val="#ppt_h"/>
                                          </p:val>
                                        </p:tav>
                                      </p:tavLst>
                                    </p:anim>
                                    <p:animEffect transition="in" filter="fade">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25F22D6-4CBF-43BC-97B3-2994C233C756}"/>
              </a:ext>
            </a:extLst>
          </p:cNvPr>
          <p:cNvSpPr>
            <a:spLocks noGrp="1"/>
          </p:cNvSpPr>
          <p:nvPr>
            <p:ph type="title"/>
          </p:nvPr>
        </p:nvSpPr>
        <p:spPr>
          <a:xfrm>
            <a:off x="786385" y="841248"/>
            <a:ext cx="3515244" cy="5340097"/>
          </a:xfrm>
        </p:spPr>
        <p:txBody>
          <a:bodyPr anchor="ctr">
            <a:normAutofit/>
          </a:bodyPr>
          <a:lstStyle/>
          <a:p>
            <a:r>
              <a:rPr lang="en-US" sz="6600" dirty="0">
                <a:solidFill>
                  <a:schemeClr val="bg1"/>
                </a:solidFill>
              </a:rPr>
              <a:t>Growth Mindset Strategies</a:t>
            </a:r>
          </a:p>
        </p:txBody>
      </p:sp>
      <p:graphicFrame>
        <p:nvGraphicFramePr>
          <p:cNvPr id="5" name="Content Placeholder 2">
            <a:extLst>
              <a:ext uri="{FF2B5EF4-FFF2-40B4-BE49-F238E27FC236}">
                <a16:creationId xmlns:a16="http://schemas.microsoft.com/office/drawing/2014/main" id="{437A99BA-A4D6-420D-B38A-10600BBEF72F}"/>
              </a:ext>
            </a:extLst>
          </p:cNvPr>
          <p:cNvGraphicFramePr>
            <a:graphicFrameLocks noGrp="1"/>
          </p:cNvGraphicFramePr>
          <p:nvPr>
            <p:ph idx="1"/>
            <p:extLst>
              <p:ext uri="{D42A27DB-BD31-4B8C-83A1-F6EECF244321}">
                <p14:modId xmlns:p14="http://schemas.microsoft.com/office/powerpoint/2010/main" val="205218691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9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8"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7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0648578F-4F45-4595-B924-D1BE4D03F617}"/>
              </a:ext>
            </a:extLst>
          </p:cNvPr>
          <p:cNvSpPr>
            <a:spLocks noGrp="1"/>
          </p:cNvSpPr>
          <p:nvPr>
            <p:ph type="title"/>
          </p:nvPr>
        </p:nvSpPr>
        <p:spPr>
          <a:xfrm>
            <a:off x="1146879" y="998002"/>
            <a:ext cx="3182940" cy="3954998"/>
          </a:xfrm>
        </p:spPr>
        <p:txBody>
          <a:bodyPr>
            <a:normAutofit/>
          </a:bodyPr>
          <a:lstStyle/>
          <a:p>
            <a:pPr algn="ctr"/>
            <a:r>
              <a:rPr lang="en-US" sz="6600" dirty="0">
                <a:solidFill>
                  <a:srgbClr val="FFFFFF"/>
                </a:solidFill>
              </a:rPr>
              <a:t>Words You Can Use</a:t>
            </a:r>
          </a:p>
        </p:txBody>
      </p:sp>
      <p:pic>
        <p:nvPicPr>
          <p:cNvPr id="3074" name="Picture 2" descr="How can the way I praise my child help develop a Growth Mindset? | Holmston  Primary School">
            <a:extLst>
              <a:ext uri="{FF2B5EF4-FFF2-40B4-BE49-F238E27FC236}">
                <a16:creationId xmlns:a16="http://schemas.microsoft.com/office/drawing/2014/main" id="{3A5D334C-73A8-4C4A-802D-08A31DB626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8268" y="304800"/>
            <a:ext cx="6672588" cy="586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4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5483-B819-4AA2-8D22-A26CE0685A4C}"/>
              </a:ext>
            </a:extLst>
          </p:cNvPr>
          <p:cNvSpPr>
            <a:spLocks noGrp="1"/>
          </p:cNvSpPr>
          <p:nvPr>
            <p:ph type="title"/>
          </p:nvPr>
        </p:nvSpPr>
        <p:spPr>
          <a:xfrm>
            <a:off x="4012443" y="4928180"/>
            <a:ext cx="3521122" cy="1286354"/>
          </a:xfrm>
        </p:spPr>
        <p:txBody>
          <a:bodyPr>
            <a:normAutofit/>
          </a:bodyPr>
          <a:lstStyle/>
          <a:p>
            <a:pPr algn="r"/>
            <a:r>
              <a:rPr lang="en-US" sz="3800" dirty="0"/>
              <a:t>Growth Mindset Resources</a:t>
            </a:r>
          </a:p>
        </p:txBody>
      </p:sp>
      <p:sp>
        <p:nvSpPr>
          <p:cNvPr id="5138" name="Rectangle 82">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hlinkClick r:id="rId2"/>
            <a:extLst>
              <a:ext uri="{FF2B5EF4-FFF2-40B4-BE49-F238E27FC236}">
                <a16:creationId xmlns:a16="http://schemas.microsoft.com/office/drawing/2014/main" id="{D59012E7-9BA2-47B9-AA88-5C722640CD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8182" y="742789"/>
            <a:ext cx="626985" cy="632042"/>
          </a:xfrm>
          <a:prstGeom prst="rect">
            <a:avLst/>
          </a:prstGeom>
          <a:noFill/>
          <a:extLst>
            <a:ext uri="{909E8E84-426E-40DD-AFC4-6F175D3DCCD1}">
              <a14:hiddenFill xmlns:a14="http://schemas.microsoft.com/office/drawing/2010/main">
                <a:solidFill>
                  <a:srgbClr val="FFFFFF"/>
                </a:solidFill>
              </a14:hiddenFill>
            </a:ext>
          </a:extLst>
        </p:spPr>
      </p:pic>
      <p:sp>
        <p:nvSpPr>
          <p:cNvPr id="5139" name="Right Triangle 84">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1731"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0" name="Rectangle 86">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0" name="Picture 10">
            <a:hlinkClick r:id="rId4"/>
            <a:extLst>
              <a:ext uri="{FF2B5EF4-FFF2-40B4-BE49-F238E27FC236}">
                <a16:creationId xmlns:a16="http://schemas.microsoft.com/office/drawing/2014/main" id="{0A16A759-66CC-4367-B7F4-702BC410116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83908" y="1589964"/>
            <a:ext cx="1162460" cy="1162460"/>
          </a:xfrm>
          <a:prstGeom prst="rect">
            <a:avLst/>
          </a:prstGeom>
          <a:noFill/>
          <a:extLst>
            <a:ext uri="{909E8E84-426E-40DD-AFC4-6F175D3DCCD1}">
              <a14:hiddenFill xmlns:a14="http://schemas.microsoft.com/office/drawing/2010/main">
                <a:solidFill>
                  <a:srgbClr val="FFFFFF"/>
                </a:solidFill>
              </a14:hiddenFill>
            </a:ext>
          </a:extLst>
        </p:spPr>
      </p:pic>
      <p:sp>
        <p:nvSpPr>
          <p:cNvPr id="95" name="Right Triangle 94">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F4F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6">
            <a:hlinkClick r:id="rId6"/>
            <a:extLst>
              <a:ext uri="{FF2B5EF4-FFF2-40B4-BE49-F238E27FC236}">
                <a16:creationId xmlns:a16="http://schemas.microsoft.com/office/drawing/2014/main" id="{6763A531-3CA2-4FDC-A477-FBD5B85C154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6047" y="3222649"/>
            <a:ext cx="2032216" cy="2646114"/>
          </a:xfrm>
          <a:prstGeom prst="rect">
            <a:avLst/>
          </a:prstGeom>
          <a:noFill/>
          <a:extLst>
            <a:ext uri="{909E8E84-426E-40DD-AFC4-6F175D3DCCD1}">
              <a14:hiddenFill xmlns:a14="http://schemas.microsoft.com/office/drawing/2010/main">
                <a:solidFill>
                  <a:srgbClr val="FFFFFF"/>
                </a:solidFill>
              </a14:hiddenFill>
            </a:ext>
          </a:extLst>
        </p:spPr>
      </p:pic>
      <p:sp>
        <p:nvSpPr>
          <p:cNvPr id="97" name="Right Triangle 96">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Triangle 100">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8" name="Picture 8">
            <a:hlinkClick r:id="rId8"/>
            <a:extLst>
              <a:ext uri="{FF2B5EF4-FFF2-40B4-BE49-F238E27FC236}">
                <a16:creationId xmlns:a16="http://schemas.microsoft.com/office/drawing/2014/main" id="{98AE67F5-0ABA-43DC-9954-D7EDF263B48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299904" y="798247"/>
            <a:ext cx="2495630" cy="187671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hlinkClick r:id="rId10"/>
            <a:extLst>
              <a:ext uri="{FF2B5EF4-FFF2-40B4-BE49-F238E27FC236}">
                <a16:creationId xmlns:a16="http://schemas.microsoft.com/office/drawing/2014/main" id="{07DCE1EE-DE0E-4AAF-BDD4-B3A891E7D19E}"/>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902645" y="2979485"/>
            <a:ext cx="1814563" cy="1611332"/>
          </a:xfrm>
          <a:prstGeom prst="rect">
            <a:avLst/>
          </a:prstGeom>
          <a:noFill/>
          <a:extLst>
            <a:ext uri="{909E8E84-426E-40DD-AFC4-6F175D3DCCD1}">
              <a14:hiddenFill xmlns:a14="http://schemas.microsoft.com/office/drawing/2010/main">
                <a:solidFill>
                  <a:srgbClr val="FFFFFF"/>
                </a:solidFill>
              </a14:hiddenFill>
            </a:ext>
          </a:extLst>
        </p:spPr>
      </p:pic>
      <p:sp>
        <p:nvSpPr>
          <p:cNvPr id="103" name="Right Triangle 102">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1" name="Content Placeholder 5135">
            <a:extLst>
              <a:ext uri="{FF2B5EF4-FFF2-40B4-BE49-F238E27FC236}">
                <a16:creationId xmlns:a16="http://schemas.microsoft.com/office/drawing/2014/main" id="{DEABC036-88D7-4801-9ABD-A9F0D4B39728}"/>
              </a:ext>
            </a:extLst>
          </p:cNvPr>
          <p:cNvSpPr>
            <a:spLocks noGrp="1"/>
          </p:cNvSpPr>
          <p:nvPr>
            <p:ph idx="1"/>
          </p:nvPr>
        </p:nvSpPr>
        <p:spPr>
          <a:xfrm>
            <a:off x="7855297" y="3153048"/>
            <a:ext cx="3706577" cy="3061485"/>
          </a:xfrm>
        </p:spPr>
        <p:txBody>
          <a:bodyPr anchor="ctr">
            <a:normAutofit fontScale="85000" lnSpcReduction="20000"/>
          </a:bodyPr>
          <a:lstStyle/>
          <a:p>
            <a:pPr marL="0" indent="0" algn="ctr">
              <a:buNone/>
            </a:pPr>
            <a:r>
              <a:rPr lang="en-US" sz="4400" dirty="0"/>
              <a:t>Here are some handy books to support growth mindset with children.  Click on each image for more information.</a:t>
            </a:r>
          </a:p>
        </p:txBody>
      </p:sp>
      <p:sp>
        <p:nvSpPr>
          <p:cNvPr id="5" name="AutoShape 4">
            <a:extLst>
              <a:ext uri="{FF2B5EF4-FFF2-40B4-BE49-F238E27FC236}">
                <a16:creationId xmlns:a16="http://schemas.microsoft.com/office/drawing/2014/main" id="{47B74BD7-F16C-43DC-9B66-1F248BDDCBBE}"/>
              </a:ext>
            </a:extLst>
          </p:cNvPr>
          <p:cNvSpPr>
            <a:spLocks noChangeAspect="1" noChangeArrowheads="1"/>
          </p:cNvSpPr>
          <p:nvPr/>
        </p:nvSpPr>
        <p:spPr bwMode="auto">
          <a:xfrm>
            <a:off x="1198563" y="-136525"/>
            <a:ext cx="9525" cy="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8674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41">
                                            <p:txEl>
                                              <p:pRg st="0" end="0"/>
                                            </p:txEl>
                                          </p:spTgt>
                                        </p:tgtEl>
                                        <p:attrNameLst>
                                          <p:attrName>style.visibility</p:attrName>
                                        </p:attrNameLst>
                                      </p:cBhvr>
                                      <p:to>
                                        <p:strVal val="visible"/>
                                      </p:to>
                                    </p:set>
                                    <p:animEffect transition="in" filter="fade">
                                      <p:cBhvr>
                                        <p:cTn id="12" dur="1000"/>
                                        <p:tgtEl>
                                          <p:spTgt spid="5141">
                                            <p:txEl>
                                              <p:pRg st="0" end="0"/>
                                            </p:txEl>
                                          </p:spTgt>
                                        </p:tgtEl>
                                      </p:cBhvr>
                                    </p:animEffect>
                                    <p:anim calcmode="lin" valueType="num">
                                      <p:cBhvr>
                                        <p:cTn id="13" dur="1000" fill="hold"/>
                                        <p:tgtEl>
                                          <p:spTgt spid="514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4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E9EA-0322-48BF-AB1D-2D8219C3F1F7}"/>
              </a:ext>
            </a:extLst>
          </p:cNvPr>
          <p:cNvSpPr>
            <a:spLocks noGrp="1"/>
          </p:cNvSpPr>
          <p:nvPr>
            <p:ph type="title"/>
          </p:nvPr>
        </p:nvSpPr>
        <p:spPr>
          <a:xfrm>
            <a:off x="4965429" y="142673"/>
            <a:ext cx="6586491" cy="1676603"/>
          </a:xfrm>
        </p:spPr>
        <p:txBody>
          <a:bodyPr>
            <a:normAutofit/>
          </a:bodyPr>
          <a:lstStyle/>
          <a:p>
            <a:r>
              <a:rPr lang="en-US" sz="5400" dirty="0"/>
              <a:t>FINAL TRAINING STEPS</a:t>
            </a:r>
          </a:p>
        </p:txBody>
      </p:sp>
      <p:pic>
        <p:nvPicPr>
          <p:cNvPr id="3074" name="Picture 2" descr="The Final Steps of Trade Show Planning">
            <a:extLst>
              <a:ext uri="{FF2B5EF4-FFF2-40B4-BE49-F238E27FC236}">
                <a16:creationId xmlns:a16="http://schemas.microsoft.com/office/drawing/2014/main" id="{E918BD7B-97C8-41DC-8AC0-7F68BD5C2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55" r="3808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DA6FA51-9BE8-40B4-96E6-71384F7DC827}"/>
              </a:ext>
            </a:extLst>
          </p:cNvPr>
          <p:cNvSpPr>
            <a:spLocks noGrp="1"/>
          </p:cNvSpPr>
          <p:nvPr>
            <p:ph idx="1"/>
          </p:nvPr>
        </p:nvSpPr>
        <p:spPr>
          <a:xfrm>
            <a:off x="4965429" y="1619251"/>
            <a:ext cx="6586489" cy="4848224"/>
          </a:xfrm>
        </p:spPr>
        <p:txBody>
          <a:bodyPr>
            <a:noAutofit/>
          </a:bodyPr>
          <a:lstStyle/>
          <a:p>
            <a:r>
              <a:rPr lang="en-US" sz="2400" dirty="0"/>
              <a:t>Complete the Professional Development Survey on the following slide.</a:t>
            </a:r>
          </a:p>
          <a:p>
            <a:pPr lvl="1"/>
            <a:r>
              <a:rPr lang="en-US" dirty="0"/>
              <a:t>Upon completion of the survey, participants will be entered into a roster on </a:t>
            </a:r>
            <a:r>
              <a:rPr lang="en-US" dirty="0" err="1"/>
              <a:t>MiRegistry</a:t>
            </a:r>
            <a:r>
              <a:rPr lang="en-US" dirty="0"/>
              <a:t>.</a:t>
            </a:r>
          </a:p>
          <a:p>
            <a:pPr lvl="1"/>
            <a:r>
              <a:rPr lang="en-US" dirty="0"/>
              <a:t>This training will appear on participants’ learning record.</a:t>
            </a:r>
          </a:p>
          <a:p>
            <a:pPr lvl="1"/>
            <a:r>
              <a:rPr lang="en-US" dirty="0"/>
              <a:t>Staff can access a training certificate from their profile page on </a:t>
            </a:r>
            <a:r>
              <a:rPr lang="en-US" dirty="0" err="1"/>
              <a:t>MiRegistry</a:t>
            </a:r>
            <a:r>
              <a:rPr lang="en-US" dirty="0"/>
              <a:t>, if desired.</a:t>
            </a:r>
          </a:p>
          <a:p>
            <a:pPr lvl="1"/>
            <a:r>
              <a:rPr lang="en-US" dirty="0"/>
              <a:t>This will serve as an attendance record/sign-in for </a:t>
            </a:r>
            <a:r>
              <a:rPr lang="en-US" dirty="0" err="1"/>
              <a:t>ChildPlus</a:t>
            </a:r>
            <a:r>
              <a:rPr lang="en-US" dirty="0"/>
              <a:t> purposes as well!</a:t>
            </a:r>
          </a:p>
        </p:txBody>
      </p:sp>
      <p:sp>
        <p:nvSpPr>
          <p:cNvPr id="71" name="Rectangle 70">
            <a:extLst>
              <a:ext uri="{FF2B5EF4-FFF2-40B4-BE49-F238E27FC236}">
                <a16:creationId xmlns:a16="http://schemas.microsoft.com/office/drawing/2014/main" id="{7269EBCC-2006-4BB1-87B8-1E132C78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126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B8EF05-1EAC-4948-A842-6A570D3DCA5B}"/>
              </a:ext>
            </a:extLst>
          </p:cNvPr>
          <p:cNvSpPr txBox="1"/>
          <p:nvPr/>
        </p:nvSpPr>
        <p:spPr>
          <a:xfrm>
            <a:off x="5341671" y="5598544"/>
            <a:ext cx="6586489" cy="461665"/>
          </a:xfrm>
          <a:prstGeom prst="rect">
            <a:avLst/>
          </a:prstGeom>
          <a:noFill/>
        </p:spPr>
        <p:txBody>
          <a:bodyPr wrap="square" rtlCol="0">
            <a:spAutoFit/>
          </a:bodyPr>
          <a:lstStyle/>
          <a:p>
            <a:r>
              <a:rPr lang="en-US" sz="2400" dirty="0"/>
              <a:t>Need a link to the PD survey instead? </a:t>
            </a:r>
            <a:r>
              <a:rPr lang="en-US" sz="2400" dirty="0">
                <a:hlinkClick r:id="rId3"/>
              </a:rPr>
              <a:t>CLICK HERE</a:t>
            </a:r>
            <a:endParaRPr lang="en-US" sz="2400" dirty="0"/>
          </a:p>
        </p:txBody>
      </p:sp>
    </p:spTree>
    <p:extLst>
      <p:ext uri="{BB962C8B-B14F-4D97-AF65-F5344CB8AC3E}">
        <p14:creationId xmlns:p14="http://schemas.microsoft.com/office/powerpoint/2010/main" val="18476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Forms">
                <a:extLst>
                  <a:ext uri="{FF2B5EF4-FFF2-40B4-BE49-F238E27FC236}">
                    <a16:creationId xmlns:a16="http://schemas.microsoft.com/office/drawing/2014/main" id="{DAC3EE2D-F942-4ED9-9F20-772D45A330DB}"/>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title="Forms">
                <a:extLst>
                  <a:ext uri="{FF2B5EF4-FFF2-40B4-BE49-F238E27FC236}">
                    <a16:creationId xmlns:a16="http://schemas.microsoft.com/office/drawing/2014/main" id="{DAC3EE2D-F942-4ED9-9F20-772D45A330DB}"/>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138020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9503-583C-4D51-9380-943AB613126C}"/>
              </a:ext>
            </a:extLst>
          </p:cNvPr>
          <p:cNvSpPr>
            <a:spLocks noGrp="1"/>
          </p:cNvSpPr>
          <p:nvPr>
            <p:ph type="title"/>
          </p:nvPr>
        </p:nvSpPr>
        <p:spPr>
          <a:xfrm>
            <a:off x="1286934" y="1286934"/>
            <a:ext cx="9618132" cy="790147"/>
          </a:xfrm>
          <a:solidFill>
            <a:schemeClr val="tx1"/>
          </a:solidFill>
        </p:spPr>
        <p:txBody>
          <a:bodyPr vert="horz" lIns="91440" tIns="45720" rIns="91440" bIns="45720" rtlCol="0" anchor="ctr">
            <a:normAutofit/>
          </a:bodyPr>
          <a:lstStyle/>
          <a:p>
            <a:pPr algn="ctr"/>
            <a:r>
              <a:rPr lang="en-US" sz="3200" kern="1200" dirty="0">
                <a:solidFill>
                  <a:schemeClr val="bg1"/>
                </a:solidFill>
                <a:latin typeface="+mj-lt"/>
                <a:ea typeface="+mj-ea"/>
                <a:cs typeface="+mj-cs"/>
              </a:rPr>
              <a:t>You are AWESOME!!</a:t>
            </a:r>
          </a:p>
        </p:txBody>
      </p:sp>
      <p:sp>
        <p:nvSpPr>
          <p:cNvPr id="5" name="TextBox 4">
            <a:extLst>
              <a:ext uri="{FF2B5EF4-FFF2-40B4-BE49-F238E27FC236}">
                <a16:creationId xmlns:a16="http://schemas.microsoft.com/office/drawing/2014/main" id="{5ED18B3C-EBB6-4CEC-AFE4-640E5CD74F1E}"/>
              </a:ext>
            </a:extLst>
          </p:cNvPr>
          <p:cNvSpPr txBox="1"/>
          <p:nvPr/>
        </p:nvSpPr>
        <p:spPr>
          <a:xfrm>
            <a:off x="1286934" y="2800350"/>
            <a:ext cx="2332566" cy="3237325"/>
          </a:xfrm>
          <a:prstGeom prst="rect">
            <a:avLst/>
          </a:prstGeom>
        </p:spPr>
        <p:txBody>
          <a:bodyPr vert="horz" lIns="91440" tIns="45720" rIns="91440" bIns="45720" rtlCol="0">
            <a:normAutofit/>
          </a:bodyPr>
          <a:lstStyle/>
          <a:p>
            <a:pPr algn="ctr">
              <a:lnSpc>
                <a:spcPct val="90000"/>
              </a:lnSpc>
              <a:spcAft>
                <a:spcPts val="600"/>
              </a:spcAft>
            </a:pPr>
            <a:r>
              <a:rPr lang="en-US" sz="3600" dirty="0"/>
              <a:t>Please watch this short video on AWESOME-NESS!</a:t>
            </a:r>
          </a:p>
        </p:txBody>
      </p:sp>
      <p:pic>
        <p:nvPicPr>
          <p:cNvPr id="4" name="Online Media 3" title="You Are Awesome | NEW KUNG FU PANDA">
            <a:hlinkClick r:id="" action="ppaction://media"/>
            <a:extLst>
              <a:ext uri="{FF2B5EF4-FFF2-40B4-BE49-F238E27FC236}">
                <a16:creationId xmlns:a16="http://schemas.microsoft.com/office/drawing/2014/main" id="{24A9BA19-0554-488A-8823-28A70D9BE5B8}"/>
              </a:ext>
            </a:extLst>
          </p:cNvPr>
          <p:cNvPicPr>
            <a:picLocks noGrp="1" noRot="1" noChangeAspect="1"/>
          </p:cNvPicPr>
          <p:nvPr>
            <p:ph idx="1"/>
            <a:videoFile r:link="rId1"/>
          </p:nvPr>
        </p:nvPicPr>
        <p:blipFill>
          <a:blip r:embed="rId3"/>
          <a:stretch>
            <a:fillRect/>
          </a:stretch>
        </p:blipFill>
        <p:spPr>
          <a:xfrm>
            <a:off x="3780752" y="2367706"/>
            <a:ext cx="7124314" cy="4025239"/>
          </a:xfrm>
          <a:prstGeom prst="rect">
            <a:avLst/>
          </a:prstGeom>
        </p:spPr>
      </p:pic>
    </p:spTree>
    <p:extLst>
      <p:ext uri="{BB962C8B-B14F-4D97-AF65-F5344CB8AC3E}">
        <p14:creationId xmlns:p14="http://schemas.microsoft.com/office/powerpoint/2010/main" val="36325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674FD-EA6F-46AF-806D-4AF98987A2F6}"/>
              </a:ext>
            </a:extLst>
          </p:cNvPr>
          <p:cNvSpPr>
            <a:spLocks noGrp="1"/>
          </p:cNvSpPr>
          <p:nvPr>
            <p:ph type="title"/>
          </p:nvPr>
        </p:nvSpPr>
        <p:spPr>
          <a:xfrm>
            <a:off x="466722" y="586855"/>
            <a:ext cx="3201366" cy="3387497"/>
          </a:xfrm>
        </p:spPr>
        <p:txBody>
          <a:bodyPr anchor="b">
            <a:normAutofit/>
          </a:bodyPr>
          <a:lstStyle/>
          <a:p>
            <a:pPr algn="r"/>
            <a:r>
              <a:rPr lang="en-US" sz="4000" b="1" u="sng" dirty="0">
                <a:solidFill>
                  <a:srgbClr val="FFFFFF"/>
                </a:solidFill>
              </a:rPr>
              <a:t>REFERENCES</a:t>
            </a:r>
          </a:p>
        </p:txBody>
      </p:sp>
      <p:sp>
        <p:nvSpPr>
          <p:cNvPr id="3" name="Content Placeholder 2">
            <a:extLst>
              <a:ext uri="{FF2B5EF4-FFF2-40B4-BE49-F238E27FC236}">
                <a16:creationId xmlns:a16="http://schemas.microsoft.com/office/drawing/2014/main" id="{469FF8FF-9326-4822-B654-AD3A7F61FFDD}"/>
              </a:ext>
            </a:extLst>
          </p:cNvPr>
          <p:cNvSpPr>
            <a:spLocks noGrp="1"/>
          </p:cNvSpPr>
          <p:nvPr>
            <p:ph idx="1"/>
          </p:nvPr>
        </p:nvSpPr>
        <p:spPr>
          <a:xfrm>
            <a:off x="4208615" y="257175"/>
            <a:ext cx="7809540" cy="6391275"/>
          </a:xfrm>
        </p:spPr>
        <p:txBody>
          <a:bodyPr anchor="ctr">
            <a:normAutofit lnSpcReduction="10000"/>
          </a:bodyPr>
          <a:lstStyle/>
          <a:p>
            <a:r>
              <a:rPr lang="en-US" sz="2400" dirty="0"/>
              <a:t>“Growth Mindset Introduction: What It Is, How It Works, and Why It Matters.” </a:t>
            </a:r>
            <a:r>
              <a:rPr lang="en-US" sz="2400" i="1" dirty="0"/>
              <a:t>YouTube,</a:t>
            </a:r>
            <a:r>
              <a:rPr lang="en-US" sz="2400" dirty="0"/>
              <a:t> uploaded by Trevor Ragan, 7 Nov. 2016, </a:t>
            </a:r>
            <a:r>
              <a:rPr lang="en-US" sz="2400" dirty="0">
                <a:hlinkClick r:id="rId2"/>
              </a:rPr>
              <a:t>https://www.youtube.com/watch?v=75GFzikmRY0</a:t>
            </a:r>
            <a:r>
              <a:rPr lang="en-US" sz="2400" dirty="0"/>
              <a:t>.</a:t>
            </a:r>
          </a:p>
          <a:p>
            <a:r>
              <a:rPr lang="en-US" sz="2400" dirty="0"/>
              <a:t>“You Are Awesome.” </a:t>
            </a:r>
            <a:r>
              <a:rPr lang="en-US" sz="2400" i="1" dirty="0"/>
              <a:t>YouTube, </a:t>
            </a:r>
            <a:r>
              <a:rPr lang="en-US" sz="2400" dirty="0"/>
              <a:t>uploaded by Peacock Kids, 27 March 2015, </a:t>
            </a:r>
            <a:r>
              <a:rPr lang="en-US" sz="2400" dirty="0">
                <a:hlinkClick r:id="rId3"/>
              </a:rPr>
              <a:t>https://www.youtube.com/watch?v=SSW0WbxkH0U</a:t>
            </a:r>
            <a:r>
              <a:rPr lang="en-US" sz="2400" dirty="0"/>
              <a:t>.</a:t>
            </a:r>
          </a:p>
          <a:p>
            <a:r>
              <a:rPr lang="en-US" sz="2400" dirty="0"/>
              <a:t>“What Is The Self-Concept?” </a:t>
            </a:r>
            <a:r>
              <a:rPr lang="en-US" sz="2400" i="1" dirty="0"/>
              <a:t>YouTube, </a:t>
            </a:r>
            <a:r>
              <a:rPr lang="en-US" sz="2400" dirty="0"/>
              <a:t>uploaded by Kit </a:t>
            </a:r>
            <a:r>
              <a:rPr lang="en-US" sz="2400" dirty="0" err="1"/>
              <a:t>Welchlin</a:t>
            </a:r>
            <a:r>
              <a:rPr lang="en-US" sz="2400" dirty="0"/>
              <a:t>, 15 Feb. 2015, </a:t>
            </a:r>
            <a:r>
              <a:rPr lang="en-US" sz="2400" dirty="0">
                <a:hlinkClick r:id="rId4"/>
              </a:rPr>
              <a:t>https://www.youtube.com/watch?v=mvbYE99F0WA</a:t>
            </a:r>
            <a:r>
              <a:rPr lang="en-US" sz="2400" dirty="0"/>
              <a:t>.</a:t>
            </a:r>
          </a:p>
          <a:p>
            <a:r>
              <a:rPr lang="en-US" sz="2400" dirty="0"/>
              <a:t>“Looking Glass Self.” </a:t>
            </a:r>
            <a:r>
              <a:rPr lang="en-US" sz="2400" i="1" dirty="0"/>
              <a:t>YouTube, </a:t>
            </a:r>
            <a:r>
              <a:rPr lang="en-US" sz="2400" dirty="0"/>
              <a:t>uploaded by Mr. Sinn, 24 Sept. 2018, </a:t>
            </a:r>
            <a:r>
              <a:rPr lang="en-US" sz="2400" dirty="0">
                <a:hlinkClick r:id="rId5"/>
              </a:rPr>
              <a:t>https://www.youtube.com/watch?v=ukSScFhVrBM</a:t>
            </a:r>
            <a:r>
              <a:rPr lang="en-US" sz="2400" dirty="0"/>
              <a:t>.</a:t>
            </a:r>
          </a:p>
          <a:p>
            <a:r>
              <a:rPr lang="en-US" sz="2400" dirty="0"/>
              <a:t>“Praise vs. Encouragement: Explore Their Differences.” </a:t>
            </a:r>
            <a:r>
              <a:rPr lang="en-US" sz="2400" i="1" dirty="0"/>
              <a:t>YouTube, </a:t>
            </a:r>
            <a:r>
              <a:rPr lang="en-US" sz="2400" dirty="0"/>
              <a:t>uploaded by Stuff4Tots, 26 July 2021, </a:t>
            </a:r>
            <a:r>
              <a:rPr lang="en-US" sz="2400" dirty="0">
                <a:hlinkClick r:id="rId6"/>
              </a:rPr>
              <a:t>https://www.youtube.com/watch?v=LMDn8U0Mnbc</a:t>
            </a:r>
            <a:r>
              <a:rPr lang="en-US" sz="2400" dirty="0"/>
              <a:t>.</a:t>
            </a:r>
          </a:p>
          <a:p>
            <a:r>
              <a:rPr lang="en-US" sz="2400" dirty="0"/>
              <a:t>“RSA Animate: How to Help Every Child </a:t>
            </a:r>
            <a:r>
              <a:rPr lang="en-US" sz="2400" dirty="0" err="1"/>
              <a:t>Fullfil</a:t>
            </a:r>
            <a:r>
              <a:rPr lang="en-US" sz="2400" dirty="0"/>
              <a:t> Their Potential.” </a:t>
            </a:r>
            <a:r>
              <a:rPr lang="en-US" sz="2400" i="1" dirty="0"/>
              <a:t>YouTube, </a:t>
            </a:r>
            <a:r>
              <a:rPr lang="en-US" sz="2400" dirty="0"/>
              <a:t>uploaded by RSA, 15 Dec. 2015, </a:t>
            </a:r>
            <a:r>
              <a:rPr lang="en-US" sz="2400" dirty="0">
                <a:hlinkClick r:id="rId7"/>
              </a:rPr>
              <a:t>https://www.youtube.com/watch?v=Yl9TVbAal5s&amp;t=13s</a:t>
            </a:r>
            <a:r>
              <a:rPr lang="en-US" sz="2400" dirty="0"/>
              <a:t>.</a:t>
            </a:r>
          </a:p>
        </p:txBody>
      </p:sp>
    </p:spTree>
    <p:extLst>
      <p:ext uri="{BB962C8B-B14F-4D97-AF65-F5344CB8AC3E}">
        <p14:creationId xmlns:p14="http://schemas.microsoft.com/office/powerpoint/2010/main" val="8420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81430-AC4F-429F-A5D5-6B4CAEF110AB}"/>
              </a:ext>
            </a:extLst>
          </p:cNvPr>
          <p:cNvSpPr>
            <a:spLocks noGrp="1"/>
          </p:cNvSpPr>
          <p:nvPr>
            <p:ph type="title"/>
          </p:nvPr>
        </p:nvSpPr>
        <p:spPr>
          <a:xfrm>
            <a:off x="9093496" y="618681"/>
            <a:ext cx="2613872" cy="5590095"/>
          </a:xfrm>
        </p:spPr>
        <p:txBody>
          <a:bodyPr vert="horz" lIns="91440" tIns="45720" rIns="91440" bIns="45720" rtlCol="0" anchor="ctr">
            <a:normAutofit/>
          </a:bodyPr>
          <a:lstStyle/>
          <a:p>
            <a:r>
              <a:rPr lang="en-US" sz="4800" b="1" dirty="0">
                <a:solidFill>
                  <a:srgbClr val="FFFFFF"/>
                </a:solidFill>
              </a:rPr>
              <a:t>THE END!</a:t>
            </a:r>
          </a:p>
        </p:txBody>
      </p:sp>
      <p:sp>
        <p:nvSpPr>
          <p:cNvPr id="614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nspirational quotes for kids: Inspiring children and fun parent sayings">
            <a:extLst>
              <a:ext uri="{FF2B5EF4-FFF2-40B4-BE49-F238E27FC236}">
                <a16:creationId xmlns:a16="http://schemas.microsoft.com/office/drawing/2014/main" id="{18625373-5A6E-406B-BABD-267AD5538B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671" r="4" b="392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74B41-9F47-4DC8-B5CA-4C4D088BCB07}"/>
              </a:ext>
            </a:extLst>
          </p:cNvPr>
          <p:cNvSpPr>
            <a:spLocks noGrp="1"/>
          </p:cNvSpPr>
          <p:nvPr>
            <p:ph type="title"/>
          </p:nvPr>
        </p:nvSpPr>
        <p:spPr>
          <a:xfrm>
            <a:off x="517889" y="4596277"/>
            <a:ext cx="3876086" cy="2080747"/>
          </a:xfrm>
        </p:spPr>
        <p:txBody>
          <a:bodyPr anchor="ctr">
            <a:normAutofit/>
          </a:bodyPr>
          <a:lstStyle/>
          <a:p>
            <a:pPr algn="ctr"/>
            <a:r>
              <a:rPr lang="en-US" sz="3200" b="1" dirty="0"/>
              <a:t>Promoting </a:t>
            </a:r>
            <a:br>
              <a:rPr lang="en-US" sz="3200" b="1" dirty="0"/>
            </a:br>
            <a:r>
              <a:rPr lang="en-US" sz="5400" b="1" dirty="0"/>
              <a:t>AWESOME</a:t>
            </a:r>
            <a:br>
              <a:rPr lang="en-US" sz="3200" b="1" dirty="0"/>
            </a:br>
            <a:r>
              <a:rPr lang="en-US" sz="3200" b="1" dirty="0"/>
              <a:t>Children</a:t>
            </a:r>
          </a:p>
        </p:txBody>
      </p:sp>
      <p:sp>
        <p:nvSpPr>
          <p:cNvPr id="128" name="Rectangle 9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with medium confidence">
            <a:extLst>
              <a:ext uri="{FF2B5EF4-FFF2-40B4-BE49-F238E27FC236}">
                <a16:creationId xmlns:a16="http://schemas.microsoft.com/office/drawing/2014/main" id="{BA12CC21-4531-4744-B079-49E523A8E98E}"/>
              </a:ext>
            </a:extLst>
          </p:cNvPr>
          <p:cNvPicPr>
            <a:picLocks noChangeAspect="1"/>
          </p:cNvPicPr>
          <p:nvPr/>
        </p:nvPicPr>
        <p:blipFill>
          <a:blip r:embed="rId2"/>
          <a:stretch>
            <a:fillRect/>
          </a:stretch>
        </p:blipFill>
        <p:spPr>
          <a:xfrm>
            <a:off x="3061962" y="364142"/>
            <a:ext cx="6164131" cy="3867993"/>
          </a:xfrm>
          <a:prstGeom prst="rect">
            <a:avLst/>
          </a:prstGeom>
        </p:spPr>
      </p:pic>
      <p:sp>
        <p:nvSpPr>
          <p:cNvPr id="96" name="Rectangle 9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017CC6-A2C4-4026-83C5-5AA7E360EDA9}"/>
              </a:ext>
            </a:extLst>
          </p:cNvPr>
          <p:cNvSpPr>
            <a:spLocks noGrp="1"/>
          </p:cNvSpPr>
          <p:nvPr>
            <p:ph idx="1"/>
          </p:nvPr>
        </p:nvSpPr>
        <p:spPr>
          <a:xfrm>
            <a:off x="4999529" y="4596277"/>
            <a:ext cx="6586915" cy="2305049"/>
          </a:xfrm>
        </p:spPr>
        <p:txBody>
          <a:bodyPr anchor="ctr">
            <a:normAutofit/>
          </a:bodyPr>
          <a:lstStyle/>
          <a:p>
            <a:r>
              <a:rPr lang="en-US" sz="2000" dirty="0"/>
              <a:t>While our goal is for all children to feel that they are “awesome,” how and what we say to children impacts their self-concept development.</a:t>
            </a:r>
          </a:p>
          <a:p>
            <a:r>
              <a:rPr lang="en-US" sz="2000" dirty="0"/>
              <a:t>First, let’s explore how children develop a concept of self, and the important role educators play in that healthy development.</a:t>
            </a:r>
          </a:p>
        </p:txBody>
      </p:sp>
    </p:spTree>
    <p:extLst>
      <p:ext uri="{BB962C8B-B14F-4D97-AF65-F5344CB8AC3E}">
        <p14:creationId xmlns:p14="http://schemas.microsoft.com/office/powerpoint/2010/main" val="24631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03297-786F-477B-A03D-82F70C568BD5}"/>
              </a:ext>
            </a:extLst>
          </p:cNvPr>
          <p:cNvSpPr>
            <a:spLocks noGrp="1"/>
          </p:cNvSpPr>
          <p:nvPr>
            <p:ph type="title"/>
          </p:nvPr>
        </p:nvSpPr>
        <p:spPr>
          <a:xfrm>
            <a:off x="6343651" y="365125"/>
            <a:ext cx="5229224" cy="1807305"/>
          </a:xfrm>
        </p:spPr>
        <p:txBody>
          <a:bodyPr>
            <a:normAutofit/>
          </a:bodyPr>
          <a:lstStyle/>
          <a:p>
            <a:r>
              <a:rPr lang="en-US" sz="4800" b="1" dirty="0"/>
              <a:t>TEST YOUR KNOWLEDGE</a:t>
            </a:r>
          </a:p>
        </p:txBody>
      </p:sp>
      <p:pic>
        <p:nvPicPr>
          <p:cNvPr id="5" name="Picture 4" descr="Light bulb on yellow background with sketched light beams and cord">
            <a:extLst>
              <a:ext uri="{FF2B5EF4-FFF2-40B4-BE49-F238E27FC236}">
                <a16:creationId xmlns:a16="http://schemas.microsoft.com/office/drawing/2014/main" id="{969D4E34-460C-42F5-AEEC-EF1BAF9ABCD2}"/>
              </a:ext>
            </a:extLst>
          </p:cNvPr>
          <p:cNvPicPr>
            <a:picLocks noChangeAspect="1"/>
          </p:cNvPicPr>
          <p:nvPr/>
        </p:nvPicPr>
        <p:blipFill rotWithShape="1">
          <a:blip r:embed="rId2"/>
          <a:srcRect l="44703" r="44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8677A08-F938-4D74-B056-91AA4BAB17C5}"/>
              </a:ext>
            </a:extLst>
          </p:cNvPr>
          <p:cNvSpPr>
            <a:spLocks noGrp="1"/>
          </p:cNvSpPr>
          <p:nvPr>
            <p:ph idx="1"/>
          </p:nvPr>
        </p:nvSpPr>
        <p:spPr>
          <a:xfrm>
            <a:off x="6429376" y="2333297"/>
            <a:ext cx="5229224" cy="4305628"/>
          </a:xfrm>
        </p:spPr>
        <p:txBody>
          <a:bodyPr>
            <a:normAutofit/>
          </a:bodyPr>
          <a:lstStyle/>
          <a:p>
            <a:pPr marL="0" indent="0">
              <a:spcAft>
                <a:spcPts val="1200"/>
              </a:spcAft>
              <a:buNone/>
            </a:pPr>
            <a:r>
              <a:rPr lang="en-US" sz="3200" dirty="0"/>
              <a:t>A child’s self-concept……</a:t>
            </a:r>
          </a:p>
          <a:p>
            <a:pPr lvl="1">
              <a:lnSpc>
                <a:spcPct val="100000"/>
              </a:lnSpc>
              <a:spcAft>
                <a:spcPts val="800"/>
              </a:spcAft>
            </a:pPr>
            <a:r>
              <a:rPr lang="en-US" sz="3000" dirty="0">
                <a:hlinkClick r:id="rId3" action="ppaction://hlinksldjump"/>
              </a:rPr>
              <a:t>develops during infancy and stays static at the age of 5.</a:t>
            </a:r>
            <a:endParaRPr lang="en-US" sz="3000" dirty="0"/>
          </a:p>
          <a:p>
            <a:pPr lvl="1">
              <a:spcAft>
                <a:spcPts val="800"/>
              </a:spcAft>
            </a:pPr>
            <a:r>
              <a:rPr lang="en-US" sz="3000" dirty="0">
                <a:hlinkClick r:id="rId4" action="ppaction://hlinksldjump"/>
              </a:rPr>
              <a:t>is inherited.</a:t>
            </a:r>
            <a:endParaRPr lang="en-US" sz="3000" dirty="0"/>
          </a:p>
          <a:p>
            <a:pPr lvl="1">
              <a:spcAft>
                <a:spcPts val="800"/>
              </a:spcAft>
            </a:pPr>
            <a:r>
              <a:rPr lang="en-US" sz="3000" dirty="0">
                <a:hlinkClick r:id="rId5" action="ppaction://hlinksldjump"/>
              </a:rPr>
              <a:t>is present at birth.</a:t>
            </a:r>
            <a:endParaRPr lang="en-US" sz="3000" dirty="0"/>
          </a:p>
          <a:p>
            <a:pPr lvl="1"/>
            <a:r>
              <a:rPr lang="en-US" sz="3000" dirty="0">
                <a:hlinkClick r:id="rId6" action="ppaction://hlinksldjump"/>
              </a:rPr>
              <a:t>develops as a result of brain maturation and language.</a:t>
            </a:r>
            <a:endParaRPr lang="en-US" sz="3000" dirty="0"/>
          </a:p>
        </p:txBody>
      </p:sp>
    </p:spTree>
    <p:extLst>
      <p:ext uri="{BB962C8B-B14F-4D97-AF65-F5344CB8AC3E}">
        <p14:creationId xmlns:p14="http://schemas.microsoft.com/office/powerpoint/2010/main" val="34812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E626-87DF-488F-8548-371451FE596B}"/>
              </a:ext>
            </a:extLst>
          </p:cNvPr>
          <p:cNvSpPr>
            <a:spLocks noGrp="1"/>
          </p:cNvSpPr>
          <p:nvPr>
            <p:ph type="title"/>
          </p:nvPr>
        </p:nvSpPr>
        <p:spPr>
          <a:xfrm>
            <a:off x="6362700" y="710489"/>
            <a:ext cx="5006336" cy="1325563"/>
          </a:xfrm>
        </p:spPr>
        <p:txBody>
          <a:bodyPr>
            <a:normAutofit/>
          </a:bodyPr>
          <a:lstStyle/>
          <a:p>
            <a:r>
              <a:rPr lang="en-US" sz="6000" b="1" dirty="0"/>
              <a:t>INCORRECT</a:t>
            </a:r>
          </a:p>
        </p:txBody>
      </p:sp>
      <p:sp>
        <p:nvSpPr>
          <p:cNvPr id="14"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929E615-D665-4C74-B81F-781DB2C7F7AC}"/>
              </a:ext>
            </a:extLst>
          </p:cNvPr>
          <p:cNvPicPr>
            <a:picLocks noChangeAspect="1"/>
          </p:cNvPicPr>
          <p:nvPr/>
        </p:nvPicPr>
        <p:blipFill>
          <a:blip r:embed="rId2"/>
          <a:stretch>
            <a:fillRect/>
          </a:stretch>
        </p:blipFill>
        <p:spPr>
          <a:xfrm>
            <a:off x="459326" y="286808"/>
            <a:ext cx="3915105" cy="4818592"/>
          </a:xfrm>
          <a:prstGeom prst="rect">
            <a:avLst/>
          </a:prstGeom>
        </p:spPr>
      </p:pic>
      <p:sp>
        <p:nvSpPr>
          <p:cNvPr id="3" name="Content Placeholder 2">
            <a:extLst>
              <a:ext uri="{FF2B5EF4-FFF2-40B4-BE49-F238E27FC236}">
                <a16:creationId xmlns:a16="http://schemas.microsoft.com/office/drawing/2014/main" id="{FEB69B4D-F5D5-4AC9-8A05-4A131330696D}"/>
              </a:ext>
            </a:extLst>
          </p:cNvPr>
          <p:cNvSpPr>
            <a:spLocks noGrp="1"/>
          </p:cNvSpPr>
          <p:nvPr>
            <p:ph idx="1"/>
          </p:nvPr>
        </p:nvSpPr>
        <p:spPr>
          <a:xfrm>
            <a:off x="6362700" y="2314575"/>
            <a:ext cx="5301680" cy="3739091"/>
          </a:xfrm>
        </p:spPr>
        <p:txBody>
          <a:bodyPr anchor="t">
            <a:normAutofit/>
          </a:bodyPr>
          <a:lstStyle/>
          <a:p>
            <a:pPr marL="0" indent="0">
              <a:buNone/>
            </a:pPr>
            <a:r>
              <a:rPr lang="en-US" dirty="0"/>
              <a:t>This is not the best answer. It is true that self-concept develops during infancy, but it also continues to develop into adulthood, and it is not static.</a:t>
            </a:r>
          </a:p>
          <a:p>
            <a:pPr marL="0" indent="0">
              <a:buNone/>
            </a:pPr>
            <a:endParaRPr lang="en-US" dirty="0"/>
          </a:p>
          <a:p>
            <a:pPr marL="0" indent="0">
              <a:buNone/>
            </a:pPr>
            <a:endParaRPr lang="en-US" sz="1800" dirty="0"/>
          </a:p>
          <a:p>
            <a:pPr marL="0" indent="0">
              <a:buNone/>
            </a:pPr>
            <a:r>
              <a:rPr lang="en-US" sz="3600" dirty="0">
                <a:hlinkClick r:id="rId3" action="ppaction://hlinksldjump"/>
              </a:rPr>
              <a:t>CLICK HERE </a:t>
            </a:r>
            <a:r>
              <a:rPr lang="en-US" sz="3600" dirty="0"/>
              <a:t>to try again.</a:t>
            </a:r>
          </a:p>
        </p:txBody>
      </p:sp>
    </p:spTree>
    <p:extLst>
      <p:ext uri="{BB962C8B-B14F-4D97-AF65-F5344CB8AC3E}">
        <p14:creationId xmlns:p14="http://schemas.microsoft.com/office/powerpoint/2010/main" val="3359116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FFD3-3D85-440B-96D7-7322E3366538}"/>
              </a:ext>
            </a:extLst>
          </p:cNvPr>
          <p:cNvSpPr>
            <a:spLocks noGrp="1"/>
          </p:cNvSpPr>
          <p:nvPr>
            <p:ph type="title"/>
          </p:nvPr>
        </p:nvSpPr>
        <p:spPr>
          <a:xfrm>
            <a:off x="6632108" y="804334"/>
            <a:ext cx="5006336" cy="1325563"/>
          </a:xfrm>
        </p:spPr>
        <p:txBody>
          <a:bodyPr>
            <a:normAutofit/>
          </a:bodyPr>
          <a:lstStyle/>
          <a:p>
            <a:r>
              <a:rPr lang="en-US" sz="6000" b="1" dirty="0"/>
              <a:t>INCORRECT</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24103D2-5476-4D80-AF19-55C1D358CC4E}"/>
              </a:ext>
            </a:extLst>
          </p:cNvPr>
          <p:cNvPicPr>
            <a:picLocks noChangeAspect="1"/>
          </p:cNvPicPr>
          <p:nvPr/>
        </p:nvPicPr>
        <p:blipFill>
          <a:blip r:embed="rId2"/>
          <a:stretch>
            <a:fillRect/>
          </a:stretch>
        </p:blipFill>
        <p:spPr>
          <a:xfrm>
            <a:off x="459326" y="286808"/>
            <a:ext cx="3915105" cy="4818592"/>
          </a:xfrm>
          <a:prstGeom prst="rect">
            <a:avLst/>
          </a:prstGeom>
        </p:spPr>
      </p:pic>
      <p:sp>
        <p:nvSpPr>
          <p:cNvPr id="3" name="Content Placeholder 2">
            <a:extLst>
              <a:ext uri="{FF2B5EF4-FFF2-40B4-BE49-F238E27FC236}">
                <a16:creationId xmlns:a16="http://schemas.microsoft.com/office/drawing/2014/main" id="{2D825DCC-C32B-44E7-8419-52AC25586B58}"/>
              </a:ext>
            </a:extLst>
          </p:cNvPr>
          <p:cNvSpPr>
            <a:spLocks noGrp="1"/>
          </p:cNvSpPr>
          <p:nvPr>
            <p:ph idx="1"/>
          </p:nvPr>
        </p:nvSpPr>
        <p:spPr>
          <a:xfrm>
            <a:off x="6658044" y="2466975"/>
            <a:ext cx="5006336" cy="3586691"/>
          </a:xfrm>
        </p:spPr>
        <p:txBody>
          <a:bodyPr anchor="t">
            <a:normAutofit/>
          </a:bodyPr>
          <a:lstStyle/>
          <a:p>
            <a:pPr marL="0" indent="0">
              <a:buNone/>
            </a:pPr>
            <a:r>
              <a:rPr lang="en-US" dirty="0"/>
              <a:t>Self-concept is not an inherited trait, but rather a cognitive and socially developed awareness of oneself.</a:t>
            </a:r>
          </a:p>
          <a:p>
            <a:pPr marL="0" indent="0">
              <a:buNone/>
            </a:pPr>
            <a:endParaRPr lang="en-US" dirty="0"/>
          </a:p>
          <a:p>
            <a:pPr marL="0" indent="0">
              <a:buNone/>
            </a:pPr>
            <a:endParaRPr lang="en-US" sz="1800" dirty="0"/>
          </a:p>
          <a:p>
            <a:pPr marL="0" indent="0">
              <a:buNone/>
            </a:pPr>
            <a:r>
              <a:rPr lang="en-US" sz="3600" dirty="0">
                <a:hlinkClick r:id="rId3" action="ppaction://hlinksldjump"/>
              </a:rPr>
              <a:t>CLICK HERE </a:t>
            </a:r>
            <a:r>
              <a:rPr lang="en-US" sz="3600" dirty="0"/>
              <a:t>to try again.</a:t>
            </a:r>
          </a:p>
        </p:txBody>
      </p:sp>
    </p:spTree>
    <p:extLst>
      <p:ext uri="{BB962C8B-B14F-4D97-AF65-F5344CB8AC3E}">
        <p14:creationId xmlns:p14="http://schemas.microsoft.com/office/powerpoint/2010/main" val="3751611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F40D-7A02-4A3B-8EC5-4C32D229727B}"/>
              </a:ext>
            </a:extLst>
          </p:cNvPr>
          <p:cNvSpPr>
            <a:spLocks noGrp="1"/>
          </p:cNvSpPr>
          <p:nvPr>
            <p:ph type="title"/>
          </p:nvPr>
        </p:nvSpPr>
        <p:spPr>
          <a:xfrm>
            <a:off x="6632108" y="920039"/>
            <a:ext cx="5006336" cy="1325563"/>
          </a:xfrm>
        </p:spPr>
        <p:txBody>
          <a:bodyPr>
            <a:normAutofit/>
          </a:bodyPr>
          <a:lstStyle/>
          <a:p>
            <a:r>
              <a:rPr lang="en-US" sz="6000" b="1" dirty="0"/>
              <a:t>INCORRECT</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56B9175-1BB9-47D2-BF62-E01E4291256F}"/>
              </a:ext>
            </a:extLst>
          </p:cNvPr>
          <p:cNvPicPr>
            <a:picLocks noChangeAspect="1"/>
          </p:cNvPicPr>
          <p:nvPr/>
        </p:nvPicPr>
        <p:blipFill>
          <a:blip r:embed="rId2"/>
          <a:stretch>
            <a:fillRect/>
          </a:stretch>
        </p:blipFill>
        <p:spPr>
          <a:xfrm>
            <a:off x="459326" y="286808"/>
            <a:ext cx="3915105" cy="4818592"/>
          </a:xfrm>
          <a:prstGeom prst="rect">
            <a:avLst/>
          </a:prstGeom>
        </p:spPr>
      </p:pic>
      <p:sp>
        <p:nvSpPr>
          <p:cNvPr id="3" name="Content Placeholder 2">
            <a:extLst>
              <a:ext uri="{FF2B5EF4-FFF2-40B4-BE49-F238E27FC236}">
                <a16:creationId xmlns:a16="http://schemas.microsoft.com/office/drawing/2014/main" id="{9AFE05EB-F54E-4879-BECD-B2333B4E5642}"/>
              </a:ext>
            </a:extLst>
          </p:cNvPr>
          <p:cNvSpPr>
            <a:spLocks noGrp="1"/>
          </p:cNvSpPr>
          <p:nvPr>
            <p:ph idx="1"/>
          </p:nvPr>
        </p:nvSpPr>
        <p:spPr>
          <a:xfrm>
            <a:off x="6632108" y="2414781"/>
            <a:ext cx="5006336" cy="3523179"/>
          </a:xfrm>
        </p:spPr>
        <p:txBody>
          <a:bodyPr anchor="t">
            <a:normAutofit/>
          </a:bodyPr>
          <a:lstStyle/>
          <a:p>
            <a:pPr marL="0" indent="0">
              <a:buNone/>
            </a:pPr>
            <a:r>
              <a:rPr lang="en-US" dirty="0"/>
              <a:t>The self-concept is not present at birth because the newborn does not yet have the cognitive skills to be consciously aware of oneself.</a:t>
            </a:r>
          </a:p>
          <a:p>
            <a:pPr marL="0" indent="0">
              <a:buNone/>
            </a:pPr>
            <a:endParaRPr lang="en-US" dirty="0"/>
          </a:p>
          <a:p>
            <a:pPr marL="0" indent="0">
              <a:buNone/>
            </a:pPr>
            <a:endParaRPr lang="en-US" sz="1800" dirty="0"/>
          </a:p>
          <a:p>
            <a:pPr marL="0" indent="0">
              <a:buNone/>
            </a:pPr>
            <a:r>
              <a:rPr lang="en-US" sz="3600" dirty="0">
                <a:hlinkClick r:id="rId3" action="ppaction://hlinksldjump"/>
              </a:rPr>
              <a:t>CLICK HERE </a:t>
            </a:r>
            <a:r>
              <a:rPr lang="en-US" sz="3600" dirty="0"/>
              <a:t>to try again.</a:t>
            </a:r>
          </a:p>
        </p:txBody>
      </p:sp>
    </p:spTree>
    <p:extLst>
      <p:ext uri="{BB962C8B-B14F-4D97-AF65-F5344CB8AC3E}">
        <p14:creationId xmlns:p14="http://schemas.microsoft.com/office/powerpoint/2010/main" val="33006720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205F8B85-BDD4-4A4A-A874-E81828998C6E}">
  <we:reference id="wa104381526" version="1.0.0.2" store="en-US" storeType="OMEX"/>
  <we:alternateReferences>
    <we:reference id="WA104381526" version="1.0.0.2" store="WA104381526" storeType="OMEX"/>
  </we:alternateReferences>
  <we:properties>
    <we:property name="FormID" value="&quot;CUO2vqoEnECtbrNQ3fGRQaeNdzGeR-tCpHndNJi4VLBUM001RTM4NkdJQVg1RlFQVTVGUE9RMzZBQi4u&quot;"/>
  </we:properties>
  <we:bindings/>
  <we:snapshot xmlns:r="http://schemas.openxmlformats.org/officeDocument/2006/relationships"/>
</we:webextension>
</file>

<file path=ppt/webextensions/webextension2.xml><?xml version="1.0" encoding="utf-8"?>
<we:webextension xmlns:we="http://schemas.microsoft.com/office/webextensions/webextension/2010/11" id="{F8332032-6B70-4EDA-91BC-7075B01DC071}">
  <we:reference id="wa104381526" version="1.0.0.2" store="en-US" storeType="OMEX"/>
  <we:alternateReferences>
    <we:reference id="WA104381526" version="1.0.0.2" store="WA104381526" storeType="OMEX"/>
  </we:alternateReferences>
  <we:properties>
    <we:property name="FormID" value="&quot;CUO2vqoEnECtbrNQ3fGRQaeNdzGeR-tCpHndNJi4VLBURUVLU0FPWDlaMThaNzFVV0EwWThYUUxIUC4u&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1237</TotalTime>
  <Words>2262</Words>
  <Application>Microsoft Office PowerPoint</Application>
  <PresentationFormat>Widescreen</PresentationFormat>
  <Paragraphs>175</Paragraphs>
  <Slides>41</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Praise vs. Encouragement: Promoting a Growth Mindset</vt:lpstr>
      <vt:lpstr>Welcome to this presentation!</vt:lpstr>
      <vt:lpstr>PowerPoint Presentation</vt:lpstr>
      <vt:lpstr>You are AWESOME!!</vt:lpstr>
      <vt:lpstr>Promoting  AWESOME Children</vt:lpstr>
      <vt:lpstr>TEST YOUR KNOWLEDGE</vt:lpstr>
      <vt:lpstr>INCORRECT</vt:lpstr>
      <vt:lpstr>INCORRECT</vt:lpstr>
      <vt:lpstr>INCORRECT</vt:lpstr>
      <vt:lpstr>You picked the correct answer!</vt:lpstr>
      <vt:lpstr>What is Self-Concept?</vt:lpstr>
      <vt:lpstr>Self-Concept: Digging Deeper</vt:lpstr>
      <vt:lpstr>Positive Self-Concept</vt:lpstr>
      <vt:lpstr>Looking-Glass Self</vt:lpstr>
      <vt:lpstr>Looking-Glass Self: Key Points</vt:lpstr>
      <vt:lpstr>Social Interactions</vt:lpstr>
      <vt:lpstr>PowerPoint Presentation</vt:lpstr>
      <vt:lpstr>What is Praise?</vt:lpstr>
      <vt:lpstr>Praise is Praise is Praise….</vt:lpstr>
      <vt:lpstr>Why Encouragement?</vt:lpstr>
      <vt:lpstr>Words Matter</vt:lpstr>
      <vt:lpstr>TEST YOUR KNOWLEDGE</vt:lpstr>
      <vt:lpstr>THAT’S NOT QUITE RIGHT!</vt:lpstr>
      <vt:lpstr>THAT’S NOT QUITE RIGHT!</vt:lpstr>
      <vt:lpstr>You picked the correct answer!</vt:lpstr>
      <vt:lpstr>PowerPoint Presentation</vt:lpstr>
      <vt:lpstr>REFLECTION</vt:lpstr>
      <vt:lpstr>PowerPoint Presentation</vt:lpstr>
      <vt:lpstr>A “Growth Mindset” Goal</vt:lpstr>
      <vt:lpstr>PowerPoint Presentation</vt:lpstr>
      <vt:lpstr>Growth Mindset &amp; Early Childhood</vt:lpstr>
      <vt:lpstr>Fixed or Growth Mindset</vt:lpstr>
      <vt:lpstr>PowerPoint Presentation</vt:lpstr>
      <vt:lpstr>Encouraging Growth Mindset</vt:lpstr>
      <vt:lpstr>Growth Mindset Strategies</vt:lpstr>
      <vt:lpstr>Words You Can Use</vt:lpstr>
      <vt:lpstr>Growth Mindset Resources</vt:lpstr>
      <vt:lpstr>FINAL TRAINING STEPS</vt:lpstr>
      <vt:lpstr>PowerPoint Presentation</vt:lpstr>
      <vt:lpstr>REFERENCES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Praise vs. Encouragement: Promoting a Growth Mindset</dc:title>
  <dc:creator>Kristin Ruckle</dc:creator>
  <cp:lastModifiedBy>Kristin Ruckle</cp:lastModifiedBy>
  <cp:revision>99</cp:revision>
  <dcterms:created xsi:type="dcterms:W3CDTF">2021-09-16T16:08:27Z</dcterms:created>
  <dcterms:modified xsi:type="dcterms:W3CDTF">2022-03-24T20:12:54Z</dcterms:modified>
</cp:coreProperties>
</file>