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webextensions/webextension1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hyperlink" Target="https://eclkc.ohs.acf.hhs.gov/learning-environments/teacher-time-series/inclusive-learning-environments-infants-toddlers" TargetMode="Externa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5" Type="http://schemas.openxmlformats.org/officeDocument/2006/relationships/hyperlink" Target="https://eclkc.ohs.acf.hhs.gov/learning-environments/teacher-time-series/inclusive-learning-environments-infants-toddlers" TargetMode="External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79C4D6-ACE8-4B10-BB32-6FA32537CF3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54843B-CCEA-4CF0-925A-5C8533D7235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Please click on the title/link above to access the video.</a:t>
          </a:r>
        </a:p>
      </dgm:t>
    </dgm:pt>
    <dgm:pt modelId="{E90E5A22-E4D2-4AC9-A847-2780936E34F6}" type="parTrans" cxnId="{40276F7A-397E-4D67-8788-7184A6924A89}">
      <dgm:prSet/>
      <dgm:spPr/>
      <dgm:t>
        <a:bodyPr/>
        <a:lstStyle/>
        <a:p>
          <a:endParaRPr lang="en-US"/>
        </a:p>
      </dgm:t>
    </dgm:pt>
    <dgm:pt modelId="{3356CC89-7D16-4C39-9F2E-3559CD806DA5}" type="sibTrans" cxnId="{40276F7A-397E-4D67-8788-7184A6924A89}">
      <dgm:prSet/>
      <dgm:spPr/>
      <dgm:t>
        <a:bodyPr/>
        <a:lstStyle/>
        <a:p>
          <a:endParaRPr lang="en-US"/>
        </a:p>
      </dgm:t>
    </dgm:pt>
    <dgm:pt modelId="{4B185FF6-33C8-491E-862D-F2DF1AC207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This will take you to a separate browser to view the video.</a:t>
          </a:r>
        </a:p>
      </dgm:t>
    </dgm:pt>
    <dgm:pt modelId="{DB0F960D-EFE9-4A81-9181-48A99932E3B6}" type="parTrans" cxnId="{247F8696-B515-4AD3-8E2C-6CCCE4A7D4D2}">
      <dgm:prSet/>
      <dgm:spPr/>
      <dgm:t>
        <a:bodyPr/>
        <a:lstStyle/>
        <a:p>
          <a:endParaRPr lang="en-US"/>
        </a:p>
      </dgm:t>
    </dgm:pt>
    <dgm:pt modelId="{5BB607D4-9200-4B05-A021-98FE7AA27F01}" type="sibTrans" cxnId="{247F8696-B515-4AD3-8E2C-6CCCE4A7D4D2}">
      <dgm:prSet/>
      <dgm:spPr/>
      <dgm:t>
        <a:bodyPr/>
        <a:lstStyle/>
        <a:p>
          <a:endParaRPr lang="en-US"/>
        </a:p>
      </dgm:t>
    </dgm:pt>
    <dgm:pt modelId="{4D1684D6-2AB4-4CB2-847A-9542A1101CE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You will  need to return to the PowerPoint to finish viewing the slides and to complete the Professional Development Survey.</a:t>
          </a:r>
        </a:p>
      </dgm:t>
    </dgm:pt>
    <dgm:pt modelId="{C14104C8-4031-494A-857B-009F84B9236D}" type="parTrans" cxnId="{4009C5DA-C3D5-49DD-A9BD-048722099437}">
      <dgm:prSet/>
      <dgm:spPr/>
      <dgm:t>
        <a:bodyPr/>
        <a:lstStyle/>
        <a:p>
          <a:endParaRPr lang="en-US"/>
        </a:p>
      </dgm:t>
    </dgm:pt>
    <dgm:pt modelId="{1248A032-8AEE-4A66-B781-1FFCAE077F49}" type="sibTrans" cxnId="{4009C5DA-C3D5-49DD-A9BD-048722099437}">
      <dgm:prSet/>
      <dgm:spPr/>
      <dgm:t>
        <a:bodyPr/>
        <a:lstStyle/>
        <a:p>
          <a:endParaRPr lang="en-US"/>
        </a:p>
      </dgm:t>
    </dgm:pt>
    <dgm:pt modelId="{74DAFEAC-E59E-49D9-AD02-9518D5D1A6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“Inclusive Learning Environments for Infants and Toddlers.” </a:t>
          </a:r>
          <a:r>
            <a:rPr lang="en-US" i="1" dirty="0"/>
            <a:t>ECLKC, </a:t>
          </a:r>
          <a:r>
            <a:rPr lang="en-US" dirty="0"/>
            <a:t>uploaded by </a:t>
          </a:r>
          <a:r>
            <a:rPr lang="en-US" dirty="0" err="1"/>
            <a:t>usgovACF</a:t>
          </a:r>
          <a:r>
            <a:rPr lang="en-US" dirty="0"/>
            <a:t>, 9 Mar. 2021, </a:t>
          </a:r>
          <a:r>
            <a:rPr lang="en-US" dirty="0">
              <a:hlinkClick xmlns:r="http://schemas.openxmlformats.org/officeDocument/2006/relationships" r:id="rId1"/>
            </a:rPr>
            <a:t>https://eclkc.ohs.acf.hhs.gov/learning-environments/teacher-time-series/inclusive-learning-environments-infants-toddlers</a:t>
          </a:r>
          <a:r>
            <a:rPr lang="en-US" dirty="0"/>
            <a:t>.</a:t>
          </a:r>
        </a:p>
      </dgm:t>
    </dgm:pt>
    <dgm:pt modelId="{EED6AB6F-475F-40E9-8633-60C5BEBC9C7D}" type="parTrans" cxnId="{7717F4F9-73A9-4F0A-97D0-27FF5DF6909B}">
      <dgm:prSet/>
      <dgm:spPr/>
      <dgm:t>
        <a:bodyPr/>
        <a:lstStyle/>
        <a:p>
          <a:endParaRPr lang="en-US"/>
        </a:p>
      </dgm:t>
    </dgm:pt>
    <dgm:pt modelId="{1A17C638-4C41-4A2E-9DA2-F9F99262CB26}" type="sibTrans" cxnId="{7717F4F9-73A9-4F0A-97D0-27FF5DF6909B}">
      <dgm:prSet/>
      <dgm:spPr/>
      <dgm:t>
        <a:bodyPr/>
        <a:lstStyle/>
        <a:p>
          <a:endParaRPr lang="en-US"/>
        </a:p>
      </dgm:t>
    </dgm:pt>
    <dgm:pt modelId="{C97FABCA-F31C-4F29-89E0-2E1356A5E190}" type="pres">
      <dgm:prSet presAssocID="{7B79C4D6-ACE8-4B10-BB32-6FA32537CF3D}" presName="root" presStyleCnt="0">
        <dgm:presLayoutVars>
          <dgm:dir/>
          <dgm:resizeHandles val="exact"/>
        </dgm:presLayoutVars>
      </dgm:prSet>
      <dgm:spPr/>
    </dgm:pt>
    <dgm:pt modelId="{0C80FD1A-4B73-43D0-B756-3C0D44D26ED5}" type="pres">
      <dgm:prSet presAssocID="{E654843B-CCEA-4CF0-925A-5C8533D72350}" presName="compNode" presStyleCnt="0"/>
      <dgm:spPr/>
    </dgm:pt>
    <dgm:pt modelId="{594B8140-3717-467C-99EB-B01806055B11}" type="pres">
      <dgm:prSet presAssocID="{E654843B-CCEA-4CF0-925A-5C8533D72350}" presName="bgRect" presStyleLbl="bgShp" presStyleIdx="0" presStyleCnt="2"/>
      <dgm:spPr/>
    </dgm:pt>
    <dgm:pt modelId="{2BFEFEC1-B70D-41C4-AA85-15A78951CA4D}" type="pres">
      <dgm:prSet presAssocID="{E654843B-CCEA-4CF0-925A-5C8533D72350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E1FE2F5C-6A8D-496B-BD38-655E63B8AE7F}" type="pres">
      <dgm:prSet presAssocID="{E654843B-CCEA-4CF0-925A-5C8533D72350}" presName="spaceRect" presStyleCnt="0"/>
      <dgm:spPr/>
    </dgm:pt>
    <dgm:pt modelId="{0761B6AB-53E6-405F-A600-CDB62C9789EA}" type="pres">
      <dgm:prSet presAssocID="{E654843B-CCEA-4CF0-925A-5C8533D72350}" presName="parTx" presStyleLbl="revTx" presStyleIdx="0" presStyleCnt="3">
        <dgm:presLayoutVars>
          <dgm:chMax val="0"/>
          <dgm:chPref val="0"/>
        </dgm:presLayoutVars>
      </dgm:prSet>
      <dgm:spPr/>
    </dgm:pt>
    <dgm:pt modelId="{1F8FD781-893A-4377-AA7B-E391482FD1E0}" type="pres">
      <dgm:prSet presAssocID="{E654843B-CCEA-4CF0-925A-5C8533D72350}" presName="desTx" presStyleLbl="revTx" presStyleIdx="1" presStyleCnt="3">
        <dgm:presLayoutVars/>
      </dgm:prSet>
      <dgm:spPr/>
    </dgm:pt>
    <dgm:pt modelId="{B4DF5A88-CD47-4D3E-9E2E-5B5B0624BD0A}" type="pres">
      <dgm:prSet presAssocID="{3356CC89-7D16-4C39-9F2E-3559CD806DA5}" presName="sibTrans" presStyleCnt="0"/>
      <dgm:spPr/>
    </dgm:pt>
    <dgm:pt modelId="{AB6813C1-843A-486E-921B-C4A8A24B44AC}" type="pres">
      <dgm:prSet presAssocID="{74DAFEAC-E59E-49D9-AD02-9518D5D1A61F}" presName="compNode" presStyleCnt="0"/>
      <dgm:spPr/>
    </dgm:pt>
    <dgm:pt modelId="{4259C4C1-70BD-4401-ABD8-B96F4B3A1CEA}" type="pres">
      <dgm:prSet presAssocID="{74DAFEAC-E59E-49D9-AD02-9518D5D1A61F}" presName="bgRect" presStyleLbl="bgShp" presStyleIdx="1" presStyleCnt="2"/>
      <dgm:spPr/>
    </dgm:pt>
    <dgm:pt modelId="{025E2458-31A6-4120-A41B-B4A16F329FED}" type="pres">
      <dgm:prSet presAssocID="{74DAFEAC-E59E-49D9-AD02-9518D5D1A61F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rty Mask"/>
        </a:ext>
      </dgm:extLst>
    </dgm:pt>
    <dgm:pt modelId="{149CA4D7-A797-40CE-B54D-47C2B99F230C}" type="pres">
      <dgm:prSet presAssocID="{74DAFEAC-E59E-49D9-AD02-9518D5D1A61F}" presName="spaceRect" presStyleCnt="0"/>
      <dgm:spPr/>
    </dgm:pt>
    <dgm:pt modelId="{E31C36FF-C38C-4864-872A-D7BE55584A74}" type="pres">
      <dgm:prSet presAssocID="{74DAFEAC-E59E-49D9-AD02-9518D5D1A61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5CD190E-B6BF-4521-BDE7-95D166C93F51}" type="presOf" srcId="{E654843B-CCEA-4CF0-925A-5C8533D72350}" destId="{0761B6AB-53E6-405F-A600-CDB62C9789EA}" srcOrd="0" destOrd="0" presId="urn:microsoft.com/office/officeart/2018/2/layout/IconVerticalSolidList"/>
    <dgm:cxn modelId="{8C05342F-23A7-4136-B7E4-393B25B7C91F}" type="presOf" srcId="{4D1684D6-2AB4-4CB2-847A-9542A1101CE5}" destId="{1F8FD781-893A-4377-AA7B-E391482FD1E0}" srcOrd="0" destOrd="1" presId="urn:microsoft.com/office/officeart/2018/2/layout/IconVerticalSolidList"/>
    <dgm:cxn modelId="{7396A56D-D0AF-4BFF-BE6A-4EC6576D11B3}" type="presOf" srcId="{7B79C4D6-ACE8-4B10-BB32-6FA32537CF3D}" destId="{C97FABCA-F31C-4F29-89E0-2E1356A5E190}" srcOrd="0" destOrd="0" presId="urn:microsoft.com/office/officeart/2018/2/layout/IconVerticalSolidList"/>
    <dgm:cxn modelId="{98D23576-8934-4BEE-BC48-22DC4479035A}" type="presOf" srcId="{4B185FF6-33C8-491E-862D-F2DF1AC20715}" destId="{1F8FD781-893A-4377-AA7B-E391482FD1E0}" srcOrd="0" destOrd="0" presId="urn:microsoft.com/office/officeart/2018/2/layout/IconVerticalSolidList"/>
    <dgm:cxn modelId="{40276F7A-397E-4D67-8788-7184A6924A89}" srcId="{7B79C4D6-ACE8-4B10-BB32-6FA32537CF3D}" destId="{E654843B-CCEA-4CF0-925A-5C8533D72350}" srcOrd="0" destOrd="0" parTransId="{E90E5A22-E4D2-4AC9-A847-2780936E34F6}" sibTransId="{3356CC89-7D16-4C39-9F2E-3559CD806DA5}"/>
    <dgm:cxn modelId="{6CB6E390-0D33-4FFB-B523-DB803390D6F0}" type="presOf" srcId="{74DAFEAC-E59E-49D9-AD02-9518D5D1A61F}" destId="{E31C36FF-C38C-4864-872A-D7BE55584A74}" srcOrd="0" destOrd="0" presId="urn:microsoft.com/office/officeart/2018/2/layout/IconVerticalSolidList"/>
    <dgm:cxn modelId="{247F8696-B515-4AD3-8E2C-6CCCE4A7D4D2}" srcId="{E654843B-CCEA-4CF0-925A-5C8533D72350}" destId="{4B185FF6-33C8-491E-862D-F2DF1AC20715}" srcOrd="0" destOrd="0" parTransId="{DB0F960D-EFE9-4A81-9181-48A99932E3B6}" sibTransId="{5BB607D4-9200-4B05-A021-98FE7AA27F01}"/>
    <dgm:cxn modelId="{4009C5DA-C3D5-49DD-A9BD-048722099437}" srcId="{E654843B-CCEA-4CF0-925A-5C8533D72350}" destId="{4D1684D6-2AB4-4CB2-847A-9542A1101CE5}" srcOrd="1" destOrd="0" parTransId="{C14104C8-4031-494A-857B-009F84B9236D}" sibTransId="{1248A032-8AEE-4A66-B781-1FFCAE077F49}"/>
    <dgm:cxn modelId="{7717F4F9-73A9-4F0A-97D0-27FF5DF6909B}" srcId="{7B79C4D6-ACE8-4B10-BB32-6FA32537CF3D}" destId="{74DAFEAC-E59E-49D9-AD02-9518D5D1A61F}" srcOrd="1" destOrd="0" parTransId="{EED6AB6F-475F-40E9-8633-60C5BEBC9C7D}" sibTransId="{1A17C638-4C41-4A2E-9DA2-F9F99262CB26}"/>
    <dgm:cxn modelId="{EFCC366A-CE98-4999-8823-2FD8991E3E52}" type="presParOf" srcId="{C97FABCA-F31C-4F29-89E0-2E1356A5E190}" destId="{0C80FD1A-4B73-43D0-B756-3C0D44D26ED5}" srcOrd="0" destOrd="0" presId="urn:microsoft.com/office/officeart/2018/2/layout/IconVerticalSolidList"/>
    <dgm:cxn modelId="{0A81565B-E0AC-4F13-9E55-3D62E1CAF811}" type="presParOf" srcId="{0C80FD1A-4B73-43D0-B756-3C0D44D26ED5}" destId="{594B8140-3717-467C-99EB-B01806055B11}" srcOrd="0" destOrd="0" presId="urn:microsoft.com/office/officeart/2018/2/layout/IconVerticalSolidList"/>
    <dgm:cxn modelId="{6CFCF838-2B93-44E8-AEA7-6C04F7396B1D}" type="presParOf" srcId="{0C80FD1A-4B73-43D0-B756-3C0D44D26ED5}" destId="{2BFEFEC1-B70D-41C4-AA85-15A78951CA4D}" srcOrd="1" destOrd="0" presId="urn:microsoft.com/office/officeart/2018/2/layout/IconVerticalSolidList"/>
    <dgm:cxn modelId="{5DD75587-4AE7-4947-A7B5-A5C2ED0459CE}" type="presParOf" srcId="{0C80FD1A-4B73-43D0-B756-3C0D44D26ED5}" destId="{E1FE2F5C-6A8D-496B-BD38-655E63B8AE7F}" srcOrd="2" destOrd="0" presId="urn:microsoft.com/office/officeart/2018/2/layout/IconVerticalSolidList"/>
    <dgm:cxn modelId="{4DCB23C1-E0B5-4A56-8E35-4CACB9BC34CF}" type="presParOf" srcId="{0C80FD1A-4B73-43D0-B756-3C0D44D26ED5}" destId="{0761B6AB-53E6-405F-A600-CDB62C9789EA}" srcOrd="3" destOrd="0" presId="urn:microsoft.com/office/officeart/2018/2/layout/IconVerticalSolidList"/>
    <dgm:cxn modelId="{54D7C805-9875-455B-A3A5-7EF4328BEE8B}" type="presParOf" srcId="{0C80FD1A-4B73-43D0-B756-3C0D44D26ED5}" destId="{1F8FD781-893A-4377-AA7B-E391482FD1E0}" srcOrd="4" destOrd="0" presId="urn:microsoft.com/office/officeart/2018/2/layout/IconVerticalSolidList"/>
    <dgm:cxn modelId="{9A3C4AB7-B3A4-4E2D-8148-2BB181151610}" type="presParOf" srcId="{C97FABCA-F31C-4F29-89E0-2E1356A5E190}" destId="{B4DF5A88-CD47-4D3E-9E2E-5B5B0624BD0A}" srcOrd="1" destOrd="0" presId="urn:microsoft.com/office/officeart/2018/2/layout/IconVerticalSolidList"/>
    <dgm:cxn modelId="{9564C9A9-1799-425A-8544-88A3213DCC5D}" type="presParOf" srcId="{C97FABCA-F31C-4F29-89E0-2E1356A5E190}" destId="{AB6813C1-843A-486E-921B-C4A8A24B44AC}" srcOrd="2" destOrd="0" presId="urn:microsoft.com/office/officeart/2018/2/layout/IconVerticalSolidList"/>
    <dgm:cxn modelId="{9516C251-9EE0-43F5-B8E1-D06218A94DBF}" type="presParOf" srcId="{AB6813C1-843A-486E-921B-C4A8A24B44AC}" destId="{4259C4C1-70BD-4401-ABD8-B96F4B3A1CEA}" srcOrd="0" destOrd="0" presId="urn:microsoft.com/office/officeart/2018/2/layout/IconVerticalSolidList"/>
    <dgm:cxn modelId="{2892B115-A3F3-42C4-B5BC-8EA5C1BA14CD}" type="presParOf" srcId="{AB6813C1-843A-486E-921B-C4A8A24B44AC}" destId="{025E2458-31A6-4120-A41B-B4A16F329FED}" srcOrd="1" destOrd="0" presId="urn:microsoft.com/office/officeart/2018/2/layout/IconVerticalSolidList"/>
    <dgm:cxn modelId="{293B8875-EEBC-4270-89AA-4DFFF12C51C5}" type="presParOf" srcId="{AB6813C1-843A-486E-921B-C4A8A24B44AC}" destId="{149CA4D7-A797-40CE-B54D-47C2B99F230C}" srcOrd="2" destOrd="0" presId="urn:microsoft.com/office/officeart/2018/2/layout/IconVerticalSolidList"/>
    <dgm:cxn modelId="{2B13885F-379A-4EE7-BFD6-F8C84A8861C0}" type="presParOf" srcId="{AB6813C1-843A-486E-921B-C4A8A24B44AC}" destId="{E31C36FF-C38C-4864-872A-D7BE55584A7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B8140-3717-467C-99EB-B01806055B11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EFEC1-B70D-41C4-AA85-15A78951CA4D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1B6AB-53E6-405F-A600-CDB62C9789EA}">
      <dsp:nvSpPr>
        <dsp:cNvPr id="0" name=""/>
        <dsp:cNvSpPr/>
      </dsp:nvSpPr>
      <dsp:spPr>
        <a:xfrm>
          <a:off x="1507738" y="707092"/>
          <a:ext cx="4732020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Please click on the title/link above to access the video.</a:t>
          </a:r>
        </a:p>
      </dsp:txBody>
      <dsp:txXfrm>
        <a:off x="1507738" y="707092"/>
        <a:ext cx="4732020" cy="1305401"/>
      </dsp:txXfrm>
    </dsp:sp>
    <dsp:sp modelId="{1F8FD781-893A-4377-AA7B-E391482FD1E0}">
      <dsp:nvSpPr>
        <dsp:cNvPr id="0" name=""/>
        <dsp:cNvSpPr/>
      </dsp:nvSpPr>
      <dsp:spPr>
        <a:xfrm>
          <a:off x="6239758" y="707092"/>
          <a:ext cx="427584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This will take you to a separate browser to view the video.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You will  need to return to the PowerPoint to finish viewing the slides and to complete the Professional Development Survey.</a:t>
          </a:r>
        </a:p>
      </dsp:txBody>
      <dsp:txXfrm>
        <a:off x="6239758" y="707092"/>
        <a:ext cx="4275841" cy="1305401"/>
      </dsp:txXfrm>
    </dsp:sp>
    <dsp:sp modelId="{4259C4C1-70BD-4401-ABD8-B96F4B3A1CEA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E2458-31A6-4120-A41B-B4A16F329FED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C36FF-C38C-4864-872A-D7BE55584A74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“Inclusive Learning Environments for Infants and Toddlers.” </a:t>
          </a:r>
          <a:r>
            <a:rPr lang="en-US" sz="2000" i="1" kern="1200" dirty="0"/>
            <a:t>ECLKC, </a:t>
          </a:r>
          <a:r>
            <a:rPr lang="en-US" sz="2000" kern="1200" dirty="0"/>
            <a:t>uploaded by </a:t>
          </a:r>
          <a:r>
            <a:rPr lang="en-US" sz="2000" kern="1200" dirty="0" err="1"/>
            <a:t>usgovACF</a:t>
          </a:r>
          <a:r>
            <a:rPr lang="en-US" sz="2000" kern="1200" dirty="0"/>
            <a:t>, 9 Mar. 2021, </a:t>
          </a:r>
          <a:r>
            <a:rPr lang="en-US" sz="2000" kern="1200" dirty="0">
              <a:hlinkClick xmlns:r="http://schemas.openxmlformats.org/officeDocument/2006/relationships" r:id="rId5"/>
            </a:rPr>
            <a:t>https://eclkc.ohs.acf.hhs.gov/learning-environments/teacher-time-series/inclusive-learning-environments-infants-toddlers</a:t>
          </a:r>
          <a:r>
            <a:rPr lang="en-US" sz="2000" kern="1200" dirty="0"/>
            <a:t>.</a:t>
          </a:r>
        </a:p>
      </dsp:txBody>
      <dsp:txXfrm>
        <a:off x="1507738" y="2338844"/>
        <a:ext cx="9007861" cy="1305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7CE7F-F9BF-4036-821E-531556C86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694A98-DC1C-48B0-93B9-709849067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1E4D7-1986-49A4-BAAA-23F6A7085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7428-0436-4E83-AB14-47FEB0B1007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2F1B3-0650-4C39-A908-0E883A27F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509C3-B0C8-48B7-8CE7-D6DDF4252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928A-E688-43A9-9D5B-FB0DE2E2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93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16618-02EE-46A4-A6FB-E30F8F79C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3DE06F-5A6A-4AF1-9BE9-AD0467FE3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F0554-EF11-4D9A-9201-F1384F7B4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7428-0436-4E83-AB14-47FEB0B1007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07E94-435E-4C41-8F8F-D6C6E0CFE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5F9B1-E2D0-469D-AA55-4731FFF39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928A-E688-43A9-9D5B-FB0DE2E2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1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427C7C-3ED2-415F-BD23-850351DDA5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7A3FF0-6818-46FD-A127-14D0DB642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A8832-16DD-460A-A6B6-49DCD0FC8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7428-0436-4E83-AB14-47FEB0B1007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36DA7-E799-442C-AD60-CB8FEA17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8DC6E-F24B-4D36-AC0E-4B3069A9C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928A-E688-43A9-9D5B-FB0DE2E2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7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C45C6-4942-4017-A708-BE67B509D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0F23B-41BE-4A96-801A-0E292C86D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75D22-BDF3-4C97-9E9A-786766304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7428-0436-4E83-AB14-47FEB0B1007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97985-1A9C-4412-A260-FF6D59216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994BF-67CB-4D92-A2A9-378FD1CF4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928A-E688-43A9-9D5B-FB0DE2E2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7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83680-C77F-4AF9-90B0-DB99FC8CB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4D386-5838-47F7-9734-DBA880044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D64C6-106B-4926-87DF-FD622BE46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7428-0436-4E83-AB14-47FEB0B1007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07EB8-4F50-4D88-9A6B-94D3F9927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0BCD1-4AEF-45D2-BD05-DB4094615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928A-E688-43A9-9D5B-FB0DE2E2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2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4508D-6FFF-4897-B014-8306BBBF3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A742F-055E-4548-962A-0DE5ABDCFF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72DEAE-418C-4638-8DD1-E81FFBF25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06BD36-1F25-4B51-B012-3148A2ACF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7428-0436-4E83-AB14-47FEB0B1007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82D5F-1EA2-40ED-B04B-9EFF4393C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39F7A-42BF-4451-A7AD-044EC68E9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928A-E688-43A9-9D5B-FB0DE2E2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9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FA55F-F287-436B-B80F-275BC75B5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393F3-A90F-4F73-9718-48FD91C53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FCFC1-D394-4AE1-89CD-EC4D34ED1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FDBEAE-1776-4D36-A92C-4AA70C6E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D3EF27-5960-45BC-886A-B128A39DF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F5610-3AA8-4A79-B8AE-4C1AFDE12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7428-0436-4E83-AB14-47FEB0B1007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FB9468-9153-489B-9CFD-ECC89C2DF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D267BD-5F77-4E02-9E7B-7A4E0F940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928A-E688-43A9-9D5B-FB0DE2E2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41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640C0-E56B-4FA5-9C4A-50FA99BB9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8DE6A3-3DED-437B-B43B-393B128EF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7428-0436-4E83-AB14-47FEB0B1007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595C9-1FA5-4A76-A27E-2210C8F3C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BAEEF-FEFC-492E-A082-97BF47C7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928A-E688-43A9-9D5B-FB0DE2E2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0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78AAC3-2273-4A14-A285-149241E46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7428-0436-4E83-AB14-47FEB0B1007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867E48-907E-4502-ADDB-8DEDA0AF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D743C-E5D4-4254-A13B-D3F85581B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928A-E688-43A9-9D5B-FB0DE2E2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9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8CC0F-D282-4D6E-AE38-B764E4B79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C4D65-7EDE-4439-AC49-95238A4D3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3E787A-AA6C-430E-8103-EFEEB68EE6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5D34EB-83AE-4964-8FC2-0BE3C5F23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7428-0436-4E83-AB14-47FEB0B1007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32501-AEE7-4C99-90E3-89F188523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BA605-9D3D-47DB-AE14-584D01009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928A-E688-43A9-9D5B-FB0DE2E2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83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05295-0AB1-47BE-9AB2-383F21CF4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E9ED4B-87E6-4577-A4F2-3E1897E7A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11422-AE6B-473E-95AC-59AFD227B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61AB36-AA69-4182-A8E4-8F68F87EF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7428-0436-4E83-AB14-47FEB0B1007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19DE6-B075-4A27-A649-5BC71471B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4FB2B-3BED-4E5D-BE08-12449AF1B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3928A-E688-43A9-9D5B-FB0DE2E2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8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184450-2958-4FD6-A3D9-C8CBC150C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A6028A-5B7B-49EC-90A2-12C1148BB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D4D81-EFD2-480F-BEBE-01A8C219A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57428-0436-4E83-AB14-47FEB0B1007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887D0-A3CD-4687-8B68-1E4BDC33D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5F0E3-2972-40F2-8CBC-91B957FCE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3928A-E688-43A9-9D5B-FB0DE2E2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7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clkc.ohs.acf.hhs.gov/sites/default/files/video/attachments/teacher-time-inclusive-le-it-slides.pdf" TargetMode="External"/><Relationship Id="rId2" Type="http://schemas.openxmlformats.org/officeDocument/2006/relationships/hyperlink" Target="https://eclkc.ohs.acf.hhs.gov/sites/default/files/video/attachments/teacher-time-inclusive-le-it-viewers-guide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view.vzaar.com/23279476/player?apiOn=true&amp;GAOn=true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y9McL2bAWK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remium Photo | Multi-ethnic and disabled people community inclusion concept">
            <a:extLst>
              <a:ext uri="{FF2B5EF4-FFF2-40B4-BE49-F238E27FC236}">
                <a16:creationId xmlns:a16="http://schemas.microsoft.com/office/drawing/2014/main" id="{4EAA32DE-44B6-42E6-8436-DA0DFF6B8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08301-E35C-4189-AE96-C5D3A9C9AA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3400" b="1" dirty="0"/>
              <a:t>Inclusive Learning Environments for Infants and Toddlers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0DF094-E107-4D48-9688-3079DF410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n-US" sz="2000" dirty="0"/>
              <a:t>Please be sure to watch this presentation as a Slide Show!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605A8B43-6303-46AC-A357-0F24DA6F295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855844"/>
            <a:ext cx="1616364" cy="100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1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5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CC8B3-17DE-4D07-A385-DA2840078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6"/>
            <a:ext cx="4840010" cy="1288184"/>
          </a:xfrm>
        </p:spPr>
        <p:txBody>
          <a:bodyPr>
            <a:normAutofit/>
          </a:bodyPr>
          <a:lstStyle/>
          <a:p>
            <a:r>
              <a:rPr lang="en-US" b="1" dirty="0"/>
              <a:t>Training Objectives</a:t>
            </a:r>
          </a:p>
        </p:txBody>
      </p:sp>
      <p:pic>
        <p:nvPicPr>
          <p:cNvPr id="4" name="Picture 4" descr="Joint Statement: 10 years towards Inclusion – European Disability Forum">
            <a:extLst>
              <a:ext uri="{FF2B5EF4-FFF2-40B4-BE49-F238E27FC236}">
                <a16:creationId xmlns:a16="http://schemas.microsoft.com/office/drawing/2014/main" id="{16F752A5-E504-431E-86C6-1B131D05E3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r="15029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CD2CF-56F4-4D3F-980C-13D95FCCF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1782618"/>
            <a:ext cx="4840010" cy="4581237"/>
          </a:xfrm>
        </p:spPr>
        <p:txBody>
          <a:bodyPr>
            <a:noAutofit/>
          </a:bodyPr>
          <a:lstStyle/>
          <a:p>
            <a:r>
              <a:rPr lang="en-US" dirty="0"/>
              <a:t>Welcome to this presentation on creating inclusive learning environments for infants and toddlers.</a:t>
            </a:r>
          </a:p>
          <a:p>
            <a:r>
              <a:rPr lang="en-US" dirty="0"/>
              <a:t>The purpose of this training is to understand why inclusion matters in early childhood environments, and how to implement a learning environment that supports ALL children.</a:t>
            </a:r>
          </a:p>
        </p:txBody>
      </p:sp>
    </p:spTree>
    <p:extLst>
      <p:ext uri="{BB962C8B-B14F-4D97-AF65-F5344CB8AC3E}">
        <p14:creationId xmlns:p14="http://schemas.microsoft.com/office/powerpoint/2010/main" val="164343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y Your Ideas Matter More Than You Think - John Chow dot Com">
            <a:extLst>
              <a:ext uri="{FF2B5EF4-FFF2-40B4-BE49-F238E27FC236}">
                <a16:creationId xmlns:a16="http://schemas.microsoft.com/office/drawing/2014/main" id="{83FB98C1-2716-4080-BF5D-D2899A2DF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4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0" name="Freeform: Shape 136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10121-94AC-4FF0-B507-9AD1A490F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812" y="888521"/>
            <a:ext cx="4062642" cy="4244195"/>
          </a:xfrm>
        </p:spPr>
        <p:txBody>
          <a:bodyPr anchor="t">
            <a:noAutofit/>
          </a:bodyPr>
          <a:lstStyle/>
          <a:p>
            <a:r>
              <a:rPr lang="en-US" sz="1800" dirty="0"/>
              <a:t>At the end of this presentation, you will find a professional development survey.  PLEASE take time to complete this.  Your feedback is ESSENTIAL to expand needed resources on a particular topic and to create new professional development opportunities.  This is also a time for you to reflect on your prior knowledge and practice.  It’s an important piece of the professional development process!</a:t>
            </a:r>
          </a:p>
          <a:p>
            <a:r>
              <a:rPr lang="en-US" sz="1800" dirty="0"/>
              <a:t>Reflection and feedback are important!  Please be sure to complete any included forms as you navigate through this PowerPoint presentation.  Thank you!</a:t>
            </a:r>
          </a:p>
        </p:txBody>
      </p:sp>
    </p:spTree>
    <p:extLst>
      <p:ext uri="{BB962C8B-B14F-4D97-AF65-F5344CB8AC3E}">
        <p14:creationId xmlns:p14="http://schemas.microsoft.com/office/powerpoint/2010/main" val="206514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BDCA2-E051-47A3-AC12-2E36CE7D3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Autofit/>
          </a:bodyPr>
          <a:lstStyle/>
          <a:p>
            <a:r>
              <a:rPr lang="en-US" sz="6600" dirty="0"/>
              <a:t>Teacher Time Series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3CF507-CCEF-4325-8995-24FD9AF14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016000"/>
            <a:ext cx="5542387" cy="4851399"/>
          </a:xfrm>
        </p:spPr>
        <p:txBody>
          <a:bodyPr anchor="t">
            <a:normAutofit lnSpcReduction="10000"/>
          </a:bodyPr>
          <a:lstStyle/>
          <a:p>
            <a:r>
              <a:rPr lang="en-US" sz="2000" dirty="0"/>
              <a:t>On the next slide, please take time to watch the video from ECLKC’s Teacher Time Series: “Inclusive Learning Environments for Infants and Toddlers.”</a:t>
            </a:r>
          </a:p>
          <a:p>
            <a:r>
              <a:rPr lang="en-US" sz="2000" dirty="0"/>
              <a:t>Please be sure to watch the video in its entirety in order to receive full training hours.</a:t>
            </a:r>
          </a:p>
          <a:p>
            <a:r>
              <a:rPr lang="en-US" sz="2000" dirty="0">
                <a:hlinkClick r:id="rId2"/>
              </a:rPr>
              <a:t>CLICK HERE </a:t>
            </a:r>
            <a:r>
              <a:rPr lang="en-US" sz="2000" dirty="0"/>
              <a:t>to access the “Viewer’s Guide” handout.</a:t>
            </a:r>
          </a:p>
          <a:p>
            <a:r>
              <a:rPr lang="en-US" sz="2000" dirty="0"/>
              <a:t>Need a copy of the PowerPoint presentation slides? </a:t>
            </a:r>
            <a:r>
              <a:rPr lang="en-US" sz="2000" dirty="0">
                <a:hlinkClick r:id="rId3"/>
              </a:rPr>
              <a:t>CLICK HERE</a:t>
            </a:r>
            <a:endParaRPr lang="en-US" sz="20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000" dirty="0"/>
              <a:t>REMINDER: This is an archived webinar presentation.  Polls and other chat features are now inactive.</a:t>
            </a:r>
          </a:p>
          <a:p>
            <a:pPr marL="0" indent="0" algn="ctr">
              <a:buNone/>
            </a:pPr>
            <a:r>
              <a:rPr lang="en-US" sz="5400" dirty="0"/>
              <a:t>Let’s get started!</a:t>
            </a:r>
          </a:p>
        </p:txBody>
      </p:sp>
    </p:spTree>
    <p:extLst>
      <p:ext uri="{BB962C8B-B14F-4D97-AF65-F5344CB8AC3E}">
        <p14:creationId xmlns:p14="http://schemas.microsoft.com/office/powerpoint/2010/main" val="248102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5B33E-90B8-4859-9487-B9568F3E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/>
          <a:p>
            <a:pPr algn="ctr"/>
            <a:r>
              <a:rPr lang="en-US" sz="4800" dirty="0">
                <a:hlinkClick r:id="rId2"/>
              </a:rPr>
              <a:t>Inclusive Learning Environments for Infants and Toddlers</a:t>
            </a:r>
            <a:endParaRPr lang="en-US" sz="4800" dirty="0"/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620CE6C9-94A8-4B1B-8787-2E09411E445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180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A09443-E816-49C4-84A8-D3FB0ABFF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Autofit/>
          </a:bodyPr>
          <a:lstStyle/>
          <a:p>
            <a:r>
              <a:rPr lang="en-US" b="1" dirty="0"/>
              <a:t>FINAL TRAINING STEPS</a:t>
            </a:r>
          </a:p>
        </p:txBody>
      </p:sp>
      <p:sp>
        <p:nvSpPr>
          <p:cNvPr id="3077" name="Rectangle 72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Rectangle 7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10. Finish Line - Signing, Funding, and Recording - Find My Way Home">
            <a:extLst>
              <a:ext uri="{FF2B5EF4-FFF2-40B4-BE49-F238E27FC236}">
                <a16:creationId xmlns:a16="http://schemas.microsoft.com/office/drawing/2014/main" id="{CBAD9F73-08A4-4933-9CDA-13DA6BC72A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47"/>
          <a:stretch/>
        </p:blipFill>
        <p:spPr bwMode="auto">
          <a:xfrm>
            <a:off x="576244" y="650494"/>
            <a:ext cx="5628018" cy="53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7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E0323-63C6-4EFD-B2C8-FFDFFA03B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2" y="2031101"/>
            <a:ext cx="4282984" cy="3666966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n-US" sz="2000" dirty="0"/>
              <a:t>Complete the Professional Development Survey on the following slide.</a:t>
            </a:r>
          </a:p>
          <a:p>
            <a:pPr lvl="1"/>
            <a:r>
              <a:rPr lang="en-US" sz="2000" dirty="0"/>
              <a:t>Upon completion of the survey, all staff who participated will be entered into a roster on </a:t>
            </a:r>
            <a:r>
              <a:rPr lang="en-US" sz="2000" dirty="0" err="1"/>
              <a:t>MiRegistry</a:t>
            </a:r>
            <a:r>
              <a:rPr lang="en-US" sz="2000" dirty="0"/>
              <a:t>.</a:t>
            </a:r>
          </a:p>
          <a:p>
            <a:pPr lvl="2"/>
            <a:r>
              <a:rPr lang="en-US" sz="1600" dirty="0"/>
              <a:t>This will serve as a sign-in for </a:t>
            </a:r>
            <a:r>
              <a:rPr lang="en-US" sz="1600" dirty="0" err="1"/>
              <a:t>ChildPlus</a:t>
            </a:r>
            <a:r>
              <a:rPr lang="en-US" sz="1600" dirty="0"/>
              <a:t> as well!</a:t>
            </a:r>
          </a:p>
          <a:p>
            <a:pPr lvl="1"/>
            <a:r>
              <a:rPr lang="en-US" sz="2000" dirty="0"/>
              <a:t>This training will appear on participants’ learning record.</a:t>
            </a:r>
            <a:endParaRPr lang="en-US" sz="1600" dirty="0"/>
          </a:p>
          <a:p>
            <a:pPr lvl="1"/>
            <a:r>
              <a:rPr lang="en-US" sz="2000" dirty="0"/>
              <a:t>Staff can access a training certificate from their profile page on </a:t>
            </a:r>
            <a:r>
              <a:rPr lang="en-US" sz="2000" dirty="0" err="1"/>
              <a:t>MiRegistry</a:t>
            </a:r>
            <a:r>
              <a:rPr lang="en-US" sz="2000" dirty="0"/>
              <a:t>, if desired.</a:t>
            </a:r>
          </a:p>
        </p:txBody>
      </p:sp>
      <p:sp>
        <p:nvSpPr>
          <p:cNvPr id="3080" name="Rectangle 7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E1A6B4-4027-4591-8201-BA5E9D38C995}"/>
              </a:ext>
            </a:extLst>
          </p:cNvPr>
          <p:cNvSpPr txBox="1"/>
          <p:nvPr/>
        </p:nvSpPr>
        <p:spPr>
          <a:xfrm>
            <a:off x="6761217" y="5900468"/>
            <a:ext cx="4918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 a link to the PD survey instead? </a:t>
            </a:r>
            <a:r>
              <a:rPr lang="en-US" dirty="0">
                <a:hlinkClick r:id="rId3"/>
              </a:rPr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56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2" name="Add-in 1" title="Forms">
                <a:extLst>
                  <a:ext uri="{FF2B5EF4-FFF2-40B4-BE49-F238E27FC236}">
                    <a16:creationId xmlns:a16="http://schemas.microsoft.com/office/drawing/2014/main" id="{D712B66D-F0B3-47FC-ACC0-A7762254711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" name="Add-in 1" title="Forms">
                <a:extLst>
                  <a:ext uri="{FF2B5EF4-FFF2-40B4-BE49-F238E27FC236}">
                    <a16:creationId xmlns:a16="http://schemas.microsoft.com/office/drawing/2014/main" id="{D712B66D-F0B3-47FC-ACC0-A7762254711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8004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5FD9B3-351B-400E-80B0-067D8751A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7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89BBC-A9BF-402B-8378-336D51055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b="1" dirty="0"/>
              <a:t>The End!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67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webextension1.xml><?xml version="1.0" encoding="utf-8"?>
<we:webextension xmlns:we="http://schemas.microsoft.com/office/webextensions/webextension/2010/11" id="{DA5E69B4-3E87-4D59-8969-DDAC03B2E31A}">
  <we:reference id="wa104381526" version="1.0.0.0" store="en-US" storeType="OMEX"/>
  <we:alternateReferences>
    <we:reference id="WA104381526" version="1.0.0.0" store="WA104381526" storeType="OMEX"/>
  </we:alternateReferences>
  <we:properties>
    <we:property name="FormID" value="&quot;CUO2vqoEnECtbrNQ3fGRQaeNdzGeR-tCpHndNJi4VLBURUVLU0FPWDlaMThaNzFVV0EwWThYUUxIUC4u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423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Inclusive Learning Environments for Infants and Toddlers</vt:lpstr>
      <vt:lpstr>Training Objectives</vt:lpstr>
      <vt:lpstr>PowerPoint Presentation</vt:lpstr>
      <vt:lpstr>Teacher Time Series</vt:lpstr>
      <vt:lpstr>Inclusive Learning Environments for Infants and Toddlers</vt:lpstr>
      <vt:lpstr>FINAL TRAINING STEPS</vt:lpstr>
      <vt:lpstr>PowerPoint Presentation</vt:lpstr>
      <vt:lpstr>The End!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Inclusive Learning Environments for Infants and Toddlers</dc:title>
  <dc:creator>Kristin Ruckle</dc:creator>
  <cp:lastModifiedBy>Kristin Ruckle</cp:lastModifiedBy>
  <cp:revision>10</cp:revision>
  <dcterms:created xsi:type="dcterms:W3CDTF">2021-11-17T20:48:47Z</dcterms:created>
  <dcterms:modified xsi:type="dcterms:W3CDTF">2022-03-28T19:47:31Z</dcterms:modified>
</cp:coreProperties>
</file>