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webextensions/webextension1.xml" ContentType="application/vnd.ms-office.webextension+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sldIdLst>
    <p:sldId id="256" r:id="rId3"/>
    <p:sldId id="257" r:id="rId4"/>
    <p:sldId id="300" r:id="rId5"/>
    <p:sldId id="298" r:id="rId6"/>
    <p:sldId id="262" r:id="rId7"/>
    <p:sldId id="260" r:id="rId8"/>
    <p:sldId id="263" r:id="rId9"/>
    <p:sldId id="264" r:id="rId10"/>
    <p:sldId id="265" r:id="rId11"/>
    <p:sldId id="266" r:id="rId12"/>
    <p:sldId id="267" r:id="rId13"/>
    <p:sldId id="269" r:id="rId14"/>
    <p:sldId id="270" r:id="rId15"/>
    <p:sldId id="271" r:id="rId16"/>
    <p:sldId id="272" r:id="rId17"/>
    <p:sldId id="277" r:id="rId18"/>
    <p:sldId id="274" r:id="rId19"/>
    <p:sldId id="278" r:id="rId20"/>
    <p:sldId id="275" r:id="rId21"/>
    <p:sldId id="276" r:id="rId22"/>
    <p:sldId id="268" r:id="rId23"/>
    <p:sldId id="279" r:id="rId24"/>
    <p:sldId id="283" r:id="rId25"/>
    <p:sldId id="280" r:id="rId26"/>
    <p:sldId id="281" r:id="rId27"/>
    <p:sldId id="282" r:id="rId28"/>
    <p:sldId id="284" r:id="rId29"/>
    <p:sldId id="285" r:id="rId30"/>
    <p:sldId id="287" r:id="rId31"/>
    <p:sldId id="288" r:id="rId32"/>
    <p:sldId id="289" r:id="rId33"/>
    <p:sldId id="290" r:id="rId34"/>
    <p:sldId id="291" r:id="rId35"/>
    <p:sldId id="292" r:id="rId36"/>
    <p:sldId id="297" r:id="rId37"/>
    <p:sldId id="293" r:id="rId38"/>
    <p:sldId id="273" r:id="rId39"/>
    <p:sldId id="294" r:id="rId40"/>
    <p:sldId id="295" r:id="rId41"/>
    <p:sldId id="259" r:id="rId42"/>
    <p:sldId id="29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BA494-8ED4-47EA-A752-6CB53ED0BE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A4623F-4478-4BFE-8578-7E0F6478AD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608753-7109-400C-AD05-A61000E09210}"/>
              </a:ext>
            </a:extLst>
          </p:cNvPr>
          <p:cNvSpPr>
            <a:spLocks noGrp="1"/>
          </p:cNvSpPr>
          <p:nvPr>
            <p:ph type="dt" sz="half" idx="10"/>
          </p:nvPr>
        </p:nvSpPr>
        <p:spPr/>
        <p:txBody>
          <a:bodyPr/>
          <a:lstStyle/>
          <a:p>
            <a:fld id="{3224FF4F-7586-4364-BD0C-341C9F763EB3}" type="datetimeFigureOut">
              <a:rPr lang="en-US" smtClean="0"/>
              <a:t>4/5/2022</a:t>
            </a:fld>
            <a:endParaRPr lang="en-US"/>
          </a:p>
        </p:txBody>
      </p:sp>
      <p:sp>
        <p:nvSpPr>
          <p:cNvPr id="5" name="Footer Placeholder 4">
            <a:extLst>
              <a:ext uri="{FF2B5EF4-FFF2-40B4-BE49-F238E27FC236}">
                <a16:creationId xmlns:a16="http://schemas.microsoft.com/office/drawing/2014/main" id="{DF80EC46-584D-42B5-9E9E-372DD461D5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86D255-733C-47B9-88AD-D42A772E7AEA}"/>
              </a:ext>
            </a:extLst>
          </p:cNvPr>
          <p:cNvSpPr>
            <a:spLocks noGrp="1"/>
          </p:cNvSpPr>
          <p:nvPr>
            <p:ph type="sldNum" sz="quarter" idx="12"/>
          </p:nvPr>
        </p:nvSpPr>
        <p:spPr/>
        <p:txBody>
          <a:bodyPr/>
          <a:lstStyle/>
          <a:p>
            <a:fld id="{41F13FDD-3855-47E9-9500-1A16775B4F56}" type="slidenum">
              <a:rPr lang="en-US" smtClean="0"/>
              <a:t>‹#›</a:t>
            </a:fld>
            <a:endParaRPr lang="en-US"/>
          </a:p>
        </p:txBody>
      </p:sp>
    </p:spTree>
    <p:extLst>
      <p:ext uri="{BB962C8B-B14F-4D97-AF65-F5344CB8AC3E}">
        <p14:creationId xmlns:p14="http://schemas.microsoft.com/office/powerpoint/2010/main" val="199865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C9949-B411-473C-A53A-74E8C789E1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020F1F-C15F-4E55-88A7-B005536DEF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98A06D-53B7-4CAD-BDEE-11A830030022}"/>
              </a:ext>
            </a:extLst>
          </p:cNvPr>
          <p:cNvSpPr>
            <a:spLocks noGrp="1"/>
          </p:cNvSpPr>
          <p:nvPr>
            <p:ph type="dt" sz="half" idx="10"/>
          </p:nvPr>
        </p:nvSpPr>
        <p:spPr/>
        <p:txBody>
          <a:bodyPr/>
          <a:lstStyle/>
          <a:p>
            <a:fld id="{3224FF4F-7586-4364-BD0C-341C9F763EB3}" type="datetimeFigureOut">
              <a:rPr lang="en-US" smtClean="0"/>
              <a:t>4/5/2022</a:t>
            </a:fld>
            <a:endParaRPr lang="en-US"/>
          </a:p>
        </p:txBody>
      </p:sp>
      <p:sp>
        <p:nvSpPr>
          <p:cNvPr id="5" name="Footer Placeholder 4">
            <a:extLst>
              <a:ext uri="{FF2B5EF4-FFF2-40B4-BE49-F238E27FC236}">
                <a16:creationId xmlns:a16="http://schemas.microsoft.com/office/drawing/2014/main" id="{DA425EE3-B99C-40D3-BE99-43BFDF838A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01F61A-15F0-4BC8-81BB-207C7AF64B8C}"/>
              </a:ext>
            </a:extLst>
          </p:cNvPr>
          <p:cNvSpPr>
            <a:spLocks noGrp="1"/>
          </p:cNvSpPr>
          <p:nvPr>
            <p:ph type="sldNum" sz="quarter" idx="12"/>
          </p:nvPr>
        </p:nvSpPr>
        <p:spPr/>
        <p:txBody>
          <a:bodyPr/>
          <a:lstStyle/>
          <a:p>
            <a:fld id="{41F13FDD-3855-47E9-9500-1A16775B4F56}" type="slidenum">
              <a:rPr lang="en-US" smtClean="0"/>
              <a:t>‹#›</a:t>
            </a:fld>
            <a:endParaRPr lang="en-US"/>
          </a:p>
        </p:txBody>
      </p:sp>
    </p:spTree>
    <p:extLst>
      <p:ext uri="{BB962C8B-B14F-4D97-AF65-F5344CB8AC3E}">
        <p14:creationId xmlns:p14="http://schemas.microsoft.com/office/powerpoint/2010/main" val="365186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AA95D6-88D3-4846-9B7D-9AAD54E794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50F4E6-2468-4354-A20A-C22C54803F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6A0E6E-42DD-4A9A-BD94-1476D88ED789}"/>
              </a:ext>
            </a:extLst>
          </p:cNvPr>
          <p:cNvSpPr>
            <a:spLocks noGrp="1"/>
          </p:cNvSpPr>
          <p:nvPr>
            <p:ph type="dt" sz="half" idx="10"/>
          </p:nvPr>
        </p:nvSpPr>
        <p:spPr/>
        <p:txBody>
          <a:bodyPr/>
          <a:lstStyle/>
          <a:p>
            <a:fld id="{3224FF4F-7586-4364-BD0C-341C9F763EB3}" type="datetimeFigureOut">
              <a:rPr lang="en-US" smtClean="0"/>
              <a:t>4/5/2022</a:t>
            </a:fld>
            <a:endParaRPr lang="en-US"/>
          </a:p>
        </p:txBody>
      </p:sp>
      <p:sp>
        <p:nvSpPr>
          <p:cNvPr id="5" name="Footer Placeholder 4">
            <a:extLst>
              <a:ext uri="{FF2B5EF4-FFF2-40B4-BE49-F238E27FC236}">
                <a16:creationId xmlns:a16="http://schemas.microsoft.com/office/drawing/2014/main" id="{4D900FC3-65A9-435D-9AA0-14B52E34EA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C793B3-2428-4893-AC9D-BABF0619A742}"/>
              </a:ext>
            </a:extLst>
          </p:cNvPr>
          <p:cNvSpPr>
            <a:spLocks noGrp="1"/>
          </p:cNvSpPr>
          <p:nvPr>
            <p:ph type="sldNum" sz="quarter" idx="12"/>
          </p:nvPr>
        </p:nvSpPr>
        <p:spPr/>
        <p:txBody>
          <a:bodyPr/>
          <a:lstStyle/>
          <a:p>
            <a:fld id="{41F13FDD-3855-47E9-9500-1A16775B4F56}" type="slidenum">
              <a:rPr lang="en-US" smtClean="0"/>
              <a:t>‹#›</a:t>
            </a:fld>
            <a:endParaRPr lang="en-US"/>
          </a:p>
        </p:txBody>
      </p:sp>
    </p:spTree>
    <p:extLst>
      <p:ext uri="{BB962C8B-B14F-4D97-AF65-F5344CB8AC3E}">
        <p14:creationId xmlns:p14="http://schemas.microsoft.com/office/powerpoint/2010/main" val="3641178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71008-668E-487E-AD62-FB9FD760F4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A537C1-7A88-4E33-97D3-53768CB664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3B0064-676A-4A33-BA08-EA87521E993B}"/>
              </a:ext>
            </a:extLst>
          </p:cNvPr>
          <p:cNvSpPr>
            <a:spLocks noGrp="1"/>
          </p:cNvSpPr>
          <p:nvPr>
            <p:ph type="dt" sz="half" idx="10"/>
          </p:nvPr>
        </p:nvSpPr>
        <p:spPr/>
        <p:txBody>
          <a:bodyPr/>
          <a:lstStyle/>
          <a:p>
            <a:fld id="{4624D7C1-E400-4100-8C08-5AB69B636DCA}" type="datetimeFigureOut">
              <a:rPr lang="en-US" smtClean="0"/>
              <a:t>4/5/2022</a:t>
            </a:fld>
            <a:endParaRPr lang="en-US"/>
          </a:p>
        </p:txBody>
      </p:sp>
      <p:sp>
        <p:nvSpPr>
          <p:cNvPr id="5" name="Footer Placeholder 4">
            <a:extLst>
              <a:ext uri="{FF2B5EF4-FFF2-40B4-BE49-F238E27FC236}">
                <a16:creationId xmlns:a16="http://schemas.microsoft.com/office/drawing/2014/main" id="{346002CC-BC5F-492F-B77B-0604EF8433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8B076A-F208-4DE2-94C2-78156974D44A}"/>
              </a:ext>
            </a:extLst>
          </p:cNvPr>
          <p:cNvSpPr>
            <a:spLocks noGrp="1"/>
          </p:cNvSpPr>
          <p:nvPr>
            <p:ph type="sldNum" sz="quarter" idx="12"/>
          </p:nvPr>
        </p:nvSpPr>
        <p:spPr/>
        <p:txBody>
          <a:bodyPr/>
          <a:lstStyle/>
          <a:p>
            <a:fld id="{7FB7EBFD-A320-4594-9AFE-8480F1E65D99}" type="slidenum">
              <a:rPr lang="en-US" smtClean="0"/>
              <a:t>‹#›</a:t>
            </a:fld>
            <a:endParaRPr lang="en-US"/>
          </a:p>
        </p:txBody>
      </p:sp>
    </p:spTree>
    <p:extLst>
      <p:ext uri="{BB962C8B-B14F-4D97-AF65-F5344CB8AC3E}">
        <p14:creationId xmlns:p14="http://schemas.microsoft.com/office/powerpoint/2010/main" val="596427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DD08A-CC2A-4589-A451-D9FB4D1CC9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FEC41E-36F9-4122-9276-7C31062A7C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D52D70-4919-4DAE-9A0A-E5600D864341}"/>
              </a:ext>
            </a:extLst>
          </p:cNvPr>
          <p:cNvSpPr>
            <a:spLocks noGrp="1"/>
          </p:cNvSpPr>
          <p:nvPr>
            <p:ph type="dt" sz="half" idx="10"/>
          </p:nvPr>
        </p:nvSpPr>
        <p:spPr/>
        <p:txBody>
          <a:bodyPr/>
          <a:lstStyle/>
          <a:p>
            <a:fld id="{3224FF4F-7586-4364-BD0C-341C9F763EB3}" type="datetimeFigureOut">
              <a:rPr lang="en-US" smtClean="0"/>
              <a:t>4/5/2022</a:t>
            </a:fld>
            <a:endParaRPr lang="en-US"/>
          </a:p>
        </p:txBody>
      </p:sp>
      <p:sp>
        <p:nvSpPr>
          <p:cNvPr id="5" name="Footer Placeholder 4">
            <a:extLst>
              <a:ext uri="{FF2B5EF4-FFF2-40B4-BE49-F238E27FC236}">
                <a16:creationId xmlns:a16="http://schemas.microsoft.com/office/drawing/2014/main" id="{9F6E4F89-8E50-4784-8E51-2BBEF6C07E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ED688A-A35F-4452-A599-86233C450115}"/>
              </a:ext>
            </a:extLst>
          </p:cNvPr>
          <p:cNvSpPr>
            <a:spLocks noGrp="1"/>
          </p:cNvSpPr>
          <p:nvPr>
            <p:ph type="sldNum" sz="quarter" idx="12"/>
          </p:nvPr>
        </p:nvSpPr>
        <p:spPr/>
        <p:txBody>
          <a:bodyPr/>
          <a:lstStyle/>
          <a:p>
            <a:fld id="{41F13FDD-3855-47E9-9500-1A16775B4F56}" type="slidenum">
              <a:rPr lang="en-US" smtClean="0"/>
              <a:t>‹#›</a:t>
            </a:fld>
            <a:endParaRPr lang="en-US"/>
          </a:p>
        </p:txBody>
      </p:sp>
    </p:spTree>
    <p:extLst>
      <p:ext uri="{BB962C8B-B14F-4D97-AF65-F5344CB8AC3E}">
        <p14:creationId xmlns:p14="http://schemas.microsoft.com/office/powerpoint/2010/main" val="3721736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43732-CDCE-4946-B5DB-BA669BED85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223267-69E6-4A80-9EDA-3A84FBF016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01B460-CD03-432D-AF08-CD9D862E1361}"/>
              </a:ext>
            </a:extLst>
          </p:cNvPr>
          <p:cNvSpPr>
            <a:spLocks noGrp="1"/>
          </p:cNvSpPr>
          <p:nvPr>
            <p:ph type="dt" sz="half" idx="10"/>
          </p:nvPr>
        </p:nvSpPr>
        <p:spPr/>
        <p:txBody>
          <a:bodyPr/>
          <a:lstStyle/>
          <a:p>
            <a:fld id="{3224FF4F-7586-4364-BD0C-341C9F763EB3}" type="datetimeFigureOut">
              <a:rPr lang="en-US" smtClean="0"/>
              <a:t>4/5/2022</a:t>
            </a:fld>
            <a:endParaRPr lang="en-US"/>
          </a:p>
        </p:txBody>
      </p:sp>
      <p:sp>
        <p:nvSpPr>
          <p:cNvPr id="5" name="Footer Placeholder 4">
            <a:extLst>
              <a:ext uri="{FF2B5EF4-FFF2-40B4-BE49-F238E27FC236}">
                <a16:creationId xmlns:a16="http://schemas.microsoft.com/office/drawing/2014/main" id="{399CF83D-334B-4209-B5D0-106AA5F1C2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C044DD-5F21-4D34-A33D-AE112F219B83}"/>
              </a:ext>
            </a:extLst>
          </p:cNvPr>
          <p:cNvSpPr>
            <a:spLocks noGrp="1"/>
          </p:cNvSpPr>
          <p:nvPr>
            <p:ph type="sldNum" sz="quarter" idx="12"/>
          </p:nvPr>
        </p:nvSpPr>
        <p:spPr/>
        <p:txBody>
          <a:bodyPr/>
          <a:lstStyle/>
          <a:p>
            <a:fld id="{41F13FDD-3855-47E9-9500-1A16775B4F56}" type="slidenum">
              <a:rPr lang="en-US" smtClean="0"/>
              <a:t>‹#›</a:t>
            </a:fld>
            <a:endParaRPr lang="en-US"/>
          </a:p>
        </p:txBody>
      </p:sp>
    </p:spTree>
    <p:extLst>
      <p:ext uri="{BB962C8B-B14F-4D97-AF65-F5344CB8AC3E}">
        <p14:creationId xmlns:p14="http://schemas.microsoft.com/office/powerpoint/2010/main" val="3074440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E5C57-F70D-4FCF-AE75-70898D8E3D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927A16-0A7A-4334-8EAB-B67BB6C8D2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F49AED-3A19-4FCF-971D-FD66C50439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AA1224-9947-4F3D-9448-1E5CE5AB735F}"/>
              </a:ext>
            </a:extLst>
          </p:cNvPr>
          <p:cNvSpPr>
            <a:spLocks noGrp="1"/>
          </p:cNvSpPr>
          <p:nvPr>
            <p:ph type="dt" sz="half" idx="10"/>
          </p:nvPr>
        </p:nvSpPr>
        <p:spPr/>
        <p:txBody>
          <a:bodyPr/>
          <a:lstStyle/>
          <a:p>
            <a:fld id="{3224FF4F-7586-4364-BD0C-341C9F763EB3}" type="datetimeFigureOut">
              <a:rPr lang="en-US" smtClean="0"/>
              <a:t>4/5/2022</a:t>
            </a:fld>
            <a:endParaRPr lang="en-US"/>
          </a:p>
        </p:txBody>
      </p:sp>
      <p:sp>
        <p:nvSpPr>
          <p:cNvPr id="6" name="Footer Placeholder 5">
            <a:extLst>
              <a:ext uri="{FF2B5EF4-FFF2-40B4-BE49-F238E27FC236}">
                <a16:creationId xmlns:a16="http://schemas.microsoft.com/office/drawing/2014/main" id="{2F66AC39-1398-4F08-A368-EAFE62158E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E1DF58-6A75-4F7E-98B3-B5B9EAB87AB7}"/>
              </a:ext>
            </a:extLst>
          </p:cNvPr>
          <p:cNvSpPr>
            <a:spLocks noGrp="1"/>
          </p:cNvSpPr>
          <p:nvPr>
            <p:ph type="sldNum" sz="quarter" idx="12"/>
          </p:nvPr>
        </p:nvSpPr>
        <p:spPr/>
        <p:txBody>
          <a:bodyPr/>
          <a:lstStyle/>
          <a:p>
            <a:fld id="{41F13FDD-3855-47E9-9500-1A16775B4F56}" type="slidenum">
              <a:rPr lang="en-US" smtClean="0"/>
              <a:t>‹#›</a:t>
            </a:fld>
            <a:endParaRPr lang="en-US"/>
          </a:p>
        </p:txBody>
      </p:sp>
    </p:spTree>
    <p:extLst>
      <p:ext uri="{BB962C8B-B14F-4D97-AF65-F5344CB8AC3E}">
        <p14:creationId xmlns:p14="http://schemas.microsoft.com/office/powerpoint/2010/main" val="1856096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135A8-393F-4DB7-86A5-6912C7FCA4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4AD449-EA8F-483B-A593-D1766B6E18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17DFAA-9339-4737-8C43-289FCBE183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A44B0B-4E31-4A08-A421-6A7C6A41C4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F4FCDF-B0D2-47DA-9487-7B419DFD47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3CEA44-9AA9-4F20-AD25-DD68A0B84FC3}"/>
              </a:ext>
            </a:extLst>
          </p:cNvPr>
          <p:cNvSpPr>
            <a:spLocks noGrp="1"/>
          </p:cNvSpPr>
          <p:nvPr>
            <p:ph type="dt" sz="half" idx="10"/>
          </p:nvPr>
        </p:nvSpPr>
        <p:spPr/>
        <p:txBody>
          <a:bodyPr/>
          <a:lstStyle/>
          <a:p>
            <a:fld id="{3224FF4F-7586-4364-BD0C-341C9F763EB3}" type="datetimeFigureOut">
              <a:rPr lang="en-US" smtClean="0"/>
              <a:t>4/5/2022</a:t>
            </a:fld>
            <a:endParaRPr lang="en-US"/>
          </a:p>
        </p:txBody>
      </p:sp>
      <p:sp>
        <p:nvSpPr>
          <p:cNvPr id="8" name="Footer Placeholder 7">
            <a:extLst>
              <a:ext uri="{FF2B5EF4-FFF2-40B4-BE49-F238E27FC236}">
                <a16:creationId xmlns:a16="http://schemas.microsoft.com/office/drawing/2014/main" id="{6368F77B-CABF-4CBE-94A1-D86DE5197C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246BD2-D4C8-4E9D-9A33-18A1139A05D0}"/>
              </a:ext>
            </a:extLst>
          </p:cNvPr>
          <p:cNvSpPr>
            <a:spLocks noGrp="1"/>
          </p:cNvSpPr>
          <p:nvPr>
            <p:ph type="sldNum" sz="quarter" idx="12"/>
          </p:nvPr>
        </p:nvSpPr>
        <p:spPr/>
        <p:txBody>
          <a:bodyPr/>
          <a:lstStyle/>
          <a:p>
            <a:fld id="{41F13FDD-3855-47E9-9500-1A16775B4F56}" type="slidenum">
              <a:rPr lang="en-US" smtClean="0"/>
              <a:t>‹#›</a:t>
            </a:fld>
            <a:endParaRPr lang="en-US"/>
          </a:p>
        </p:txBody>
      </p:sp>
    </p:spTree>
    <p:extLst>
      <p:ext uri="{BB962C8B-B14F-4D97-AF65-F5344CB8AC3E}">
        <p14:creationId xmlns:p14="http://schemas.microsoft.com/office/powerpoint/2010/main" val="2313212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9B834-EE6C-4294-AA73-210976A19A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6007B1-EEEB-4215-BF2E-BE6C896EF177}"/>
              </a:ext>
            </a:extLst>
          </p:cNvPr>
          <p:cNvSpPr>
            <a:spLocks noGrp="1"/>
          </p:cNvSpPr>
          <p:nvPr>
            <p:ph type="dt" sz="half" idx="10"/>
          </p:nvPr>
        </p:nvSpPr>
        <p:spPr/>
        <p:txBody>
          <a:bodyPr/>
          <a:lstStyle/>
          <a:p>
            <a:fld id="{3224FF4F-7586-4364-BD0C-341C9F763EB3}" type="datetimeFigureOut">
              <a:rPr lang="en-US" smtClean="0"/>
              <a:t>4/5/2022</a:t>
            </a:fld>
            <a:endParaRPr lang="en-US"/>
          </a:p>
        </p:txBody>
      </p:sp>
      <p:sp>
        <p:nvSpPr>
          <p:cNvPr id="4" name="Footer Placeholder 3">
            <a:extLst>
              <a:ext uri="{FF2B5EF4-FFF2-40B4-BE49-F238E27FC236}">
                <a16:creationId xmlns:a16="http://schemas.microsoft.com/office/drawing/2014/main" id="{F07835B2-DA94-4A3F-9911-86419FD050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3479A6-4D9A-4D63-8EC0-2AD6AE5D6145}"/>
              </a:ext>
            </a:extLst>
          </p:cNvPr>
          <p:cNvSpPr>
            <a:spLocks noGrp="1"/>
          </p:cNvSpPr>
          <p:nvPr>
            <p:ph type="sldNum" sz="quarter" idx="12"/>
          </p:nvPr>
        </p:nvSpPr>
        <p:spPr/>
        <p:txBody>
          <a:bodyPr/>
          <a:lstStyle/>
          <a:p>
            <a:fld id="{41F13FDD-3855-47E9-9500-1A16775B4F56}" type="slidenum">
              <a:rPr lang="en-US" smtClean="0"/>
              <a:t>‹#›</a:t>
            </a:fld>
            <a:endParaRPr lang="en-US"/>
          </a:p>
        </p:txBody>
      </p:sp>
    </p:spTree>
    <p:extLst>
      <p:ext uri="{BB962C8B-B14F-4D97-AF65-F5344CB8AC3E}">
        <p14:creationId xmlns:p14="http://schemas.microsoft.com/office/powerpoint/2010/main" val="1042065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9CC707-292E-4149-BF2D-B82BCB8DF166}"/>
              </a:ext>
            </a:extLst>
          </p:cNvPr>
          <p:cNvSpPr>
            <a:spLocks noGrp="1"/>
          </p:cNvSpPr>
          <p:nvPr>
            <p:ph type="dt" sz="half" idx="10"/>
          </p:nvPr>
        </p:nvSpPr>
        <p:spPr/>
        <p:txBody>
          <a:bodyPr/>
          <a:lstStyle/>
          <a:p>
            <a:fld id="{3224FF4F-7586-4364-BD0C-341C9F763EB3}" type="datetimeFigureOut">
              <a:rPr lang="en-US" smtClean="0"/>
              <a:t>4/5/2022</a:t>
            </a:fld>
            <a:endParaRPr lang="en-US"/>
          </a:p>
        </p:txBody>
      </p:sp>
      <p:sp>
        <p:nvSpPr>
          <p:cNvPr id="3" name="Footer Placeholder 2">
            <a:extLst>
              <a:ext uri="{FF2B5EF4-FFF2-40B4-BE49-F238E27FC236}">
                <a16:creationId xmlns:a16="http://schemas.microsoft.com/office/drawing/2014/main" id="{326FB749-BBC8-4BF6-AD3E-1BA250553D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4DB7FF-EAD1-4867-8AB3-2CF88050D1CC}"/>
              </a:ext>
            </a:extLst>
          </p:cNvPr>
          <p:cNvSpPr>
            <a:spLocks noGrp="1"/>
          </p:cNvSpPr>
          <p:nvPr>
            <p:ph type="sldNum" sz="quarter" idx="12"/>
          </p:nvPr>
        </p:nvSpPr>
        <p:spPr/>
        <p:txBody>
          <a:bodyPr/>
          <a:lstStyle/>
          <a:p>
            <a:fld id="{41F13FDD-3855-47E9-9500-1A16775B4F56}" type="slidenum">
              <a:rPr lang="en-US" smtClean="0"/>
              <a:t>‹#›</a:t>
            </a:fld>
            <a:endParaRPr lang="en-US"/>
          </a:p>
        </p:txBody>
      </p:sp>
    </p:spTree>
    <p:extLst>
      <p:ext uri="{BB962C8B-B14F-4D97-AF65-F5344CB8AC3E}">
        <p14:creationId xmlns:p14="http://schemas.microsoft.com/office/powerpoint/2010/main" val="2141155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6D8E1-A0ED-432A-9277-3341661A0A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34ED8D-FD22-4E13-8943-8A5733F2F8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A33754-C8F1-4330-B028-AC518400E2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9A74AA-BA32-4D0F-84BA-A07B5BA09332}"/>
              </a:ext>
            </a:extLst>
          </p:cNvPr>
          <p:cNvSpPr>
            <a:spLocks noGrp="1"/>
          </p:cNvSpPr>
          <p:nvPr>
            <p:ph type="dt" sz="half" idx="10"/>
          </p:nvPr>
        </p:nvSpPr>
        <p:spPr/>
        <p:txBody>
          <a:bodyPr/>
          <a:lstStyle/>
          <a:p>
            <a:fld id="{3224FF4F-7586-4364-BD0C-341C9F763EB3}" type="datetimeFigureOut">
              <a:rPr lang="en-US" smtClean="0"/>
              <a:t>4/5/2022</a:t>
            </a:fld>
            <a:endParaRPr lang="en-US"/>
          </a:p>
        </p:txBody>
      </p:sp>
      <p:sp>
        <p:nvSpPr>
          <p:cNvPr id="6" name="Footer Placeholder 5">
            <a:extLst>
              <a:ext uri="{FF2B5EF4-FFF2-40B4-BE49-F238E27FC236}">
                <a16:creationId xmlns:a16="http://schemas.microsoft.com/office/drawing/2014/main" id="{29A88B54-EFCB-46C6-91D2-382E1A9734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E569E5-7CE3-422D-8AB7-E333753E49FE}"/>
              </a:ext>
            </a:extLst>
          </p:cNvPr>
          <p:cNvSpPr>
            <a:spLocks noGrp="1"/>
          </p:cNvSpPr>
          <p:nvPr>
            <p:ph type="sldNum" sz="quarter" idx="12"/>
          </p:nvPr>
        </p:nvSpPr>
        <p:spPr/>
        <p:txBody>
          <a:bodyPr/>
          <a:lstStyle/>
          <a:p>
            <a:fld id="{41F13FDD-3855-47E9-9500-1A16775B4F56}" type="slidenum">
              <a:rPr lang="en-US" smtClean="0"/>
              <a:t>‹#›</a:t>
            </a:fld>
            <a:endParaRPr lang="en-US"/>
          </a:p>
        </p:txBody>
      </p:sp>
    </p:spTree>
    <p:extLst>
      <p:ext uri="{BB962C8B-B14F-4D97-AF65-F5344CB8AC3E}">
        <p14:creationId xmlns:p14="http://schemas.microsoft.com/office/powerpoint/2010/main" val="2782716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04C2B-9FAB-4601-B861-A70BB261A9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8E55DE-CBD7-4A4C-9FE5-DBC937491E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A8C448-4640-400B-A0A4-1B11B7BC5B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5DD26A-3100-4735-9FF1-DDA34B1FA8E7}"/>
              </a:ext>
            </a:extLst>
          </p:cNvPr>
          <p:cNvSpPr>
            <a:spLocks noGrp="1"/>
          </p:cNvSpPr>
          <p:nvPr>
            <p:ph type="dt" sz="half" idx="10"/>
          </p:nvPr>
        </p:nvSpPr>
        <p:spPr/>
        <p:txBody>
          <a:bodyPr/>
          <a:lstStyle/>
          <a:p>
            <a:fld id="{3224FF4F-7586-4364-BD0C-341C9F763EB3}" type="datetimeFigureOut">
              <a:rPr lang="en-US" smtClean="0"/>
              <a:t>4/5/2022</a:t>
            </a:fld>
            <a:endParaRPr lang="en-US"/>
          </a:p>
        </p:txBody>
      </p:sp>
      <p:sp>
        <p:nvSpPr>
          <p:cNvPr id="6" name="Footer Placeholder 5">
            <a:extLst>
              <a:ext uri="{FF2B5EF4-FFF2-40B4-BE49-F238E27FC236}">
                <a16:creationId xmlns:a16="http://schemas.microsoft.com/office/drawing/2014/main" id="{D30826A6-2E12-4DCD-AC55-28E19C134B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169116-F92E-4632-A149-10D3800E3CF6}"/>
              </a:ext>
            </a:extLst>
          </p:cNvPr>
          <p:cNvSpPr>
            <a:spLocks noGrp="1"/>
          </p:cNvSpPr>
          <p:nvPr>
            <p:ph type="sldNum" sz="quarter" idx="12"/>
          </p:nvPr>
        </p:nvSpPr>
        <p:spPr/>
        <p:txBody>
          <a:bodyPr/>
          <a:lstStyle/>
          <a:p>
            <a:fld id="{41F13FDD-3855-47E9-9500-1A16775B4F56}" type="slidenum">
              <a:rPr lang="en-US" smtClean="0"/>
              <a:t>‹#›</a:t>
            </a:fld>
            <a:endParaRPr lang="en-US"/>
          </a:p>
        </p:txBody>
      </p:sp>
    </p:spTree>
    <p:extLst>
      <p:ext uri="{BB962C8B-B14F-4D97-AF65-F5344CB8AC3E}">
        <p14:creationId xmlns:p14="http://schemas.microsoft.com/office/powerpoint/2010/main" val="3876211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242835-1EC3-4D53-8679-5036E0365C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B1AD09-4054-4410-BCC3-DC63BFE462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703D61-7366-43E1-B7CA-64174DE453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4FF4F-7586-4364-BD0C-341C9F763EB3}" type="datetimeFigureOut">
              <a:rPr lang="en-US" smtClean="0"/>
              <a:t>4/5/2022</a:t>
            </a:fld>
            <a:endParaRPr lang="en-US"/>
          </a:p>
        </p:txBody>
      </p:sp>
      <p:sp>
        <p:nvSpPr>
          <p:cNvPr id="5" name="Footer Placeholder 4">
            <a:extLst>
              <a:ext uri="{FF2B5EF4-FFF2-40B4-BE49-F238E27FC236}">
                <a16:creationId xmlns:a16="http://schemas.microsoft.com/office/drawing/2014/main" id="{2C230922-9AD8-48DB-884F-6D41F6D283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826012-ED30-4D01-A558-DE57B6B867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F13FDD-3855-47E9-9500-1A16775B4F56}" type="slidenum">
              <a:rPr lang="en-US" smtClean="0"/>
              <a:t>‹#›</a:t>
            </a:fld>
            <a:endParaRPr lang="en-US"/>
          </a:p>
        </p:txBody>
      </p:sp>
    </p:spTree>
    <p:extLst>
      <p:ext uri="{BB962C8B-B14F-4D97-AF65-F5344CB8AC3E}">
        <p14:creationId xmlns:p14="http://schemas.microsoft.com/office/powerpoint/2010/main" val="228917630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C21C98-CFDA-40B6-B54F-6E411F4A8D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E333E3-0A91-4204-8C88-E8AC63C193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DC0ACC-E7BE-4704-8828-52FC1EA36E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24D7C1-E400-4100-8C08-5AB69B636DCA}" type="datetimeFigureOut">
              <a:rPr lang="en-US" smtClean="0"/>
              <a:t>4/5/2022</a:t>
            </a:fld>
            <a:endParaRPr lang="en-US"/>
          </a:p>
        </p:txBody>
      </p:sp>
      <p:sp>
        <p:nvSpPr>
          <p:cNvPr id="5" name="Footer Placeholder 4">
            <a:extLst>
              <a:ext uri="{FF2B5EF4-FFF2-40B4-BE49-F238E27FC236}">
                <a16:creationId xmlns:a16="http://schemas.microsoft.com/office/drawing/2014/main" id="{70B81A21-C857-40A2-A4A1-7B0C66D1F1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BC15C9-DE5E-46B4-B521-F0E94FF2B1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7EBFD-A320-4594-9AFE-8480F1E65D99}" type="slidenum">
              <a:rPr lang="en-US" smtClean="0"/>
              <a:t>‹#›</a:t>
            </a:fld>
            <a:endParaRPr lang="en-US"/>
          </a:p>
        </p:txBody>
      </p:sp>
    </p:spTree>
    <p:extLst>
      <p:ext uri="{BB962C8B-B14F-4D97-AF65-F5344CB8AC3E}">
        <p14:creationId xmlns:p14="http://schemas.microsoft.com/office/powerpoint/2010/main" val="3435533558"/>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michigan.gov/documents/mde/ECSQ_IT_approved_422341_7.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michigan.gov/documents/mde/ECSQ_OK_Approved_422339_7.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4.xml"/><Relationship Id="rId1" Type="http://schemas.openxmlformats.org/officeDocument/2006/relationships/video" Target="https://www.youtube.com/embed/sdW7oCH9qbg?feature=oembed"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noblesvilleschools.org/site/handlers/filedownload.ashx?moduleinstanceid=4380&amp;dataid=4576&amp;FileName=2%20Rhymers%20are%20Readers-Why%20Important.pdf"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4.xml"/><Relationship Id="rId1" Type="http://schemas.openxmlformats.org/officeDocument/2006/relationships/video" Target="https://www.youtube.com/embed/Zmszqroq1pM?list=PLJIQbYYe5Zs1AmWnrs4aR3uCQaoD7EW5A"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4.xml"/><Relationship Id="rId1" Type="http://schemas.openxmlformats.org/officeDocument/2006/relationships/video" Target="https://www.youtube.com/embed/N6i66zjIx9I?feature=oembed"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4.xml"/><Relationship Id="rId1" Type="http://schemas.openxmlformats.org/officeDocument/2006/relationships/video" Target="https://www.youtube.com/embed/XnuQhsRf3Pc?feature=oembed"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eclkc.ohs.acf.hhs.gov/school-readiness/effective-practice-guides/phonological-awareness-know" TargetMode="Externa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video" Target="https://www.youtube.com/embed/7vE2H1ezt7M?list=PLEr3aBYwhAcfb2C511bDBR0ZNBY3y1ZOz"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eclkc.ohs.acf.hhs.gov/school-readiness/effective-practice-guides/phonological-awareness-do" TargetMode="External"/><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gomaisa.org/downloads/literacy_essentials/emergentliteracy_b-3_061919.pdf" TargetMode="Externa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4.xml"/><Relationship Id="rId1" Type="http://schemas.openxmlformats.org/officeDocument/2006/relationships/video" Target="https://www.youtube.com/embed/LucNw_2G_FU?feature=oembed"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2.xml"/><Relationship Id="rId1" Type="http://schemas.openxmlformats.org/officeDocument/2006/relationships/video" Target="https://www.youtube.com/embed/cSPmGPIyykU?feature=oembed"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eclkc.ohs.acf.hhs.gov/school-readiness/effective-practice-guides/phonological-awareness" TargetMode="External"/><Relationship Id="rId7" Type="http://schemas.openxmlformats.org/officeDocument/2006/relationships/hyperlink" Target="https://www.youtube.com/watch?v=rTgFWb1fqxw&amp;list=PLJIQbYYe5Zs1AmWnrs4aR3uCQaoD7EW5A&amp;index=13" TargetMode="External"/><Relationship Id="rId2" Type="http://schemas.openxmlformats.org/officeDocument/2006/relationships/image" Target="../media/image45.jpeg"/><Relationship Id="rId1" Type="http://schemas.openxmlformats.org/officeDocument/2006/relationships/slideLayout" Target="../slideLayouts/slideLayout1.xml"/><Relationship Id="rId6" Type="http://schemas.openxmlformats.org/officeDocument/2006/relationships/hyperlink" Target="https://www.youtube.com/watch?v=d0MCokEA7pk&amp;list=PLJIQbYYe5Zs1AmWnrs4aR3uCQaoD7EW5A&amp;index=10" TargetMode="External"/><Relationship Id="rId5" Type="http://schemas.openxmlformats.org/officeDocument/2006/relationships/hyperlink" Target="https://www.gomaisa.org/downloads/gelndocs/pre-k_literacy_essentials.pdf" TargetMode="External"/><Relationship Id="rId4" Type="http://schemas.openxmlformats.org/officeDocument/2006/relationships/hyperlink" Target="https://www.gomaisa.org/downloads/literacy_essentials/emergentliteracy_b-3_061919.pdf"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forms.office.com/r/y9McL2bAWK" TargetMode="External"/><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microsoft.com/office/2011/relationships/webextension" Target="../webextensions/webextension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video" Target="https://www.youtube.com/embed/dMMRI7H8sEI?feature=oembed" TargetMode="External"/></Relationships>
</file>

<file path=ppt/slides/_rels/slide40.xml.rels><?xml version="1.0" encoding="UTF-8" standalone="yes"?>
<Relationships xmlns="http://schemas.openxmlformats.org/package/2006/relationships"><Relationship Id="rId8" Type="http://schemas.openxmlformats.org/officeDocument/2006/relationships/hyperlink" Target="https://www.youtube.com/watch?v=sdW7oCH9qbg" TargetMode="External"/><Relationship Id="rId3" Type="http://schemas.openxmlformats.org/officeDocument/2006/relationships/hyperlink" Target="https://www.youtube.com/watch?v=N6i66zjIx9I&amp;t=1s" TargetMode="External"/><Relationship Id="rId7" Type="http://schemas.openxmlformats.org/officeDocument/2006/relationships/hyperlink" Target="https://www.youtube.com/watch?v=LucNw_2G_FU" TargetMode="External"/><Relationship Id="rId2" Type="http://schemas.openxmlformats.org/officeDocument/2006/relationships/hyperlink" Target="https://www.youtube.com/watch?v=XnuQhsRf3Pc" TargetMode="External"/><Relationship Id="rId1" Type="http://schemas.openxmlformats.org/officeDocument/2006/relationships/slideLayout" Target="../slideLayouts/slideLayout2.xml"/><Relationship Id="rId6" Type="http://schemas.openxmlformats.org/officeDocument/2006/relationships/hyperlink" Target="https://www.youtube.com/watch?v=Zmszqroq1pM&amp;list=PLJIQbYYe5Zs1AmWnrs4aR3uCQaoD7EW5A&amp;index=11" TargetMode="External"/><Relationship Id="rId5" Type="http://schemas.openxmlformats.org/officeDocument/2006/relationships/hyperlink" Target="https://www.youtube.com/watch?v=7vE2H1ezt7M&amp;list=PLEr3aBYwhAcfb2C511bDBR0ZNBY3y1ZOz&amp;index=40&amp;t=1s" TargetMode="External"/><Relationship Id="rId4" Type="http://schemas.openxmlformats.org/officeDocument/2006/relationships/hyperlink" Target="https://www.youtube.com/watch?v=cSPmGPIyykU" TargetMode="External"/><Relationship Id="rId9" Type="http://schemas.openxmlformats.org/officeDocument/2006/relationships/hyperlink" Target="https://www.youtube.com/watch?v=xw35qAhP9jM"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xw35qAhP9jM?feature=oembed"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eclkc.ohs.acf.hhs.gov/sites/default/files/pdf/no-search/dtl-pla-phonological-awarenes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41A880-CF78-4332-81B9-E6232368ED35}"/>
              </a:ext>
            </a:extLst>
          </p:cNvPr>
          <p:cNvSpPr>
            <a:spLocks noGrp="1"/>
          </p:cNvSpPr>
          <p:nvPr>
            <p:ph type="ctrTitle"/>
          </p:nvPr>
        </p:nvSpPr>
        <p:spPr>
          <a:xfrm>
            <a:off x="1113810" y="2960716"/>
            <a:ext cx="4036334" cy="2387600"/>
          </a:xfrm>
        </p:spPr>
        <p:txBody>
          <a:bodyPr anchor="t">
            <a:normAutofit/>
          </a:bodyPr>
          <a:lstStyle/>
          <a:p>
            <a:pPr algn="l"/>
            <a:r>
              <a:rPr lang="en-US" sz="5400" dirty="0"/>
              <a:t>Phonological Awareness: The Basics</a:t>
            </a:r>
          </a:p>
        </p:txBody>
      </p:sp>
      <p:sp>
        <p:nvSpPr>
          <p:cNvPr id="3" name="Subtitle 2">
            <a:extLst>
              <a:ext uri="{FF2B5EF4-FFF2-40B4-BE49-F238E27FC236}">
                <a16:creationId xmlns:a16="http://schemas.microsoft.com/office/drawing/2014/main" id="{569A3387-CE55-424A-A25A-DE97872EF5E9}"/>
              </a:ext>
            </a:extLst>
          </p:cNvPr>
          <p:cNvSpPr>
            <a:spLocks noGrp="1"/>
          </p:cNvSpPr>
          <p:nvPr>
            <p:ph type="subTitle" idx="1"/>
          </p:nvPr>
        </p:nvSpPr>
        <p:spPr>
          <a:xfrm>
            <a:off x="1113809" y="953037"/>
            <a:ext cx="4036333" cy="1709849"/>
          </a:xfrm>
        </p:spPr>
        <p:txBody>
          <a:bodyPr anchor="b">
            <a:normAutofit/>
          </a:bodyPr>
          <a:lstStyle/>
          <a:p>
            <a:pPr algn="l"/>
            <a:r>
              <a:rPr lang="en-US" sz="2000" dirty="0"/>
              <a:t>Be sure to watch this presentation as a Slide Show!</a:t>
            </a:r>
          </a:p>
        </p:txBody>
      </p:sp>
      <p:grpSp>
        <p:nvGrpSpPr>
          <p:cNvPr id="75" name="Group 74">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76" name="Rectangle 75">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Rectangle 79">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Northwest Michigan Community Action Agency - Northwest Michigan Community  Action Agency">
            <a:extLst>
              <a:ext uri="{FF2B5EF4-FFF2-40B4-BE49-F238E27FC236}">
                <a16:creationId xmlns:a16="http://schemas.microsoft.com/office/drawing/2014/main" id="{84BB62CC-46F7-489B-A276-4AB71CAAAC8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22492" y="1680550"/>
            <a:ext cx="5536001" cy="3438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11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E66BA7-7EE4-4FCB-99B7-4E6A072EA2C1}"/>
              </a:ext>
            </a:extLst>
          </p:cNvPr>
          <p:cNvSpPr>
            <a:spLocks noGrp="1"/>
          </p:cNvSpPr>
          <p:nvPr>
            <p:ph type="title"/>
          </p:nvPr>
        </p:nvSpPr>
        <p:spPr>
          <a:xfrm>
            <a:off x="589560" y="513853"/>
            <a:ext cx="4560584" cy="1470395"/>
          </a:xfrm>
        </p:spPr>
        <p:txBody>
          <a:bodyPr anchor="ctr">
            <a:normAutofit fontScale="90000"/>
          </a:bodyPr>
          <a:lstStyle/>
          <a:p>
            <a:r>
              <a:rPr lang="en-US" sz="3700" dirty="0"/>
              <a:t>State of Michigan Standards: Infant/Toddler</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B38A476-8A1B-4214-BCA4-7928503AD4BC}"/>
              </a:ext>
            </a:extLst>
          </p:cNvPr>
          <p:cNvSpPr>
            <a:spLocks noGrp="1"/>
          </p:cNvSpPr>
          <p:nvPr>
            <p:ph idx="1"/>
          </p:nvPr>
        </p:nvSpPr>
        <p:spPr>
          <a:xfrm>
            <a:off x="590719" y="2286001"/>
            <a:ext cx="4559425" cy="4024090"/>
          </a:xfrm>
        </p:spPr>
        <p:txBody>
          <a:bodyPr anchor="ctr">
            <a:normAutofit/>
          </a:bodyPr>
          <a:lstStyle/>
          <a:p>
            <a:r>
              <a:rPr lang="en-US" sz="2400" dirty="0"/>
              <a:t>The State of Michigan developed the Early childhood Standards of Quality for Infant and Toddler Programs (ECSQ-IT) to support programs with providing high quality settings.</a:t>
            </a:r>
          </a:p>
          <a:p>
            <a:r>
              <a:rPr lang="en-US" sz="2400" dirty="0"/>
              <a:t>The ECSQ-IT aligns with licensing regulations and Head Start Performance Standards.</a:t>
            </a:r>
          </a:p>
          <a:p>
            <a:r>
              <a:rPr lang="en-US" sz="2400" dirty="0"/>
              <a:t>Please </a:t>
            </a:r>
            <a:r>
              <a:rPr lang="en-US" sz="2400" dirty="0">
                <a:hlinkClick r:id="rId2"/>
              </a:rPr>
              <a:t>CLICK HERE </a:t>
            </a:r>
            <a:r>
              <a:rPr lang="en-US" sz="2400" dirty="0"/>
              <a:t>to access a copy of the ECSQ-IT.</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5B4156A-F611-4A39-A81B-BFB2412A36B9}"/>
              </a:ext>
            </a:extLst>
          </p:cNvPr>
          <p:cNvPicPr>
            <a:picLocks noChangeAspect="1"/>
          </p:cNvPicPr>
          <p:nvPr/>
        </p:nvPicPr>
        <p:blipFill rotWithShape="1">
          <a:blip r:embed="rId3"/>
          <a:srcRect r="30368" b="1"/>
          <a:stretch/>
        </p:blipFill>
        <p:spPr>
          <a:xfrm>
            <a:off x="5977788" y="799352"/>
            <a:ext cx="5425410" cy="5259296"/>
          </a:xfrm>
          <a:prstGeom prst="rect">
            <a:avLst/>
          </a:prstGeom>
        </p:spPr>
      </p:pic>
    </p:spTree>
    <p:extLst>
      <p:ext uri="{BB962C8B-B14F-4D97-AF65-F5344CB8AC3E}">
        <p14:creationId xmlns:p14="http://schemas.microsoft.com/office/powerpoint/2010/main" val="125347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026CD8-3CEB-43C1-9A5C-B1604540DD6E}"/>
              </a:ext>
            </a:extLst>
          </p:cNvPr>
          <p:cNvSpPr>
            <a:spLocks noGrp="1"/>
          </p:cNvSpPr>
          <p:nvPr>
            <p:ph type="title"/>
          </p:nvPr>
        </p:nvSpPr>
        <p:spPr>
          <a:xfrm>
            <a:off x="645064" y="525982"/>
            <a:ext cx="4282983" cy="1200361"/>
          </a:xfrm>
        </p:spPr>
        <p:txBody>
          <a:bodyPr anchor="b">
            <a:normAutofit fontScale="90000"/>
          </a:bodyPr>
          <a:lstStyle/>
          <a:p>
            <a:r>
              <a:rPr lang="en-US" sz="3600" dirty="0"/>
              <a:t>ECSQ-IT &amp; Phonological Awareness</a:t>
            </a:r>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46FA07-8870-4DB7-9B32-A198F88C749A}"/>
              </a:ext>
            </a:extLst>
          </p:cNvPr>
          <p:cNvSpPr>
            <a:spLocks noGrp="1"/>
          </p:cNvSpPr>
          <p:nvPr>
            <p:ph idx="1"/>
          </p:nvPr>
        </p:nvSpPr>
        <p:spPr>
          <a:xfrm>
            <a:off x="645066" y="2031101"/>
            <a:ext cx="4282984" cy="3511943"/>
          </a:xfrm>
        </p:spPr>
        <p:txBody>
          <a:bodyPr anchor="ctr">
            <a:normAutofit fontScale="85000" lnSpcReduction="20000"/>
          </a:bodyPr>
          <a:lstStyle/>
          <a:p>
            <a:pPr marL="0" indent="0">
              <a:buNone/>
            </a:pPr>
            <a:r>
              <a:rPr lang="en-US" sz="1200" dirty="0"/>
              <a:t>Early Knowledge, Skills, and Attitudes Infants and Toddlers Begin to Develop </a:t>
            </a:r>
          </a:p>
          <a:p>
            <a:pPr>
              <a:buAutoNum type="alphaLcPeriod"/>
            </a:pPr>
            <a:r>
              <a:rPr lang="en-US" sz="1200" dirty="0"/>
              <a:t>The ability to express their feelings and emotions in a range of appropriate ways. </a:t>
            </a:r>
          </a:p>
          <a:p>
            <a:pPr>
              <a:buAutoNum type="alphaLcPeriod"/>
            </a:pPr>
            <a:r>
              <a:rPr lang="en-US" sz="1200" dirty="0"/>
              <a:t>b. Confidence that their first languages [e.g., whether spoken English, a spoken language other than English, or American Sign Language (ASL)] are valued, supported, and understood.</a:t>
            </a:r>
          </a:p>
          <a:p>
            <a:pPr>
              <a:buAutoNum type="alphaLcPeriod"/>
            </a:pPr>
            <a:r>
              <a:rPr lang="en-US" sz="1200" dirty="0"/>
              <a:t> Responsive and reciprocal communication skills (e.g., turn-taking).</a:t>
            </a:r>
          </a:p>
          <a:p>
            <a:pPr>
              <a:buAutoNum type="alphaLcPeriod"/>
            </a:pPr>
            <a:r>
              <a:rPr lang="en-US" sz="1200" dirty="0">
                <a:highlight>
                  <a:srgbClr val="00FF00"/>
                </a:highlight>
              </a:rPr>
              <a:t> A playful interest in repetitive sounds and words, and aspects of language (e.g., rhythm, rhyme, alliteration).</a:t>
            </a:r>
          </a:p>
          <a:p>
            <a:pPr>
              <a:buAutoNum type="alphaLcPeriod"/>
            </a:pPr>
            <a:r>
              <a:rPr lang="en-US" sz="1200" dirty="0"/>
              <a:t>Increasing skill with and understanding of non-verbal messages, including the ability to attend to and make non-verbal requests.</a:t>
            </a:r>
          </a:p>
          <a:p>
            <a:pPr>
              <a:buAutoNum type="alphaLcPeriod"/>
            </a:pPr>
            <a:r>
              <a:rPr lang="en-US" sz="1200" dirty="0"/>
              <a:t>The inclination and ability to communicate, pay attention, and respond appropriately to others. </a:t>
            </a:r>
          </a:p>
          <a:p>
            <a:pPr>
              <a:buAutoNum type="alphaLcPeriod"/>
            </a:pPr>
            <a:r>
              <a:rPr lang="en-US" sz="1200" dirty="0"/>
              <a:t>Increasing knowledge and skill in syntax, meaning, and vocabulary in at least one language.</a:t>
            </a:r>
          </a:p>
          <a:p>
            <a:pPr>
              <a:buAutoNum type="alphaLcPeriod"/>
            </a:pPr>
            <a:r>
              <a:rPr lang="en-US" sz="1200" dirty="0"/>
              <a:t>Language skills in real, play, and problem-solving contexts as well as in more structured language contexts (e.g., through books, finger plays, singing, storytelling/re-enacting).</a:t>
            </a:r>
          </a:p>
          <a:p>
            <a:pPr>
              <a:buAutoNum type="alphaLcPeriod"/>
            </a:pPr>
            <a:r>
              <a:rPr lang="en-US" sz="1200" dirty="0"/>
              <a:t>Communication skills for increasingly complex purposes (e.g., expressing and asking others about intentions, expressing feelings and attitudes, negotiating, predicting, planning, reasoning, guessing, storytelling).</a:t>
            </a:r>
            <a:endParaRPr lang="en-US" sz="1800" dirty="0"/>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6A443B1D-CDE5-43C5-942F-A4D541B263DB}"/>
              </a:ext>
            </a:extLst>
          </p:cNvPr>
          <p:cNvPicPr>
            <a:picLocks noChangeAspect="1"/>
          </p:cNvPicPr>
          <p:nvPr/>
        </p:nvPicPr>
        <p:blipFill>
          <a:blip r:embed="rId2"/>
          <a:stretch>
            <a:fillRect/>
          </a:stretch>
        </p:blipFill>
        <p:spPr>
          <a:xfrm>
            <a:off x="5987738" y="934728"/>
            <a:ext cx="5628018" cy="4755674"/>
          </a:xfrm>
          <a:prstGeom prst="rect">
            <a:avLst/>
          </a:prstGeom>
        </p:spPr>
      </p:pic>
    </p:spTree>
    <p:extLst>
      <p:ext uri="{BB962C8B-B14F-4D97-AF65-F5344CB8AC3E}">
        <p14:creationId xmlns:p14="http://schemas.microsoft.com/office/powerpoint/2010/main" val="94219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1000"/>
                                        <p:tgtEl>
                                          <p:spTgt spid="3">
                                            <p:txEl>
                                              <p:pRg st="8" end="8"/>
                                            </p:txEl>
                                          </p:spTgt>
                                        </p:tgtEl>
                                      </p:cBhvr>
                                    </p:animEffect>
                                    <p:anim calcmode="lin" valueType="num">
                                      <p:cBhvr>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fade">
                                      <p:cBhvr>
                                        <p:cTn id="59" dur="1000"/>
                                        <p:tgtEl>
                                          <p:spTgt spid="3">
                                            <p:txEl>
                                              <p:pRg st="9" end="9"/>
                                            </p:txEl>
                                          </p:spTgt>
                                        </p:tgtEl>
                                      </p:cBhvr>
                                    </p:animEffect>
                                    <p:anim calcmode="lin" valueType="num">
                                      <p:cBhvr>
                                        <p:cTn id="6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67">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E66BA7-7EE4-4FCB-99B7-4E6A072EA2C1}"/>
              </a:ext>
            </a:extLst>
          </p:cNvPr>
          <p:cNvSpPr>
            <a:spLocks noGrp="1"/>
          </p:cNvSpPr>
          <p:nvPr>
            <p:ph type="title"/>
          </p:nvPr>
        </p:nvSpPr>
        <p:spPr>
          <a:xfrm>
            <a:off x="645064" y="525982"/>
            <a:ext cx="4282983" cy="1200361"/>
          </a:xfrm>
        </p:spPr>
        <p:txBody>
          <a:bodyPr anchor="b">
            <a:normAutofit/>
          </a:bodyPr>
          <a:lstStyle/>
          <a:p>
            <a:r>
              <a:rPr lang="en-US" sz="3600"/>
              <a:t>State of Michigan Standards: Preschool</a:t>
            </a:r>
          </a:p>
        </p:txBody>
      </p:sp>
      <p:sp>
        <p:nvSpPr>
          <p:cNvPr id="81" name="Rectangle 69">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B38A476-8A1B-4214-BCA4-7928503AD4BC}"/>
              </a:ext>
            </a:extLst>
          </p:cNvPr>
          <p:cNvSpPr>
            <a:spLocks noGrp="1"/>
          </p:cNvSpPr>
          <p:nvPr>
            <p:ph idx="1"/>
          </p:nvPr>
        </p:nvSpPr>
        <p:spPr>
          <a:xfrm>
            <a:off x="645066" y="2031101"/>
            <a:ext cx="4282984" cy="3511943"/>
          </a:xfrm>
        </p:spPr>
        <p:txBody>
          <a:bodyPr anchor="ctr">
            <a:normAutofit/>
          </a:bodyPr>
          <a:lstStyle/>
          <a:p>
            <a:r>
              <a:rPr lang="en-US" sz="1800" dirty="0"/>
              <a:t>Like the ECSQ-IT, the State of Michigan developed the Early Childhood Standards of Quality for Prekindergarten (ECSQ-PK) to support programs with providing high quality settings.</a:t>
            </a:r>
          </a:p>
          <a:p>
            <a:r>
              <a:rPr lang="en-US" sz="1800" dirty="0"/>
              <a:t>The ECSQ-PK aligns with licensing regulations and Head Start Performance Standards.</a:t>
            </a:r>
          </a:p>
          <a:p>
            <a:r>
              <a:rPr lang="en-US" sz="1800" dirty="0"/>
              <a:t>Please </a:t>
            </a:r>
            <a:r>
              <a:rPr lang="en-US" sz="1800" dirty="0">
                <a:hlinkClick r:id="rId2"/>
              </a:rPr>
              <a:t>CLICK HERE </a:t>
            </a:r>
            <a:r>
              <a:rPr lang="en-US" sz="1800" dirty="0"/>
              <a:t>to access a copy of the ECSQ-PK.</a:t>
            </a:r>
          </a:p>
        </p:txBody>
      </p:sp>
      <p:sp>
        <p:nvSpPr>
          <p:cNvPr id="82" name="Rectangle 71">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73">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75">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oup of people sitting together&#10;&#10;Description automatically generated with low confidence">
            <a:extLst>
              <a:ext uri="{FF2B5EF4-FFF2-40B4-BE49-F238E27FC236}">
                <a16:creationId xmlns:a16="http://schemas.microsoft.com/office/drawing/2014/main" id="{E81C4ACB-2B5D-412C-B4B7-CD2B06F32500}"/>
              </a:ext>
            </a:extLst>
          </p:cNvPr>
          <p:cNvPicPr>
            <a:picLocks noChangeAspect="1"/>
          </p:cNvPicPr>
          <p:nvPr/>
        </p:nvPicPr>
        <p:blipFill>
          <a:blip r:embed="rId3"/>
          <a:stretch>
            <a:fillRect/>
          </a:stretch>
        </p:blipFill>
        <p:spPr>
          <a:xfrm>
            <a:off x="5987738" y="912926"/>
            <a:ext cx="5628018" cy="4799277"/>
          </a:xfrm>
          <a:prstGeom prst="rect">
            <a:avLst/>
          </a:prstGeom>
        </p:spPr>
      </p:pic>
    </p:spTree>
    <p:extLst>
      <p:ext uri="{BB962C8B-B14F-4D97-AF65-F5344CB8AC3E}">
        <p14:creationId xmlns:p14="http://schemas.microsoft.com/office/powerpoint/2010/main" val="110817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026CD8-3CEB-43C1-9A5C-B1604540DD6E}"/>
              </a:ext>
            </a:extLst>
          </p:cNvPr>
          <p:cNvSpPr>
            <a:spLocks noGrp="1"/>
          </p:cNvSpPr>
          <p:nvPr>
            <p:ph type="title"/>
          </p:nvPr>
        </p:nvSpPr>
        <p:spPr>
          <a:xfrm>
            <a:off x="645064" y="525982"/>
            <a:ext cx="4282983" cy="1200361"/>
          </a:xfrm>
        </p:spPr>
        <p:txBody>
          <a:bodyPr anchor="b">
            <a:normAutofit fontScale="90000"/>
          </a:bodyPr>
          <a:lstStyle/>
          <a:p>
            <a:r>
              <a:rPr lang="en-US" sz="3600" dirty="0"/>
              <a:t>ECSQ-PK &amp; Phonological Awareness</a:t>
            </a:r>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46FA07-8870-4DB7-9B32-A198F88C749A}"/>
              </a:ext>
            </a:extLst>
          </p:cNvPr>
          <p:cNvSpPr>
            <a:spLocks noGrp="1"/>
          </p:cNvSpPr>
          <p:nvPr>
            <p:ph idx="1"/>
          </p:nvPr>
        </p:nvSpPr>
        <p:spPr>
          <a:xfrm>
            <a:off x="645066" y="2031101"/>
            <a:ext cx="4282984" cy="3511943"/>
          </a:xfrm>
        </p:spPr>
        <p:txBody>
          <a:bodyPr anchor="ctr">
            <a:normAutofit fontScale="47500" lnSpcReduction="20000"/>
          </a:bodyPr>
          <a:lstStyle/>
          <a:p>
            <a:pPr marL="0" indent="0">
              <a:buNone/>
            </a:pPr>
            <a:r>
              <a:rPr lang="en-US" sz="1800" dirty="0"/>
              <a:t>Emerging Indicators: </a:t>
            </a:r>
          </a:p>
          <a:p>
            <a:pPr marL="342900" indent="-342900">
              <a:buAutoNum type="arabicPeriod"/>
            </a:pPr>
            <a:r>
              <a:rPr lang="en-US" sz="1800" dirty="0"/>
              <a:t>Use spoken language for a variety of purposes (e.g., to express feelings, to ask questions, to talk about their experiences, to ask for what they need, to respond to others). </a:t>
            </a:r>
          </a:p>
          <a:p>
            <a:pPr marL="342900" indent="-342900">
              <a:buAutoNum type="arabicPeriod"/>
            </a:pPr>
            <a:r>
              <a:rPr lang="en-US" sz="1800" dirty="0"/>
              <a:t>Show increasing comfort and confidence when speaking. </a:t>
            </a:r>
          </a:p>
          <a:p>
            <a:pPr marL="342900" indent="-342900">
              <a:buAutoNum type="arabicPeriod"/>
            </a:pPr>
            <a:r>
              <a:rPr lang="en-US" sz="1800" dirty="0">
                <a:highlight>
                  <a:srgbClr val="00FF00"/>
                </a:highlight>
              </a:rPr>
              <a:t>Experiment and play with sounds (e.g., rhyming, alliteration, playing with sounds, and other aspects of phonological awareness). </a:t>
            </a:r>
          </a:p>
          <a:p>
            <a:pPr marL="342900" indent="-342900">
              <a:buAutoNum type="arabicPeriod"/>
            </a:pPr>
            <a:r>
              <a:rPr lang="en-US" sz="1800" dirty="0"/>
              <a:t>Continue to develop vocabulary by using words learned from stories and other sources in conversations.</a:t>
            </a:r>
          </a:p>
          <a:p>
            <a:pPr marL="342900" indent="-342900">
              <a:buAutoNum type="arabicPeriod"/>
            </a:pPr>
            <a:r>
              <a:rPr lang="en-US" sz="1800" dirty="0"/>
              <a:t>Speak in increasingly more complex combinations of words and in sentences. </a:t>
            </a:r>
          </a:p>
          <a:p>
            <a:pPr marL="342900" indent="-342900">
              <a:buAutoNum type="arabicPeriod"/>
            </a:pPr>
            <a:r>
              <a:rPr lang="en-US" sz="1800" dirty="0"/>
              <a:t>Understand the roles of the participants in conversation (e.g., taking turns in conversation and relating their own comments to what is being talked about; asking relevant questions). </a:t>
            </a:r>
          </a:p>
          <a:p>
            <a:pPr marL="342900" indent="-342900">
              <a:buAutoNum type="arabicPeriod"/>
            </a:pPr>
            <a:r>
              <a:rPr lang="en-US" sz="1800" dirty="0"/>
              <a:t>Take part in different kinds of roles as a speaker (e.g., part of a group discussion, role playing, fantasy play, storytelling and retelling).</a:t>
            </a:r>
          </a:p>
          <a:p>
            <a:pPr marL="342900" indent="-342900">
              <a:buAutoNum type="arabicPeriod"/>
            </a:pPr>
            <a:r>
              <a:rPr lang="en-US" sz="1800" dirty="0"/>
              <a:t>Use nonverbal expressions and gestures to match and reinforce spoken expression. </a:t>
            </a:r>
          </a:p>
          <a:p>
            <a:pPr marL="342900" indent="-342900">
              <a:buAutoNum type="arabicPeriod"/>
            </a:pPr>
            <a:r>
              <a:rPr lang="en-US" sz="1800" dirty="0"/>
              <a:t>Show progress in speaking both their home language and English (if non-English-speaking children).</a:t>
            </a:r>
          </a:p>
          <a:p>
            <a:pPr marL="342900" indent="-342900">
              <a:buAutoNum type="arabicPeriod"/>
            </a:pPr>
            <a:r>
              <a:rPr lang="en-US" sz="1800" dirty="0"/>
              <a:t>If appropriate, show progress in learning alternative communication strategies such as sign language. </a:t>
            </a:r>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A858ACA-71C4-4224-9FC6-B717A9FD2003}"/>
              </a:ext>
            </a:extLst>
          </p:cNvPr>
          <p:cNvPicPr>
            <a:picLocks noChangeAspect="1"/>
          </p:cNvPicPr>
          <p:nvPr/>
        </p:nvPicPr>
        <p:blipFill>
          <a:blip r:embed="rId2"/>
          <a:stretch>
            <a:fillRect/>
          </a:stretch>
        </p:blipFill>
        <p:spPr>
          <a:xfrm>
            <a:off x="5802774" y="1380226"/>
            <a:ext cx="5973009" cy="3623095"/>
          </a:xfrm>
          <a:prstGeom prst="rect">
            <a:avLst/>
          </a:prstGeom>
        </p:spPr>
      </p:pic>
      <p:pic>
        <p:nvPicPr>
          <p:cNvPr id="8" name="Picture 7">
            <a:extLst>
              <a:ext uri="{FF2B5EF4-FFF2-40B4-BE49-F238E27FC236}">
                <a16:creationId xmlns:a16="http://schemas.microsoft.com/office/drawing/2014/main" id="{7EA520FB-B77D-4937-847C-A4C5C1117713}"/>
              </a:ext>
            </a:extLst>
          </p:cNvPr>
          <p:cNvPicPr>
            <a:picLocks noChangeAspect="1"/>
          </p:cNvPicPr>
          <p:nvPr/>
        </p:nvPicPr>
        <p:blipFill>
          <a:blip r:embed="rId3"/>
          <a:stretch>
            <a:fillRect/>
          </a:stretch>
        </p:blipFill>
        <p:spPr>
          <a:xfrm>
            <a:off x="6212192" y="429382"/>
            <a:ext cx="5334744" cy="876422"/>
          </a:xfrm>
          <a:prstGeom prst="rect">
            <a:avLst/>
          </a:prstGeom>
        </p:spPr>
      </p:pic>
    </p:spTree>
    <p:extLst>
      <p:ext uri="{BB962C8B-B14F-4D97-AF65-F5344CB8AC3E}">
        <p14:creationId xmlns:p14="http://schemas.microsoft.com/office/powerpoint/2010/main" val="46627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1000"/>
                                        <p:tgtEl>
                                          <p:spTgt spid="3">
                                            <p:txEl>
                                              <p:pRg st="8" end="8"/>
                                            </p:txEl>
                                          </p:spTgt>
                                        </p:tgtEl>
                                      </p:cBhvr>
                                    </p:animEffect>
                                    <p:anim calcmode="lin" valueType="num">
                                      <p:cBhvr>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fade">
                                      <p:cBhvr>
                                        <p:cTn id="59" dur="1000"/>
                                        <p:tgtEl>
                                          <p:spTgt spid="3">
                                            <p:txEl>
                                              <p:pRg st="9" end="9"/>
                                            </p:txEl>
                                          </p:spTgt>
                                        </p:tgtEl>
                                      </p:cBhvr>
                                    </p:animEffect>
                                    <p:anim calcmode="lin" valueType="num">
                                      <p:cBhvr>
                                        <p:cTn id="6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Effect transition="in" filter="fade">
                                      <p:cBhvr>
                                        <p:cTn id="64" dur="1000"/>
                                        <p:tgtEl>
                                          <p:spTgt spid="3">
                                            <p:txEl>
                                              <p:pRg st="10" end="10"/>
                                            </p:txEl>
                                          </p:spTgt>
                                        </p:tgtEl>
                                      </p:cBhvr>
                                    </p:animEffect>
                                    <p:anim calcmode="lin" valueType="num">
                                      <p:cBhvr>
                                        <p:cTn id="6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7" presetID="16" presetClass="entr" presetSubtype="21" fill="hold"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barn(inVertical)">
                                      <p:cBhvr>
                                        <p:cTn id="6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 name="Rectangle 10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655EE1-0F7A-4546-8E8B-A8FDFDD815CC}"/>
              </a:ext>
            </a:extLst>
          </p:cNvPr>
          <p:cNvSpPr>
            <a:spLocks noGrp="1"/>
          </p:cNvSpPr>
          <p:nvPr>
            <p:ph type="ctrTitle"/>
          </p:nvPr>
        </p:nvSpPr>
        <p:spPr>
          <a:xfrm>
            <a:off x="8643193" y="489507"/>
            <a:ext cx="3091607" cy="1655483"/>
          </a:xfrm>
        </p:spPr>
        <p:txBody>
          <a:bodyPr vert="horz" lIns="91440" tIns="45720" rIns="91440" bIns="45720" rtlCol="0" anchor="b">
            <a:normAutofit/>
          </a:bodyPr>
          <a:lstStyle/>
          <a:p>
            <a:pPr algn="l"/>
            <a:r>
              <a:rPr lang="en-US" sz="3700" dirty="0"/>
              <a:t>Phonological Awareness Expectations</a:t>
            </a:r>
          </a:p>
        </p:txBody>
      </p:sp>
      <p:pic>
        <p:nvPicPr>
          <p:cNvPr id="1026" name="Picture 2" descr="The Development of Phonological Skills | Reading Rockets">
            <a:extLst>
              <a:ext uri="{FF2B5EF4-FFF2-40B4-BE49-F238E27FC236}">
                <a16:creationId xmlns:a16="http://schemas.microsoft.com/office/drawing/2014/main" id="{2FC8F011-9D94-49E0-9986-16EF6C384E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074" r="17074" b="-1"/>
          <a:stretch/>
        </p:blipFill>
        <p:spPr bwMode="auto">
          <a:xfrm>
            <a:off x="20" y="431"/>
            <a:ext cx="8115280" cy="6408311"/>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56F3A2A2-21FD-493C-A634-82FEE3E3068E}"/>
              </a:ext>
            </a:extLst>
          </p:cNvPr>
          <p:cNvSpPr>
            <a:spLocks noGrp="1"/>
          </p:cNvSpPr>
          <p:nvPr>
            <p:ph type="subTitle" idx="1"/>
          </p:nvPr>
        </p:nvSpPr>
        <p:spPr>
          <a:xfrm>
            <a:off x="8643193" y="2418408"/>
            <a:ext cx="2942813" cy="3335411"/>
          </a:xfrm>
        </p:spPr>
        <p:txBody>
          <a:bodyPr vert="horz" lIns="91440" tIns="45720" rIns="91440" bIns="45720" rtlCol="0">
            <a:normAutofit/>
          </a:bodyPr>
          <a:lstStyle/>
          <a:p>
            <a:pPr algn="l"/>
            <a:r>
              <a:rPr lang="en-US" sz="2000" dirty="0"/>
              <a:t>Phonological awareness follows a continuum of learning just like other areas of development.  For early childhood, the focus is typically on the following:</a:t>
            </a:r>
          </a:p>
          <a:p>
            <a:pPr indent="-228600" algn="l">
              <a:buFont typeface="Arial" panose="020B0604020202020204" pitchFamily="34" charset="0"/>
              <a:buChar char="•"/>
            </a:pPr>
            <a:r>
              <a:rPr lang="en-US" sz="2000" dirty="0"/>
              <a:t>Rhyming</a:t>
            </a:r>
          </a:p>
          <a:p>
            <a:pPr indent="-228600" algn="l">
              <a:buFont typeface="Arial" panose="020B0604020202020204" pitchFamily="34" charset="0"/>
              <a:buChar char="•"/>
            </a:pPr>
            <a:r>
              <a:rPr lang="en-US" sz="2000" dirty="0"/>
              <a:t>Alliteration</a:t>
            </a:r>
          </a:p>
          <a:p>
            <a:pPr indent="-228600" algn="l">
              <a:buFont typeface="Arial" panose="020B0604020202020204" pitchFamily="34" charset="0"/>
              <a:buChar char="•"/>
            </a:pPr>
            <a:r>
              <a:rPr lang="en-US" sz="2000" dirty="0"/>
              <a:t>Segmenting &amp; Syllables</a:t>
            </a:r>
          </a:p>
          <a:p>
            <a:pPr indent="-228600" algn="l">
              <a:buFont typeface="Arial" panose="020B0604020202020204" pitchFamily="34" charset="0"/>
              <a:buChar char="•"/>
            </a:pPr>
            <a:endParaRPr lang="en-US" sz="2000" dirty="0"/>
          </a:p>
          <a:p>
            <a:pPr indent="-228600" algn="l">
              <a:buFont typeface="Arial" panose="020B0604020202020204" pitchFamily="34" charset="0"/>
              <a:buChar char="•"/>
            </a:pPr>
            <a:endParaRPr lang="en-US" sz="2000" dirty="0"/>
          </a:p>
        </p:txBody>
      </p:sp>
      <p:sp>
        <p:nvSpPr>
          <p:cNvPr id="111" name="Rectangle 1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28D2B5C-F3DD-40CF-B47B-43AC34EF18C4}"/>
              </a:ext>
            </a:extLst>
          </p:cNvPr>
          <p:cNvSpPr txBox="1"/>
          <p:nvPr/>
        </p:nvSpPr>
        <p:spPr>
          <a:xfrm>
            <a:off x="8355041" y="5660607"/>
            <a:ext cx="3597215" cy="707886"/>
          </a:xfrm>
          <a:prstGeom prst="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000" dirty="0"/>
              <a:t>Let’s take a more in-depth look at each of these areas!</a:t>
            </a:r>
          </a:p>
        </p:txBody>
      </p:sp>
    </p:spTree>
    <p:extLst>
      <p:ext uri="{BB962C8B-B14F-4D97-AF65-F5344CB8AC3E}">
        <p14:creationId xmlns:p14="http://schemas.microsoft.com/office/powerpoint/2010/main" val="281738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0AED851-54B9-4765-92D2-F0BE443BE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67FB01-4356-4347-A114-C0F04AE9CC71}"/>
              </a:ext>
            </a:extLst>
          </p:cNvPr>
          <p:cNvSpPr>
            <a:spLocks noGrp="1"/>
          </p:cNvSpPr>
          <p:nvPr>
            <p:ph type="ctrTitle"/>
          </p:nvPr>
        </p:nvSpPr>
        <p:spPr>
          <a:xfrm>
            <a:off x="6928223" y="5226595"/>
            <a:ext cx="4036334" cy="1087392"/>
          </a:xfrm>
        </p:spPr>
        <p:txBody>
          <a:bodyPr anchor="t">
            <a:normAutofit/>
          </a:bodyPr>
          <a:lstStyle/>
          <a:p>
            <a:pPr algn="l"/>
            <a:r>
              <a:rPr lang="en-US" sz="5400" dirty="0"/>
              <a:t>RHYMING</a:t>
            </a:r>
          </a:p>
        </p:txBody>
      </p:sp>
      <p:sp>
        <p:nvSpPr>
          <p:cNvPr id="3" name="Subtitle 2">
            <a:extLst>
              <a:ext uri="{FF2B5EF4-FFF2-40B4-BE49-F238E27FC236}">
                <a16:creationId xmlns:a16="http://schemas.microsoft.com/office/drawing/2014/main" id="{A1DCD386-7A32-4160-816E-BC1BCCB11EDD}"/>
              </a:ext>
            </a:extLst>
          </p:cNvPr>
          <p:cNvSpPr>
            <a:spLocks noGrp="1"/>
          </p:cNvSpPr>
          <p:nvPr>
            <p:ph type="subTitle" idx="1"/>
          </p:nvPr>
        </p:nvSpPr>
        <p:spPr>
          <a:xfrm>
            <a:off x="7041858" y="572655"/>
            <a:ext cx="4036333" cy="4433454"/>
          </a:xfrm>
        </p:spPr>
        <p:txBody>
          <a:bodyPr anchor="b">
            <a:normAutofit/>
          </a:bodyPr>
          <a:lstStyle/>
          <a:p>
            <a:pPr algn="l"/>
            <a:r>
              <a:rPr lang="en-US" dirty="0"/>
              <a:t>Rhyming helps a child’s brain in the following ways:</a:t>
            </a:r>
          </a:p>
          <a:p>
            <a:pPr marL="342900" indent="-342900" algn="l">
              <a:buFont typeface="Arial" panose="020B0604020202020204" pitchFamily="34" charset="0"/>
              <a:buChar char="•"/>
            </a:pPr>
            <a:r>
              <a:rPr lang="en-US" sz="1400" dirty="0"/>
              <a:t>Learn how to break words down into smaller words.</a:t>
            </a:r>
          </a:p>
          <a:p>
            <a:pPr marL="342900" indent="-342900" algn="l">
              <a:buFont typeface="Arial" panose="020B0604020202020204" pitchFamily="34" charset="0"/>
              <a:buChar char="•"/>
            </a:pPr>
            <a:r>
              <a:rPr lang="en-US" sz="1400" dirty="0"/>
              <a:t>Learn how to discern the differences among individual sounds (phonemes).</a:t>
            </a:r>
          </a:p>
          <a:p>
            <a:pPr marL="342900" indent="-342900" algn="l">
              <a:buFont typeface="Arial" panose="020B0604020202020204" pitchFamily="34" charset="0"/>
              <a:buChar char="•"/>
            </a:pPr>
            <a:r>
              <a:rPr lang="en-US" sz="1400" dirty="0"/>
              <a:t>Train the ear to hear the differences and similarities in how different words sound.</a:t>
            </a:r>
          </a:p>
          <a:p>
            <a:pPr marL="342900" indent="-342900" algn="l">
              <a:buFont typeface="Arial" panose="020B0604020202020204" pitchFamily="34" charset="0"/>
              <a:buChar char="•"/>
            </a:pPr>
            <a:r>
              <a:rPr lang="en-US" sz="1400" dirty="0"/>
              <a:t>Experience the rhythm of language.  Animated voices leads to reading with inflection and expression.</a:t>
            </a:r>
          </a:p>
          <a:p>
            <a:pPr marL="342900" indent="-342900" algn="l">
              <a:buFont typeface="Arial" panose="020B0604020202020204" pitchFamily="34" charset="0"/>
              <a:buChar char="•"/>
            </a:pPr>
            <a:r>
              <a:rPr lang="en-US" sz="1400" dirty="0"/>
              <a:t>Make predictions. Children learn to anticipate a rhyming word when they become familiar with a particular nursery rhyme or book.</a:t>
            </a:r>
          </a:p>
          <a:p>
            <a:pPr marL="342900" indent="-342900" algn="l">
              <a:buFont typeface="Arial" panose="020B0604020202020204" pitchFamily="34" charset="0"/>
              <a:buChar char="•"/>
            </a:pPr>
            <a:r>
              <a:rPr lang="en-US" sz="1400" dirty="0"/>
              <a:t>Prepare for writing. Children learn to understand that words that share common sounds often share common letters.</a:t>
            </a:r>
          </a:p>
        </p:txBody>
      </p:sp>
      <p:sp>
        <p:nvSpPr>
          <p:cNvPr id="73" name="Rectangle 72">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ips for Playing Rhyming Games Your Child">
            <a:extLst>
              <a:ext uri="{FF2B5EF4-FFF2-40B4-BE49-F238E27FC236}">
                <a16:creationId xmlns:a16="http://schemas.microsoft.com/office/drawing/2014/main" id="{30BF760D-CD8B-4B92-B85F-B68365F3B53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3507" y="2202463"/>
            <a:ext cx="5536001" cy="2394320"/>
          </a:xfrm>
          <a:prstGeom prst="rect">
            <a:avLst/>
          </a:prstGeom>
          <a:noFill/>
          <a:extLst>
            <a:ext uri="{909E8E84-426E-40DD-AFC4-6F175D3DCCD1}">
              <a14:hiddenFill xmlns:a14="http://schemas.microsoft.com/office/drawing/2010/main">
                <a:solidFill>
                  <a:srgbClr val="FFFFFF"/>
                </a:solidFill>
              </a14:hiddenFill>
            </a:ext>
          </a:extLst>
        </p:spPr>
      </p:pic>
      <p:grpSp>
        <p:nvGrpSpPr>
          <p:cNvPr id="77" name="Group 76">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2984992"/>
            <a:ext cx="731521" cy="673460"/>
            <a:chOff x="3940602" y="308034"/>
            <a:chExt cx="2116791" cy="3428999"/>
          </a:xfrm>
          <a:solidFill>
            <a:schemeClr val="accent4"/>
          </a:solidFill>
        </p:grpSpPr>
        <p:sp>
          <p:nvSpPr>
            <p:cNvPr id="78" name="Rectangle 77">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4524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CE0A68D-28EF-49D9-B84B-5DAB38714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BB583E-28F7-4A7F-8611-57717EBC9B82}"/>
              </a:ext>
            </a:extLst>
          </p:cNvPr>
          <p:cNvSpPr>
            <a:spLocks noGrp="1"/>
          </p:cNvSpPr>
          <p:nvPr>
            <p:ph type="title"/>
          </p:nvPr>
        </p:nvSpPr>
        <p:spPr>
          <a:xfrm>
            <a:off x="1309862" y="5069523"/>
            <a:ext cx="4786138" cy="1663995"/>
          </a:xfrm>
        </p:spPr>
        <p:txBody>
          <a:bodyPr vert="horz" lIns="91440" tIns="45720" rIns="91440" bIns="45720" rtlCol="0" anchor="t">
            <a:normAutofit/>
          </a:bodyPr>
          <a:lstStyle/>
          <a:p>
            <a:pPr algn="ctr"/>
            <a:r>
              <a:rPr lang="en-US" sz="3200" kern="1200" dirty="0">
                <a:solidFill>
                  <a:schemeClr val="bg1">
                    <a:alpha val="60000"/>
                  </a:schemeClr>
                </a:solidFill>
                <a:latin typeface="+mj-lt"/>
                <a:ea typeface="+mj-ea"/>
                <a:cs typeface="+mj-cs"/>
              </a:rPr>
              <a:t>Share Rhymes: Backbone of Reading Skills</a:t>
            </a:r>
          </a:p>
        </p:txBody>
      </p:sp>
      <p:sp>
        <p:nvSpPr>
          <p:cNvPr id="12" name="Rectangle 11">
            <a:extLst>
              <a:ext uri="{FF2B5EF4-FFF2-40B4-BE49-F238E27FC236}">
                <a16:creationId xmlns:a16="http://schemas.microsoft.com/office/drawing/2014/main" id="{1FA0C3DC-24DE-44E3-9D41-CAA5F3B20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16208" y="0"/>
            <a:ext cx="4775791" cy="6857999"/>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D6EC3AE-EE12-47A5-8E1A-FB2D07039722}"/>
              </a:ext>
            </a:extLst>
          </p:cNvPr>
          <p:cNvSpPr>
            <a:spLocks noGrp="1"/>
          </p:cNvSpPr>
          <p:nvPr>
            <p:ph sz="half" idx="1"/>
          </p:nvPr>
        </p:nvSpPr>
        <p:spPr>
          <a:xfrm>
            <a:off x="8238459" y="818707"/>
            <a:ext cx="3131288" cy="5310963"/>
          </a:xfrm>
        </p:spPr>
        <p:txBody>
          <a:bodyPr vert="horz" lIns="91440" tIns="45720" rIns="91440" bIns="45720" rtlCol="0" anchor="ctr">
            <a:normAutofit/>
          </a:bodyPr>
          <a:lstStyle/>
          <a:p>
            <a:pPr marL="0" indent="0">
              <a:buNone/>
            </a:pPr>
            <a:r>
              <a:rPr lang="en-US" sz="3200" dirty="0">
                <a:solidFill>
                  <a:schemeClr val="bg1"/>
                </a:solidFill>
              </a:rPr>
              <a:t>Please watch this short video that highlights the importance of rhyming, and how reading books and reciting nursery rhymes benefits young children.</a:t>
            </a:r>
          </a:p>
        </p:txBody>
      </p:sp>
      <p:pic>
        <p:nvPicPr>
          <p:cNvPr id="7" name="Online Media 6" title="Share Rhymes: Backbone of Reading Skills">
            <a:hlinkClick r:id="" action="ppaction://media"/>
            <a:extLst>
              <a:ext uri="{FF2B5EF4-FFF2-40B4-BE49-F238E27FC236}">
                <a16:creationId xmlns:a16="http://schemas.microsoft.com/office/drawing/2014/main" id="{1348ECE7-FCF0-4570-81EB-B389FEB19397}"/>
              </a:ext>
            </a:extLst>
          </p:cNvPr>
          <p:cNvPicPr>
            <a:picLocks noGrp="1" noRot="1" noChangeAspect="1"/>
          </p:cNvPicPr>
          <p:nvPr>
            <p:ph sz="half" idx="2"/>
            <a:videoFile r:link="rId1"/>
          </p:nvPr>
        </p:nvPicPr>
        <p:blipFill>
          <a:blip r:embed="rId3"/>
          <a:stretch>
            <a:fillRect/>
          </a:stretch>
        </p:blipFill>
        <p:spPr>
          <a:xfrm>
            <a:off x="822253" y="942526"/>
            <a:ext cx="5951056" cy="3362055"/>
          </a:xfrm>
          <a:prstGeom prst="rect">
            <a:avLst/>
          </a:prstGeom>
        </p:spPr>
      </p:pic>
    </p:spTree>
    <p:extLst>
      <p:ext uri="{BB962C8B-B14F-4D97-AF65-F5344CB8AC3E}">
        <p14:creationId xmlns:p14="http://schemas.microsoft.com/office/powerpoint/2010/main" val="246798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1" fill="hold" display="0">
                  <p:stCondLst>
                    <p:cond delay="indefinite"/>
                  </p:stCondLst>
                </p:cTn>
                <p:tgtEl>
                  <p:spTgt spid="7"/>
                </p:tgtEl>
              </p:cMediaNode>
            </p:video>
            <p:seq concurrent="1" nextAc="seek">
              <p:cTn id="22" restart="whenNotActive" fill="hold" evtFilter="cancelBubble" nodeType="interactiveSeq">
                <p:stCondLst>
                  <p:cond evt="onClick" delay="0">
                    <p:tgtEl>
                      <p:spTgt spid="7"/>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7"/>
                                        </p:tgtEl>
                                      </p:cBhvr>
                                    </p:cmd>
                                  </p:childTnLst>
                                </p:cTn>
                              </p:par>
                            </p:childTnLst>
                          </p:cTn>
                        </p:par>
                      </p:childTnLst>
                    </p:cTn>
                  </p:par>
                </p:childTnLst>
              </p:cTn>
              <p:nextCondLst>
                <p:cond evt="onClick" delay="0">
                  <p:tgtEl>
                    <p:spTgt spid="7"/>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5BD351-B354-4A1E-9007-BF7D94AFE714}"/>
              </a:ext>
            </a:extLst>
          </p:cNvPr>
          <p:cNvSpPr>
            <a:spLocks noGrp="1"/>
          </p:cNvSpPr>
          <p:nvPr>
            <p:ph type="title"/>
          </p:nvPr>
        </p:nvSpPr>
        <p:spPr>
          <a:xfrm>
            <a:off x="7239014" y="525982"/>
            <a:ext cx="4282983" cy="1200361"/>
          </a:xfrm>
        </p:spPr>
        <p:txBody>
          <a:bodyPr anchor="b">
            <a:normAutofit/>
          </a:bodyPr>
          <a:lstStyle/>
          <a:p>
            <a:r>
              <a:rPr lang="en-US" sz="3600" dirty="0"/>
              <a:t>ALLITERATION</a:t>
            </a:r>
          </a:p>
        </p:txBody>
      </p:sp>
      <p:sp>
        <p:nvSpPr>
          <p:cNvPr id="3077" name="Rectangle 72">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8" name="Rectangle 7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Alliteration Examples for Kids">
            <a:extLst>
              <a:ext uri="{FF2B5EF4-FFF2-40B4-BE49-F238E27FC236}">
                <a16:creationId xmlns:a16="http://schemas.microsoft.com/office/drawing/2014/main" id="{C4EBC4D0-C2BF-42A1-B459-A5AF243022E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6244" y="1729685"/>
            <a:ext cx="5628018" cy="3165760"/>
          </a:xfrm>
          <a:prstGeom prst="rect">
            <a:avLst/>
          </a:prstGeom>
          <a:noFill/>
          <a:extLst>
            <a:ext uri="{909E8E84-426E-40DD-AFC4-6F175D3DCCD1}">
              <a14:hiddenFill xmlns:a14="http://schemas.microsoft.com/office/drawing/2010/main">
                <a:solidFill>
                  <a:srgbClr val="FFFFFF"/>
                </a:solidFill>
              </a14:hiddenFill>
            </a:ext>
          </a:extLst>
        </p:spPr>
      </p:pic>
      <p:sp>
        <p:nvSpPr>
          <p:cNvPr id="3079" name="Rectangle 76">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1F5AE5-4471-4810-9F7D-1C4222D66EA5}"/>
              </a:ext>
            </a:extLst>
          </p:cNvPr>
          <p:cNvSpPr>
            <a:spLocks noGrp="1"/>
          </p:cNvSpPr>
          <p:nvPr>
            <p:ph idx="1"/>
          </p:nvPr>
        </p:nvSpPr>
        <p:spPr>
          <a:xfrm>
            <a:off x="7239012" y="2031101"/>
            <a:ext cx="4282984" cy="3674125"/>
          </a:xfrm>
        </p:spPr>
        <p:txBody>
          <a:bodyPr anchor="ctr">
            <a:normAutofit fontScale="92500" lnSpcReduction="20000"/>
          </a:bodyPr>
          <a:lstStyle/>
          <a:p>
            <a:r>
              <a:rPr lang="en-US" sz="1800" dirty="0"/>
              <a:t>Alliteration is the repetition of words with the same beginning sound.</a:t>
            </a:r>
          </a:p>
          <a:p>
            <a:r>
              <a:rPr lang="en-US" sz="1800" dirty="0"/>
              <a:t>When young children hear and notice words that begin with the same sound, they begin to identify and isolate individual phonemes.</a:t>
            </a:r>
          </a:p>
          <a:p>
            <a:r>
              <a:rPr lang="en-US" sz="1800" dirty="0"/>
              <a:t>Alliteration supports children’s listening and recognition skills.  Children learn to make important connections!</a:t>
            </a:r>
          </a:p>
          <a:p>
            <a:r>
              <a:rPr lang="en-US" sz="1800" dirty="0"/>
              <a:t>Like rhyming, alliteration provides rhythm to language.</a:t>
            </a:r>
          </a:p>
          <a:p>
            <a:r>
              <a:rPr lang="en-US" sz="1800" dirty="0"/>
              <a:t>Alliteration also provides rhyming opportunities…and we already know rhyming is an important component of phonological awareness!</a:t>
            </a:r>
          </a:p>
        </p:txBody>
      </p:sp>
      <p:sp>
        <p:nvSpPr>
          <p:cNvPr id="79" name="Rectangle 78">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C79EBD8-5290-4093-BE27-CF77941EE3E9}"/>
              </a:ext>
            </a:extLst>
          </p:cNvPr>
          <p:cNvSpPr txBox="1"/>
          <p:nvPr/>
        </p:nvSpPr>
        <p:spPr>
          <a:xfrm>
            <a:off x="576244" y="5253487"/>
            <a:ext cx="5519756" cy="646331"/>
          </a:xfrm>
          <a:prstGeom prst="rect">
            <a:avLst/>
          </a:prstGeom>
          <a:noFill/>
        </p:spPr>
        <p:txBody>
          <a:bodyPr wrap="square" rtlCol="0">
            <a:spAutoFit/>
          </a:bodyPr>
          <a:lstStyle/>
          <a:p>
            <a:r>
              <a:rPr lang="en-US" dirty="0"/>
              <a:t>Please read the following article about the importance of nursery rhymes for young children! </a:t>
            </a:r>
            <a:r>
              <a:rPr lang="en-US" dirty="0">
                <a:hlinkClick r:id="rId3"/>
              </a:rPr>
              <a:t>CLICK HERE</a:t>
            </a:r>
            <a:endParaRPr lang="en-US" dirty="0"/>
          </a:p>
        </p:txBody>
      </p:sp>
    </p:spTree>
    <p:extLst>
      <p:ext uri="{BB962C8B-B14F-4D97-AF65-F5344CB8AC3E}">
        <p14:creationId xmlns:p14="http://schemas.microsoft.com/office/powerpoint/2010/main" val="336442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075333-BC11-4B22-AD15-0F7037D9B060}"/>
              </a:ext>
            </a:extLst>
          </p:cNvPr>
          <p:cNvSpPr>
            <a:spLocks noGrp="1"/>
          </p:cNvSpPr>
          <p:nvPr>
            <p:ph type="title"/>
          </p:nvPr>
        </p:nvSpPr>
        <p:spPr>
          <a:xfrm>
            <a:off x="1286932" y="1204109"/>
            <a:ext cx="10023398" cy="857894"/>
          </a:xfrm>
        </p:spPr>
        <p:txBody>
          <a:bodyPr vert="horz" lIns="91440" tIns="45720" rIns="91440" bIns="45720" rtlCol="0" anchor="ctr">
            <a:normAutofit/>
          </a:bodyPr>
          <a:lstStyle/>
          <a:p>
            <a:r>
              <a:rPr lang="en-US" sz="4000" kern="1200" dirty="0">
                <a:solidFill>
                  <a:srgbClr val="FFFFFF"/>
                </a:solidFill>
                <a:latin typeface="+mj-lt"/>
                <a:ea typeface="+mj-ea"/>
                <a:cs typeface="+mj-cs"/>
              </a:rPr>
              <a:t>Resources with Dr. Jean</a:t>
            </a:r>
          </a:p>
        </p:txBody>
      </p:sp>
      <p:sp>
        <p:nvSpPr>
          <p:cNvPr id="3" name="Content Placeholder 2">
            <a:extLst>
              <a:ext uri="{FF2B5EF4-FFF2-40B4-BE49-F238E27FC236}">
                <a16:creationId xmlns:a16="http://schemas.microsoft.com/office/drawing/2014/main" id="{3ED9B787-ACEA-4851-A2A7-F6EE1D09659A}"/>
              </a:ext>
            </a:extLst>
          </p:cNvPr>
          <p:cNvSpPr>
            <a:spLocks noGrp="1"/>
          </p:cNvSpPr>
          <p:nvPr>
            <p:ph sz="half" idx="1"/>
          </p:nvPr>
        </p:nvSpPr>
        <p:spPr>
          <a:xfrm>
            <a:off x="824933" y="3041955"/>
            <a:ext cx="4052499" cy="3224653"/>
          </a:xfrm>
        </p:spPr>
        <p:txBody>
          <a:bodyPr vert="horz" lIns="91440" tIns="45720" rIns="91440" bIns="45720" rtlCol="0">
            <a:normAutofit/>
          </a:bodyPr>
          <a:lstStyle/>
          <a:p>
            <a:pPr marL="0" indent="0">
              <a:buNone/>
            </a:pPr>
            <a:r>
              <a:rPr lang="en-US" sz="2400" dirty="0"/>
              <a:t>Please watch this informative video with Dr. Jean Feldman regarding the importance of fingerplays and nursery rhymes in literacy development.</a:t>
            </a:r>
          </a:p>
          <a:p>
            <a:endParaRPr lang="en-US" sz="1800" dirty="0"/>
          </a:p>
          <a:p>
            <a:pPr marL="0" indent="0">
              <a:buNone/>
            </a:pPr>
            <a:r>
              <a:rPr lang="en-US" sz="1400" i="1" dirty="0"/>
              <a:t>*** Links to her nursery rhyme and finger play videos are on the Resources page near the end of this PowerPoint.</a:t>
            </a:r>
          </a:p>
        </p:txBody>
      </p:sp>
      <p:pic>
        <p:nvPicPr>
          <p:cNvPr id="5" name="Online Media 4" title="Nursery Rhymes &amp; Fingerplays Into with Dr. Jean">
            <a:hlinkClick r:id="" action="ppaction://media"/>
            <a:extLst>
              <a:ext uri="{FF2B5EF4-FFF2-40B4-BE49-F238E27FC236}">
                <a16:creationId xmlns:a16="http://schemas.microsoft.com/office/drawing/2014/main" id="{D64888BC-BB50-493C-BA5E-0FAC65C5B3F3}"/>
              </a:ext>
            </a:extLst>
          </p:cNvPr>
          <p:cNvPicPr>
            <a:picLocks noGrp="1" noRot="1" noChangeAspect="1"/>
          </p:cNvPicPr>
          <p:nvPr>
            <p:ph sz="half" idx="2"/>
            <a:videoFile r:link="rId1"/>
          </p:nvPr>
        </p:nvPicPr>
        <p:blipFill>
          <a:blip r:embed="rId3"/>
          <a:stretch>
            <a:fillRect/>
          </a:stretch>
        </p:blipFill>
        <p:spPr>
          <a:xfrm>
            <a:off x="5089868" y="2637316"/>
            <a:ext cx="6423526" cy="3629293"/>
          </a:xfrm>
          <a:prstGeom prst="rect">
            <a:avLst/>
          </a:prstGeom>
        </p:spPr>
      </p:pic>
    </p:spTree>
    <p:extLst>
      <p:ext uri="{BB962C8B-B14F-4D97-AF65-F5344CB8AC3E}">
        <p14:creationId xmlns:p14="http://schemas.microsoft.com/office/powerpoint/2010/main" val="29866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6" fill="hold" display="0">
                  <p:stCondLst>
                    <p:cond delay="indefinite"/>
                  </p:stCondLst>
                </p:cTn>
                <p:tgtEl>
                  <p:spTgt spid="5"/>
                </p:tgtEl>
              </p:cMediaNode>
            </p:video>
            <p:seq concurrent="1" nextAc="seek">
              <p:cTn id="27" restart="whenNotActive" fill="hold" evtFilter="cancelBubble" nodeType="interactiveSeq">
                <p:stCondLst>
                  <p:cond evt="onClick" delay="0">
                    <p:tgtEl>
                      <p:spTgt spid="5"/>
                    </p:tgtEl>
                  </p:cond>
                </p:stCondLst>
                <p:endSync evt="end" delay="0">
                  <p:rtn val="all"/>
                </p:endSync>
                <p:childTnLst>
                  <p:par>
                    <p:cTn id="28" fill="hold">
                      <p:stCondLst>
                        <p:cond delay="0"/>
                      </p:stCondLst>
                      <p:childTnLst>
                        <p:par>
                          <p:cTn id="29" fill="hold">
                            <p:stCondLst>
                              <p:cond delay="0"/>
                            </p:stCondLst>
                            <p:childTnLst>
                              <p:par>
                                <p:cTn id="30" presetID="2" presetClass="mediacall" presetSubtype="0" fill="hold" nodeType="clickEffect">
                                  <p:stCondLst>
                                    <p:cond delay="0"/>
                                  </p:stCondLst>
                                  <p:childTnLst>
                                    <p:cmd type="call" cmd="togglePause">
                                      <p:cBhvr>
                                        <p:cTn id="31" dur="1" fill="hold"/>
                                        <p:tgtEl>
                                          <p:spTgt spid="5"/>
                                        </p:tgtEl>
                                      </p:cBhvr>
                                    </p:cmd>
                                  </p:childTnLst>
                                </p:cTn>
                              </p:par>
                            </p:childTnLst>
                          </p:cTn>
                        </p:par>
                      </p:childTnLst>
                    </p:cTn>
                  </p:par>
                </p:childTnLst>
              </p:cTn>
              <p:nextCondLst>
                <p:cond evt="onClick" delay="0">
                  <p:tgtEl>
                    <p:spTgt spid="5"/>
                  </p:tgtEl>
                </p:cond>
              </p:nextCondLst>
            </p:seq>
          </p:childTnLst>
        </p:cTn>
      </p:par>
    </p:tnLst>
    <p:bldLst>
      <p:bldP spid="2" grpId="0"/>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180DE06-7362-4888-AADA-7AADD57AC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410124-97A5-489C-887B-21BEFECD9014}"/>
              </a:ext>
            </a:extLst>
          </p:cNvPr>
          <p:cNvSpPr>
            <a:spLocks noGrp="1"/>
          </p:cNvSpPr>
          <p:nvPr>
            <p:ph type="ctrTitle"/>
          </p:nvPr>
        </p:nvSpPr>
        <p:spPr>
          <a:xfrm>
            <a:off x="7176655" y="679730"/>
            <a:ext cx="4839854" cy="857461"/>
          </a:xfrm>
        </p:spPr>
        <p:txBody>
          <a:bodyPr>
            <a:normAutofit/>
          </a:bodyPr>
          <a:lstStyle/>
          <a:p>
            <a:pPr algn="l"/>
            <a:r>
              <a:rPr lang="en-US" sz="3300" dirty="0"/>
              <a:t>Segmenting &amp; Syllables</a:t>
            </a:r>
          </a:p>
        </p:txBody>
      </p:sp>
      <p:grpSp>
        <p:nvGrpSpPr>
          <p:cNvPr id="73" name="Group 72">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2218698" y="2733627"/>
            <a:ext cx="1340409" cy="5777807"/>
            <a:chOff x="329184" y="2"/>
            <a:chExt cx="524256" cy="5777807"/>
          </a:xfrm>
        </p:grpSpPr>
        <p:cxnSp>
          <p:nvCxnSpPr>
            <p:cNvPr id="74" name="Straight Connector 73">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2"/>
              <a:ext cx="524256" cy="5666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Subtitle 2">
            <a:extLst>
              <a:ext uri="{FF2B5EF4-FFF2-40B4-BE49-F238E27FC236}">
                <a16:creationId xmlns:a16="http://schemas.microsoft.com/office/drawing/2014/main" id="{B5339B2D-2928-44A2-AF06-595FD24EA46D}"/>
              </a:ext>
            </a:extLst>
          </p:cNvPr>
          <p:cNvSpPr>
            <a:spLocks noGrp="1"/>
          </p:cNvSpPr>
          <p:nvPr>
            <p:ph type="subTitle" idx="1"/>
          </p:nvPr>
        </p:nvSpPr>
        <p:spPr>
          <a:xfrm>
            <a:off x="7331383" y="1656273"/>
            <a:ext cx="3876085" cy="4636462"/>
          </a:xfrm>
        </p:spPr>
        <p:txBody>
          <a:bodyPr>
            <a:normAutofit fontScale="85000" lnSpcReduction="10000"/>
          </a:bodyPr>
          <a:lstStyle/>
          <a:p>
            <a:pPr marL="342900" indent="-342900" algn="l">
              <a:buFont typeface="Arial" panose="020B0604020202020204" pitchFamily="34" charset="0"/>
              <a:buChar char="•"/>
            </a:pPr>
            <a:r>
              <a:rPr lang="en-US" dirty="0"/>
              <a:t>Recognizing that sentences can be broken down into words, and that words can be broken down into sounds, is segmenting.</a:t>
            </a:r>
          </a:p>
          <a:p>
            <a:pPr marL="342900" indent="-342900" algn="l">
              <a:buFont typeface="Arial" panose="020B0604020202020204" pitchFamily="34" charset="0"/>
              <a:buChar char="•"/>
            </a:pPr>
            <a:r>
              <a:rPr lang="en-US" dirty="0"/>
              <a:t>Children who can segment and break words into syllables use this knowledge later when they learn to read!</a:t>
            </a:r>
          </a:p>
          <a:p>
            <a:pPr marL="342900" indent="-342900" algn="l">
              <a:buFont typeface="Arial" panose="020B0604020202020204" pitchFamily="34" charset="0"/>
              <a:buChar char="•"/>
            </a:pPr>
            <a:r>
              <a:rPr lang="en-US" dirty="0"/>
              <a:t>The use of syllables is breaking words down into parts or “chunks.”  This will help children later as they learn to “decode” while reading.</a:t>
            </a:r>
          </a:p>
          <a:p>
            <a:pPr marL="342900" indent="-342900" algn="l">
              <a:buFont typeface="Arial" panose="020B0604020202020204" pitchFamily="34" charset="0"/>
              <a:buChar char="•"/>
            </a:pPr>
            <a:r>
              <a:rPr lang="en-US" dirty="0"/>
              <a:t>Basic understanding of syllables will also help children learn to spell words correctly.</a:t>
            </a:r>
          </a:p>
        </p:txBody>
      </p:sp>
      <p:sp>
        <p:nvSpPr>
          <p:cNvPr id="77" name="Rectangle 76">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372533"/>
            <a:ext cx="6116779" cy="606872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Syllables – Primary 1">
            <a:extLst>
              <a:ext uri="{FF2B5EF4-FFF2-40B4-BE49-F238E27FC236}">
                <a16:creationId xmlns:a16="http://schemas.microsoft.com/office/drawing/2014/main" id="{9ED38E68-A29D-497F-B927-39675C3FFA9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42597" y="1325689"/>
            <a:ext cx="5608830" cy="4206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26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4" name="Rectangle 70">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5" name="Group 7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2066" name="Rectangle 7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6726C8-D30D-4CB5-82DF-EBC4D8BC5100}"/>
              </a:ext>
            </a:extLst>
          </p:cNvPr>
          <p:cNvSpPr>
            <a:spLocks noGrp="1"/>
          </p:cNvSpPr>
          <p:nvPr>
            <p:ph type="title"/>
          </p:nvPr>
        </p:nvSpPr>
        <p:spPr>
          <a:xfrm>
            <a:off x="1043631" y="873940"/>
            <a:ext cx="5052369" cy="1035781"/>
          </a:xfrm>
        </p:spPr>
        <p:txBody>
          <a:bodyPr anchor="ctr">
            <a:normAutofit/>
          </a:bodyPr>
          <a:lstStyle/>
          <a:p>
            <a:r>
              <a:rPr lang="en-US" sz="3600" dirty="0"/>
              <a:t>OUR GOALS</a:t>
            </a:r>
          </a:p>
        </p:txBody>
      </p:sp>
      <p:sp>
        <p:nvSpPr>
          <p:cNvPr id="3" name="Content Placeholder 2">
            <a:extLst>
              <a:ext uri="{FF2B5EF4-FFF2-40B4-BE49-F238E27FC236}">
                <a16:creationId xmlns:a16="http://schemas.microsoft.com/office/drawing/2014/main" id="{961BF83B-A62E-41CE-AD98-6993C83AFF7B}"/>
              </a:ext>
            </a:extLst>
          </p:cNvPr>
          <p:cNvSpPr>
            <a:spLocks noGrp="1"/>
          </p:cNvSpPr>
          <p:nvPr>
            <p:ph idx="1"/>
          </p:nvPr>
        </p:nvSpPr>
        <p:spPr>
          <a:xfrm>
            <a:off x="1045029" y="2200117"/>
            <a:ext cx="4991629" cy="4001727"/>
          </a:xfrm>
        </p:spPr>
        <p:txBody>
          <a:bodyPr anchor="ctr">
            <a:normAutofit/>
          </a:bodyPr>
          <a:lstStyle/>
          <a:p>
            <a:r>
              <a:rPr lang="en-US" sz="1800" dirty="0"/>
              <a:t>Understand what phonological awareness is and why it’s important.</a:t>
            </a:r>
          </a:p>
          <a:p>
            <a:r>
              <a:rPr lang="en-US" sz="1800" dirty="0"/>
              <a:t>Recognize how phonological awareness is connected to the Head Start Early Learning Outcomes Framework (HSELOF).</a:t>
            </a:r>
          </a:p>
          <a:p>
            <a:r>
              <a:rPr lang="en-US" sz="1800" dirty="0"/>
              <a:t>Examine the “building blocks” of phonological awareness.</a:t>
            </a:r>
          </a:p>
          <a:p>
            <a:r>
              <a:rPr lang="en-US" sz="1800" dirty="0"/>
              <a:t>Demonstrate knowledge of the phonological awareness continuum in children 0-5.</a:t>
            </a:r>
          </a:p>
          <a:p>
            <a:r>
              <a:rPr lang="en-US" sz="1800" dirty="0"/>
              <a:t>Gain resources, activities, and ideas for supporting phonological awareness with the children you serve.</a:t>
            </a:r>
          </a:p>
          <a:p>
            <a:endParaRPr lang="en-US" sz="1800" dirty="0"/>
          </a:p>
        </p:txBody>
      </p:sp>
      <p:sp>
        <p:nvSpPr>
          <p:cNvPr id="80" name="Rectangle 79">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objectives of Training in Organisational Behaviour | Psychology Facts">
            <a:extLst>
              <a:ext uri="{FF2B5EF4-FFF2-40B4-BE49-F238E27FC236}">
                <a16:creationId xmlns:a16="http://schemas.microsoft.com/office/drawing/2014/main" id="{791FE565-94C8-4519-A003-FF3C4155843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30493" y="1891260"/>
            <a:ext cx="4223252" cy="3135764"/>
          </a:xfrm>
          <a:prstGeom prst="rect">
            <a:avLst/>
          </a:prstGeom>
          <a:noFill/>
          <a:extLst>
            <a:ext uri="{909E8E84-426E-40DD-AFC4-6F175D3DCCD1}">
              <a14:hiddenFill xmlns:a14="http://schemas.microsoft.com/office/drawing/2010/main">
                <a:solidFill>
                  <a:srgbClr val="FFFFFF"/>
                </a:solidFill>
              </a14:hiddenFill>
            </a:ext>
          </a:extLst>
        </p:spPr>
      </p:pic>
      <p:cxnSp>
        <p:nvCxnSpPr>
          <p:cNvPr id="82" name="Straight Connector 8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141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5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0E5B2D-05CC-441B-9055-BD0F6F583C4C}"/>
              </a:ext>
            </a:extLst>
          </p:cNvPr>
          <p:cNvSpPr>
            <a:spLocks noGrp="1"/>
          </p:cNvSpPr>
          <p:nvPr>
            <p:ph type="title"/>
          </p:nvPr>
        </p:nvSpPr>
        <p:spPr>
          <a:xfrm>
            <a:off x="1155557" y="649674"/>
            <a:ext cx="4284420" cy="1687143"/>
          </a:xfrm>
        </p:spPr>
        <p:txBody>
          <a:bodyPr vert="horz" lIns="91440" tIns="45720" rIns="91440" bIns="45720" rtlCol="0" anchor="t">
            <a:normAutofit/>
          </a:bodyPr>
          <a:lstStyle/>
          <a:p>
            <a:r>
              <a:rPr lang="en-US" sz="4800" kern="1200" dirty="0">
                <a:solidFill>
                  <a:schemeClr val="bg1"/>
                </a:solidFill>
                <a:latin typeface="+mj-lt"/>
                <a:ea typeface="+mj-ea"/>
                <a:cs typeface="+mj-cs"/>
              </a:rPr>
              <a:t>Drumming Out Syllables</a:t>
            </a:r>
          </a:p>
        </p:txBody>
      </p:sp>
      <p:sp>
        <p:nvSpPr>
          <p:cNvPr id="49" name="Rectangle 48">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4649" y="2416891"/>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nline Media 4" title="Drumming Out Syllables: Foundations for Phonemic Awareness">
            <a:hlinkClick r:id="" action="ppaction://media"/>
            <a:extLst>
              <a:ext uri="{FF2B5EF4-FFF2-40B4-BE49-F238E27FC236}">
                <a16:creationId xmlns:a16="http://schemas.microsoft.com/office/drawing/2014/main" id="{353135D4-E107-4765-9D91-44BEAC8805EE}"/>
              </a:ext>
            </a:extLst>
          </p:cNvPr>
          <p:cNvPicPr>
            <a:picLocks noGrp="1" noRot="1" noChangeAspect="1"/>
          </p:cNvPicPr>
          <p:nvPr>
            <p:ph sz="half" idx="2"/>
            <a:videoFile r:link="rId1"/>
          </p:nvPr>
        </p:nvPicPr>
        <p:blipFill>
          <a:blip r:embed="rId3"/>
          <a:stretch>
            <a:fillRect/>
          </a:stretch>
        </p:blipFill>
        <p:spPr>
          <a:xfrm>
            <a:off x="556318" y="2872509"/>
            <a:ext cx="5296606" cy="2992582"/>
          </a:xfrm>
          <a:prstGeom prst="rect">
            <a:avLst/>
          </a:prstGeom>
        </p:spPr>
      </p:pic>
      <p:sp>
        <p:nvSpPr>
          <p:cNvPr id="3" name="Content Placeholder 2">
            <a:extLst>
              <a:ext uri="{FF2B5EF4-FFF2-40B4-BE49-F238E27FC236}">
                <a16:creationId xmlns:a16="http://schemas.microsoft.com/office/drawing/2014/main" id="{C0C850F3-0268-4BD5-AE2D-7E9D30F0A5DD}"/>
              </a:ext>
            </a:extLst>
          </p:cNvPr>
          <p:cNvSpPr>
            <a:spLocks noGrp="1"/>
          </p:cNvSpPr>
          <p:nvPr>
            <p:ph sz="half" idx="1"/>
          </p:nvPr>
        </p:nvSpPr>
        <p:spPr>
          <a:xfrm>
            <a:off x="6730313" y="2614463"/>
            <a:ext cx="4315042" cy="3596616"/>
          </a:xfrm>
        </p:spPr>
        <p:txBody>
          <a:bodyPr vert="horz" lIns="91440" tIns="45720" rIns="91440" bIns="45720" rtlCol="0">
            <a:normAutofit/>
          </a:bodyPr>
          <a:lstStyle/>
          <a:p>
            <a:pPr marL="0" indent="0">
              <a:buNone/>
            </a:pPr>
            <a:r>
              <a:rPr lang="en-US" sz="3600" dirty="0"/>
              <a:t>Please take a few minutes to watch this brief video.  See how easily the teacher incorporates the concept of syllables during this activity.</a:t>
            </a:r>
          </a:p>
        </p:txBody>
      </p:sp>
    </p:spTree>
    <p:extLst>
      <p:ext uri="{BB962C8B-B14F-4D97-AF65-F5344CB8AC3E}">
        <p14:creationId xmlns:p14="http://schemas.microsoft.com/office/powerpoint/2010/main" val="218065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1" fill="hold" display="0">
                  <p:stCondLst>
                    <p:cond delay="indefinite"/>
                  </p:stCondLst>
                </p:cTn>
                <p:tgtEl>
                  <p:spTgt spid="5"/>
                </p:tgtEl>
              </p:cMediaNode>
            </p:video>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5"/>
                                        </p:tgtEl>
                                      </p:cBhvr>
                                    </p:cmd>
                                  </p:childTnLst>
                                </p:cTn>
                              </p:par>
                            </p:childTnLst>
                          </p:cTn>
                        </p:par>
                      </p:childTnLst>
                    </p:cTn>
                  </p:par>
                </p:childTnLst>
              </p:cTn>
              <p:nextCondLst>
                <p:cond evt="onClick" delay="0">
                  <p:tgtEl>
                    <p:spTgt spid="5"/>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E0A68D-28EF-49D9-B84B-5DAB38714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2AC3DD-D7B3-4122-A996-6121CE0B92BF}"/>
              </a:ext>
            </a:extLst>
          </p:cNvPr>
          <p:cNvSpPr>
            <a:spLocks noGrp="1"/>
          </p:cNvSpPr>
          <p:nvPr>
            <p:ph type="title"/>
          </p:nvPr>
        </p:nvSpPr>
        <p:spPr>
          <a:xfrm>
            <a:off x="1309862" y="4790112"/>
            <a:ext cx="4786138" cy="1663995"/>
          </a:xfrm>
        </p:spPr>
        <p:txBody>
          <a:bodyPr vert="horz" lIns="91440" tIns="45720" rIns="91440" bIns="45720" rtlCol="0" anchor="t">
            <a:normAutofit/>
          </a:bodyPr>
          <a:lstStyle/>
          <a:p>
            <a:pPr algn="ctr"/>
            <a:r>
              <a:rPr lang="en-US" sz="3200" kern="1200" dirty="0">
                <a:solidFill>
                  <a:schemeClr val="bg1">
                    <a:alpha val="60000"/>
                  </a:schemeClr>
                </a:solidFill>
                <a:latin typeface="+mj-lt"/>
                <a:ea typeface="+mj-ea"/>
                <a:cs typeface="+mj-cs"/>
              </a:rPr>
              <a:t>Phonological Awareness: Another Look</a:t>
            </a:r>
          </a:p>
        </p:txBody>
      </p:sp>
      <p:pic>
        <p:nvPicPr>
          <p:cNvPr id="4" name="Online Media 3" title="Developing phonological awareness in preschool children">
            <a:hlinkClick r:id="" action="ppaction://media"/>
            <a:extLst>
              <a:ext uri="{FF2B5EF4-FFF2-40B4-BE49-F238E27FC236}">
                <a16:creationId xmlns:a16="http://schemas.microsoft.com/office/drawing/2014/main" id="{F7B8CFF0-0C7F-4774-85EE-397ECA929B22}"/>
              </a:ext>
            </a:extLst>
          </p:cNvPr>
          <p:cNvPicPr>
            <a:picLocks noGrp="1" noRot="1" noChangeAspect="1"/>
          </p:cNvPicPr>
          <p:nvPr>
            <p:ph sz="half" idx="1"/>
            <a:videoFile r:link="rId1"/>
          </p:nvPr>
        </p:nvPicPr>
        <p:blipFill>
          <a:blip r:embed="rId3"/>
          <a:stretch>
            <a:fillRect/>
          </a:stretch>
        </p:blipFill>
        <p:spPr>
          <a:xfrm>
            <a:off x="571613" y="720436"/>
            <a:ext cx="6342850" cy="3583709"/>
          </a:xfrm>
          <a:prstGeom prst="rect">
            <a:avLst/>
          </a:prstGeom>
        </p:spPr>
      </p:pic>
      <p:sp>
        <p:nvSpPr>
          <p:cNvPr id="11" name="Rectangle 10">
            <a:extLst>
              <a:ext uri="{FF2B5EF4-FFF2-40B4-BE49-F238E27FC236}">
                <a16:creationId xmlns:a16="http://schemas.microsoft.com/office/drawing/2014/main" id="{1FA0C3DC-24DE-44E3-9D41-CAA5F3B20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16208" y="0"/>
            <a:ext cx="4775791" cy="6857999"/>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ontent Placeholder 2">
            <a:extLst>
              <a:ext uri="{FF2B5EF4-FFF2-40B4-BE49-F238E27FC236}">
                <a16:creationId xmlns:a16="http://schemas.microsoft.com/office/drawing/2014/main" id="{7BA4B837-D2B7-4AA4-A1AB-D7FAC2955D67}"/>
              </a:ext>
            </a:extLst>
          </p:cNvPr>
          <p:cNvSpPr>
            <a:spLocks noGrp="1"/>
          </p:cNvSpPr>
          <p:nvPr>
            <p:ph sz="half" idx="2"/>
          </p:nvPr>
        </p:nvSpPr>
        <p:spPr>
          <a:xfrm>
            <a:off x="8238459" y="581891"/>
            <a:ext cx="3131288" cy="5872216"/>
          </a:xfrm>
        </p:spPr>
        <p:txBody>
          <a:bodyPr vert="horz" lIns="91440" tIns="45720" rIns="91440" bIns="45720" rtlCol="0" anchor="ctr">
            <a:normAutofit/>
          </a:bodyPr>
          <a:lstStyle/>
          <a:p>
            <a:pPr marL="0" indent="0">
              <a:buNone/>
            </a:pPr>
            <a:r>
              <a:rPr lang="en-US" sz="2600" dirty="0">
                <a:solidFill>
                  <a:schemeClr val="bg1"/>
                </a:solidFill>
              </a:rPr>
              <a:t>It’s important to provide children with rich experiences that encompass rhyming, alliteration, and segmenting.</a:t>
            </a:r>
          </a:p>
          <a:p>
            <a:pPr marL="0" indent="0">
              <a:buNone/>
            </a:pPr>
            <a:endParaRPr lang="en-US" sz="2600" dirty="0">
              <a:solidFill>
                <a:schemeClr val="bg1"/>
              </a:solidFill>
            </a:endParaRPr>
          </a:p>
          <a:p>
            <a:pPr marL="0" indent="0">
              <a:buNone/>
            </a:pPr>
            <a:r>
              <a:rPr lang="en-US" sz="2600" dirty="0">
                <a:solidFill>
                  <a:schemeClr val="bg1"/>
                </a:solidFill>
              </a:rPr>
              <a:t>Take a few minutes to watch the following video regarding the benefits of these important skills.</a:t>
            </a:r>
          </a:p>
        </p:txBody>
      </p:sp>
    </p:spTree>
    <p:extLst>
      <p:ext uri="{BB962C8B-B14F-4D97-AF65-F5344CB8AC3E}">
        <p14:creationId xmlns:p14="http://schemas.microsoft.com/office/powerpoint/2010/main" val="250040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9">
                                            <p:txEl>
                                              <p:pRg st="0" end="0"/>
                                            </p:txEl>
                                          </p:spTgt>
                                        </p:tgtEl>
                                        <p:attrNameLst>
                                          <p:attrName>style.visibility</p:attrName>
                                        </p:attrNameLst>
                                      </p:cBhvr>
                                      <p:to>
                                        <p:strVal val="visible"/>
                                      </p:to>
                                    </p:set>
                                    <p:animEffect transition="in" filter="fade">
                                      <p:cBhvr>
                                        <p:cTn id="14" dur="1000"/>
                                        <p:tgtEl>
                                          <p:spTgt spid="49">
                                            <p:txEl>
                                              <p:pRg st="0" end="0"/>
                                            </p:txEl>
                                          </p:spTgt>
                                        </p:tgtEl>
                                      </p:cBhvr>
                                    </p:animEffect>
                                    <p:anim calcmode="lin" valueType="num">
                                      <p:cBhvr>
                                        <p:cTn id="15"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9">
                                            <p:txEl>
                                              <p:pRg st="2" end="2"/>
                                            </p:txEl>
                                          </p:spTgt>
                                        </p:tgtEl>
                                        <p:attrNameLst>
                                          <p:attrName>style.visibility</p:attrName>
                                        </p:attrNameLst>
                                      </p:cBhvr>
                                      <p:to>
                                        <p:strVal val="visible"/>
                                      </p:to>
                                    </p:set>
                                    <p:animEffect transition="in" filter="fade">
                                      <p:cBhvr>
                                        <p:cTn id="20" dur="1000"/>
                                        <p:tgtEl>
                                          <p:spTgt spid="49">
                                            <p:txEl>
                                              <p:pRg st="2" end="2"/>
                                            </p:txEl>
                                          </p:spTgt>
                                        </p:tgtEl>
                                      </p:cBhvr>
                                    </p:animEffect>
                                    <p:anim calcmode="lin" valueType="num">
                                      <p:cBhvr>
                                        <p:cTn id="21"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7" fill="hold" display="0">
                  <p:stCondLst>
                    <p:cond delay="indefinite"/>
                  </p:stCondLst>
                </p:cTn>
                <p:tgtEl>
                  <p:spTgt spid="4"/>
                </p:tgtEl>
              </p:cMediaNode>
            </p:vide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4"/>
                                        </p:tgtEl>
                                      </p:cBhvr>
                                    </p:cmd>
                                  </p:childTnLst>
                                </p:cTn>
                              </p:par>
                            </p:childTnLst>
                          </p:cTn>
                        </p:par>
                      </p:childTnLst>
                    </p:cTn>
                  </p:par>
                </p:childTnLst>
              </p:cTn>
              <p:nextCondLst>
                <p:cond evt="onClick" delay="0">
                  <p:tgtEl>
                    <p:spTgt spid="4"/>
                  </p:tgtEl>
                </p:cond>
              </p:nextCondLst>
            </p:seq>
          </p:childTnLst>
        </p:cTn>
      </p:par>
    </p:tnLst>
    <p:bldLst>
      <p:bldP spid="2" grpId="0"/>
      <p:bldP spid="49"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4" name="Rectangle 140">
            <a:extLst>
              <a:ext uri="{FF2B5EF4-FFF2-40B4-BE49-F238E27FC236}">
                <a16:creationId xmlns:a16="http://schemas.microsoft.com/office/drawing/2014/main" id="{2F687420-BEB4-45CD-8226-339BE553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1BB38F-F16D-4510-AB76-CD592E3AA00F}"/>
              </a:ext>
            </a:extLst>
          </p:cNvPr>
          <p:cNvSpPr>
            <a:spLocks noGrp="1"/>
          </p:cNvSpPr>
          <p:nvPr>
            <p:ph type="title"/>
          </p:nvPr>
        </p:nvSpPr>
        <p:spPr>
          <a:xfrm>
            <a:off x="645064" y="525982"/>
            <a:ext cx="4282983" cy="1200361"/>
          </a:xfrm>
        </p:spPr>
        <p:txBody>
          <a:bodyPr anchor="b">
            <a:normAutofit/>
          </a:bodyPr>
          <a:lstStyle/>
          <a:p>
            <a:r>
              <a:rPr lang="en-US" sz="2800" dirty="0"/>
              <a:t>Phonological Awareness &amp; the Learning Continuum</a:t>
            </a:r>
          </a:p>
        </p:txBody>
      </p:sp>
      <p:sp>
        <p:nvSpPr>
          <p:cNvPr id="1035" name="Rectangle 14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AC8C1C6-579F-4E2B-B76D-46CF036134B8}"/>
              </a:ext>
            </a:extLst>
          </p:cNvPr>
          <p:cNvSpPr>
            <a:spLocks noGrp="1"/>
          </p:cNvSpPr>
          <p:nvPr>
            <p:ph idx="1"/>
          </p:nvPr>
        </p:nvSpPr>
        <p:spPr>
          <a:xfrm>
            <a:off x="645066" y="2031101"/>
            <a:ext cx="4282984" cy="3511943"/>
          </a:xfrm>
        </p:spPr>
        <p:txBody>
          <a:bodyPr anchor="ctr">
            <a:normAutofit/>
          </a:bodyPr>
          <a:lstStyle/>
          <a:p>
            <a:pPr marL="0" indent="0">
              <a:buNone/>
            </a:pPr>
            <a:r>
              <a:rPr lang="en-US" sz="2200" dirty="0"/>
              <a:t>Children’s phonological awareness develops along a continuum of learning, just like other areas of development. </a:t>
            </a:r>
          </a:p>
          <a:p>
            <a:pPr marL="0" indent="0">
              <a:buNone/>
            </a:pPr>
            <a:r>
              <a:rPr lang="en-US" sz="2200" dirty="0"/>
              <a:t>On the next few slides, take a few minutes to review “Objective 15: Demonstrates Phonological Awareness…..(a-c)” from Teaching Strategies GOLD’s “Objectives for Development and Learning.”</a:t>
            </a:r>
          </a:p>
        </p:txBody>
      </p:sp>
      <p:sp>
        <p:nvSpPr>
          <p:cNvPr id="1036" name="Rectangle 14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4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14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arly literacy development is not just about learning to read | Maple Bear  USA">
            <a:extLst>
              <a:ext uri="{FF2B5EF4-FFF2-40B4-BE49-F238E27FC236}">
                <a16:creationId xmlns:a16="http://schemas.microsoft.com/office/drawing/2014/main" id="{6717D809-775B-4F8E-9A4C-B3FD6466E9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470"/>
          <a:stretch/>
        </p:blipFill>
        <p:spPr bwMode="auto">
          <a:xfrm>
            <a:off x="5987738" y="650494"/>
            <a:ext cx="5628018" cy="5324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47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3529E97A-97C3-40EA-8A04-5C02398D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DBDA475-903C-4DBD-B096-7299487F9C99}"/>
              </a:ext>
            </a:extLst>
          </p:cNvPr>
          <p:cNvSpPr>
            <a:spLocks noGrp="1"/>
          </p:cNvSpPr>
          <p:nvPr>
            <p:ph type="title"/>
          </p:nvPr>
        </p:nvSpPr>
        <p:spPr>
          <a:xfrm>
            <a:off x="630936" y="630936"/>
            <a:ext cx="3599688" cy="1463040"/>
          </a:xfrm>
        </p:spPr>
        <p:txBody>
          <a:bodyPr anchor="ctr">
            <a:normAutofit/>
          </a:bodyPr>
          <a:lstStyle/>
          <a:p>
            <a:r>
              <a:rPr lang="en-US" dirty="0">
                <a:solidFill>
                  <a:srgbClr val="FFFFFF"/>
                </a:solidFill>
              </a:rPr>
              <a:t>TS GOLD’s COLOR BANDS</a:t>
            </a:r>
          </a:p>
        </p:txBody>
      </p:sp>
      <p:sp>
        <p:nvSpPr>
          <p:cNvPr id="141" name="sketch line">
            <a:extLst>
              <a:ext uri="{FF2B5EF4-FFF2-40B4-BE49-F238E27FC236}">
                <a16:creationId xmlns:a16="http://schemas.microsoft.com/office/drawing/2014/main" id="{59FA8C2E-A5A7-4490-927A-7CD58343E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35331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CED442F-FD42-4AA2-976C-680498140628}"/>
              </a:ext>
            </a:extLst>
          </p:cNvPr>
          <p:cNvSpPr>
            <a:spLocks noGrp="1"/>
          </p:cNvSpPr>
          <p:nvPr>
            <p:ph idx="1"/>
          </p:nvPr>
        </p:nvSpPr>
        <p:spPr>
          <a:xfrm>
            <a:off x="4474462" y="630936"/>
            <a:ext cx="7074409" cy="1463040"/>
          </a:xfrm>
        </p:spPr>
        <p:txBody>
          <a:bodyPr anchor="ctr">
            <a:normAutofit/>
          </a:bodyPr>
          <a:lstStyle/>
          <a:p>
            <a:pPr marL="0" indent="0">
              <a:buNone/>
            </a:pPr>
            <a:r>
              <a:rPr lang="en-US" sz="2200" dirty="0">
                <a:solidFill>
                  <a:srgbClr val="FFFFFF"/>
                </a:solidFill>
              </a:rPr>
              <a:t>Here’s a quick overview of TS GOLD’s color bands and their associated age ranges.  Use these as a guide while reviewing the next few slides.</a:t>
            </a:r>
          </a:p>
        </p:txBody>
      </p:sp>
      <p:pic>
        <p:nvPicPr>
          <p:cNvPr id="5" name="Picture 4" descr="Timeline&#10;&#10;Description automatically generated">
            <a:extLst>
              <a:ext uri="{FF2B5EF4-FFF2-40B4-BE49-F238E27FC236}">
                <a16:creationId xmlns:a16="http://schemas.microsoft.com/office/drawing/2014/main" id="{6E5464C5-B1C8-4211-931F-132BA7EBFE87}"/>
              </a:ext>
            </a:extLst>
          </p:cNvPr>
          <p:cNvPicPr>
            <a:picLocks noChangeAspect="1"/>
          </p:cNvPicPr>
          <p:nvPr/>
        </p:nvPicPr>
        <p:blipFill>
          <a:blip r:embed="rId2"/>
          <a:stretch>
            <a:fillRect/>
          </a:stretch>
        </p:blipFill>
        <p:spPr>
          <a:xfrm>
            <a:off x="630936" y="3259949"/>
            <a:ext cx="10917936" cy="2702190"/>
          </a:xfrm>
          <a:prstGeom prst="rect">
            <a:avLst/>
          </a:prstGeom>
        </p:spPr>
      </p:pic>
    </p:spTree>
    <p:extLst>
      <p:ext uri="{BB962C8B-B14F-4D97-AF65-F5344CB8AC3E}">
        <p14:creationId xmlns:p14="http://schemas.microsoft.com/office/powerpoint/2010/main" val="8288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8A96DA9-44F2-4E41-B465-6839CB0A3E7C}"/>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a:solidFill>
                  <a:srgbClr val="FFFFFF"/>
                </a:solidFill>
                <a:latin typeface="+mj-lt"/>
                <a:ea typeface="+mj-ea"/>
                <a:cs typeface="+mj-cs"/>
              </a:rPr>
              <a:t>RHYME</a:t>
            </a:r>
          </a:p>
        </p:txBody>
      </p:sp>
      <p:cxnSp>
        <p:nvCxnSpPr>
          <p:cNvPr id="19" name="Straight Connector 1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Content Placeholder 8" descr="Graphical user interface, application&#10;&#10;Description automatically generated">
            <a:extLst>
              <a:ext uri="{FF2B5EF4-FFF2-40B4-BE49-F238E27FC236}">
                <a16:creationId xmlns:a16="http://schemas.microsoft.com/office/drawing/2014/main" id="{C554D2DE-33A8-42EE-B5C9-0ACD0D92CB35}"/>
              </a:ext>
            </a:extLst>
          </p:cNvPr>
          <p:cNvPicPr>
            <a:picLocks noGrp="1" noChangeAspect="1"/>
          </p:cNvPicPr>
          <p:nvPr>
            <p:ph idx="1"/>
          </p:nvPr>
        </p:nvPicPr>
        <p:blipFill>
          <a:blip r:embed="rId2"/>
          <a:stretch>
            <a:fillRect/>
          </a:stretch>
        </p:blipFill>
        <p:spPr>
          <a:xfrm>
            <a:off x="320040" y="2755465"/>
            <a:ext cx="11496821" cy="3506529"/>
          </a:xfrm>
          <a:prstGeom prst="rect">
            <a:avLst/>
          </a:prstGeom>
        </p:spPr>
      </p:pic>
    </p:spTree>
    <p:extLst>
      <p:ext uri="{BB962C8B-B14F-4D97-AF65-F5344CB8AC3E}">
        <p14:creationId xmlns:p14="http://schemas.microsoft.com/office/powerpoint/2010/main" val="273354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AFDA69-CE72-4FD7-8081-0C74E051059A}"/>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dirty="0">
                <a:solidFill>
                  <a:srgbClr val="FFFFFF"/>
                </a:solidFill>
                <a:latin typeface="+mj-lt"/>
                <a:ea typeface="+mj-ea"/>
                <a:cs typeface="+mj-cs"/>
              </a:rPr>
              <a:t>ALLITERATION</a:t>
            </a:r>
          </a:p>
        </p:txBody>
      </p:sp>
      <p:cxnSp>
        <p:nvCxnSpPr>
          <p:cNvPr id="19" name="Straight Connector 1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Content Placeholder 8" descr="Graphical user interface, application&#10;&#10;Description automatically generated with medium confidence">
            <a:extLst>
              <a:ext uri="{FF2B5EF4-FFF2-40B4-BE49-F238E27FC236}">
                <a16:creationId xmlns:a16="http://schemas.microsoft.com/office/drawing/2014/main" id="{DC9E5138-B9DD-4BBA-9016-4B713E326072}"/>
              </a:ext>
            </a:extLst>
          </p:cNvPr>
          <p:cNvPicPr>
            <a:picLocks noGrp="1" noChangeAspect="1"/>
          </p:cNvPicPr>
          <p:nvPr>
            <p:ph idx="1"/>
          </p:nvPr>
        </p:nvPicPr>
        <p:blipFill>
          <a:blip r:embed="rId2"/>
          <a:stretch>
            <a:fillRect/>
          </a:stretch>
        </p:blipFill>
        <p:spPr>
          <a:xfrm>
            <a:off x="320040" y="3172224"/>
            <a:ext cx="11496821" cy="2673011"/>
          </a:xfrm>
          <a:prstGeom prst="rect">
            <a:avLst/>
          </a:prstGeom>
        </p:spPr>
      </p:pic>
    </p:spTree>
    <p:extLst>
      <p:ext uri="{BB962C8B-B14F-4D97-AF65-F5344CB8AC3E}">
        <p14:creationId xmlns:p14="http://schemas.microsoft.com/office/powerpoint/2010/main" val="18452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0362315-E5BF-4C50-A532-4489A42CA672}"/>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dirty="0">
                <a:solidFill>
                  <a:srgbClr val="FFFFFF"/>
                </a:solidFill>
                <a:latin typeface="+mj-lt"/>
                <a:ea typeface="+mj-ea"/>
                <a:cs typeface="+mj-cs"/>
              </a:rPr>
              <a:t>SEGMENTING/SYLLABLES</a:t>
            </a:r>
          </a:p>
        </p:txBody>
      </p:sp>
      <p:cxnSp>
        <p:nvCxnSpPr>
          <p:cNvPr id="19" name="Straight Connector 1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Content Placeholder 8" descr="Calendar&#10;&#10;Description automatically generated with low confidence">
            <a:extLst>
              <a:ext uri="{FF2B5EF4-FFF2-40B4-BE49-F238E27FC236}">
                <a16:creationId xmlns:a16="http://schemas.microsoft.com/office/drawing/2014/main" id="{92E35CBE-2999-4CBE-AE27-4BA63D9C90E6}"/>
              </a:ext>
            </a:extLst>
          </p:cNvPr>
          <p:cNvPicPr>
            <a:picLocks noGrp="1" noChangeAspect="1"/>
          </p:cNvPicPr>
          <p:nvPr>
            <p:ph idx="1"/>
          </p:nvPr>
        </p:nvPicPr>
        <p:blipFill>
          <a:blip r:embed="rId2"/>
          <a:stretch>
            <a:fillRect/>
          </a:stretch>
        </p:blipFill>
        <p:spPr>
          <a:xfrm>
            <a:off x="1365348" y="2509911"/>
            <a:ext cx="9406205" cy="3997637"/>
          </a:xfrm>
          <a:prstGeom prst="rect">
            <a:avLst/>
          </a:prstGeom>
        </p:spPr>
      </p:pic>
    </p:spTree>
    <p:extLst>
      <p:ext uri="{BB962C8B-B14F-4D97-AF65-F5344CB8AC3E}">
        <p14:creationId xmlns:p14="http://schemas.microsoft.com/office/powerpoint/2010/main" val="40189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70">
            <a:extLst>
              <a:ext uri="{FF2B5EF4-FFF2-40B4-BE49-F238E27FC236}">
                <a16:creationId xmlns:a16="http://schemas.microsoft.com/office/drawing/2014/main" id="{25FCE169-4276-4005-8C82-CCC9C80C4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461736"/>
            <a:ext cx="6675119" cy="186629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A450C32-1D0B-443B-BD13-C3A3ABEA77F4}"/>
              </a:ext>
            </a:extLst>
          </p:cNvPr>
          <p:cNvSpPr>
            <a:spLocks noGrp="1"/>
          </p:cNvSpPr>
          <p:nvPr>
            <p:ph type="title"/>
          </p:nvPr>
        </p:nvSpPr>
        <p:spPr>
          <a:xfrm>
            <a:off x="730155" y="730155"/>
            <a:ext cx="6090743" cy="1422871"/>
          </a:xfrm>
        </p:spPr>
        <p:txBody>
          <a:bodyPr>
            <a:normAutofit/>
          </a:bodyPr>
          <a:lstStyle/>
          <a:p>
            <a:r>
              <a:rPr lang="en-US" sz="6600" dirty="0">
                <a:solidFill>
                  <a:srgbClr val="FFFFFF"/>
                </a:solidFill>
              </a:rPr>
              <a:t>Next Steps</a:t>
            </a:r>
          </a:p>
        </p:txBody>
      </p:sp>
      <p:sp>
        <p:nvSpPr>
          <p:cNvPr id="1034" name="Rectangle 7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9951" y="467575"/>
            <a:ext cx="2148840" cy="1877811"/>
          </a:xfrm>
          <a:prstGeom prst="rect">
            <a:avLst/>
          </a:prstGeom>
          <a:solidFill>
            <a:srgbClr val="2B4B6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990" y="471340"/>
            <a:ext cx="2148840" cy="1856689"/>
          </a:xfrm>
          <a:prstGeom prst="rect">
            <a:avLst/>
          </a:prstGeom>
          <a:solidFill>
            <a:srgbClr val="0DA5B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35" name="Rectangle 7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76301"/>
            <a:ext cx="6675119" cy="3922777"/>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EDA6DD0-24DB-44DE-A65A-8E6FCE55E354}"/>
              </a:ext>
            </a:extLst>
          </p:cNvPr>
          <p:cNvSpPr>
            <a:spLocks noGrp="1"/>
          </p:cNvSpPr>
          <p:nvPr>
            <p:ph idx="1"/>
          </p:nvPr>
        </p:nvSpPr>
        <p:spPr>
          <a:xfrm>
            <a:off x="786384" y="2717021"/>
            <a:ext cx="6034514" cy="3410824"/>
          </a:xfrm>
        </p:spPr>
        <p:txBody>
          <a:bodyPr anchor="ctr">
            <a:normAutofit/>
          </a:bodyPr>
          <a:lstStyle/>
          <a:p>
            <a:pPr marL="0" indent="0">
              <a:buNone/>
            </a:pPr>
            <a:r>
              <a:rPr lang="en-US" sz="2600" dirty="0"/>
              <a:t>We’ve spent time examining some essential pieces of phonological awareness development. How do we intentionally implement activities and experiences to support children in this area?</a:t>
            </a:r>
          </a:p>
          <a:p>
            <a:pPr marL="0" indent="0">
              <a:buNone/>
            </a:pPr>
            <a:r>
              <a:rPr lang="en-US" sz="2600" dirty="0"/>
              <a:t>On the next few slides, let’s explore some strategies and resources surrounding phonological awareness.</a:t>
            </a:r>
          </a:p>
        </p:txBody>
      </p:sp>
      <p:sp>
        <p:nvSpPr>
          <p:cNvPr id="1036" name="Rectangle 78">
            <a:extLst>
              <a:ext uri="{FF2B5EF4-FFF2-40B4-BE49-F238E27FC236}">
                <a16:creationId xmlns:a16="http://schemas.microsoft.com/office/drawing/2014/main" id="{01955DCA-E99D-4678-99DB-8075105C1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9951" y="2480956"/>
            <a:ext cx="4453128" cy="3922776"/>
          </a:xfrm>
          <a:prstGeom prst="rect">
            <a:avLst/>
          </a:prstGeom>
          <a:solidFill>
            <a:srgbClr val="0DA5BD">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6" name="Picture 2" descr="Now What? - Bible Doctrines to Live By">
            <a:extLst>
              <a:ext uri="{FF2B5EF4-FFF2-40B4-BE49-F238E27FC236}">
                <a16:creationId xmlns:a16="http://schemas.microsoft.com/office/drawing/2014/main" id="{74A5F289-31C6-48DF-9B5F-8493FE8C9C1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17695" y="3325241"/>
            <a:ext cx="3977640" cy="2237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98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E7FC02-9D91-4085-AA69-B9B4AD0A0131}"/>
              </a:ext>
            </a:extLst>
          </p:cNvPr>
          <p:cNvSpPr>
            <a:spLocks noGrp="1"/>
          </p:cNvSpPr>
          <p:nvPr>
            <p:ph type="title"/>
          </p:nvPr>
        </p:nvSpPr>
        <p:spPr>
          <a:xfrm>
            <a:off x="589560" y="856180"/>
            <a:ext cx="4560584" cy="1128068"/>
          </a:xfrm>
        </p:spPr>
        <p:txBody>
          <a:bodyPr anchor="ctr">
            <a:normAutofit/>
          </a:bodyPr>
          <a:lstStyle/>
          <a:p>
            <a:r>
              <a:rPr lang="en-US" sz="4000" dirty="0"/>
              <a:t>Strategies that Work</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F781F13-6431-4472-9E6C-7258E79DFC80}"/>
              </a:ext>
            </a:extLst>
          </p:cNvPr>
          <p:cNvSpPr>
            <a:spLocks noGrp="1"/>
          </p:cNvSpPr>
          <p:nvPr>
            <p:ph idx="1"/>
          </p:nvPr>
        </p:nvSpPr>
        <p:spPr>
          <a:xfrm>
            <a:off x="590719" y="2691662"/>
            <a:ext cx="4559425" cy="4096676"/>
          </a:xfrm>
        </p:spPr>
        <p:txBody>
          <a:bodyPr anchor="ctr">
            <a:normAutofit/>
          </a:bodyPr>
          <a:lstStyle/>
          <a:p>
            <a:pPr marL="0" indent="0">
              <a:buNone/>
            </a:pPr>
            <a:r>
              <a:rPr lang="en-US" sz="2400" dirty="0"/>
              <a:t>When focusing on phonological awareness development, intentional teaching is key! </a:t>
            </a:r>
          </a:p>
          <a:p>
            <a:pPr marL="0" indent="0">
              <a:buNone/>
            </a:pPr>
            <a:r>
              <a:rPr lang="en-US" sz="2400" dirty="0"/>
              <a:t>This includes setting up a literacy-rich environment in which children can engage with meaningful materials.  </a:t>
            </a:r>
          </a:p>
          <a:p>
            <a:pPr marL="0" indent="0">
              <a:buNone/>
            </a:pPr>
            <a:r>
              <a:rPr lang="en-US" sz="2400" dirty="0"/>
              <a:t>And of course, positive adult-child interactions are crucial.</a:t>
            </a:r>
          </a:p>
          <a:p>
            <a:pPr marL="0" indent="0">
              <a:buNone/>
            </a:pPr>
            <a:r>
              <a:rPr lang="en-US" sz="2400" dirty="0"/>
              <a:t>Let’s take a look at some resources from ECLKC on the next few slides!</a:t>
            </a:r>
          </a:p>
          <a:p>
            <a:pPr marL="0" indent="0">
              <a:buNone/>
            </a:pPr>
            <a:endParaRPr lang="en-US" sz="2000" dirty="0"/>
          </a:p>
          <a:p>
            <a:endParaRPr lang="en-US" sz="2000" dirty="0"/>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framework house">
            <a:extLst>
              <a:ext uri="{FF2B5EF4-FFF2-40B4-BE49-F238E27FC236}">
                <a16:creationId xmlns:a16="http://schemas.microsoft.com/office/drawing/2014/main" id="{918B1033-9761-422D-85FA-2419E9404C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75" r="5231" b="2"/>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0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A016CB47-C4D4-4332-9ED0-DBB916252F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C7D640E5-E8A4-4F89-895E-70852BBBCF72}"/>
              </a:ext>
            </a:extLst>
          </p:cNvPr>
          <p:cNvSpPr>
            <a:spLocks noGrp="1"/>
          </p:cNvSpPr>
          <p:nvPr>
            <p:ph type="title"/>
          </p:nvPr>
        </p:nvSpPr>
        <p:spPr>
          <a:xfrm>
            <a:off x="532015" y="3930305"/>
            <a:ext cx="3861960" cy="2437244"/>
          </a:xfrm>
        </p:spPr>
        <p:txBody>
          <a:bodyPr vert="horz" lIns="91440" tIns="45720" rIns="91440" bIns="45720" rtlCol="0" anchor="ctr">
            <a:normAutofit fontScale="90000"/>
          </a:bodyPr>
          <a:lstStyle/>
          <a:p>
            <a:br>
              <a:rPr lang="en-US" sz="3600" dirty="0"/>
            </a:br>
            <a:br>
              <a:rPr lang="en-US" sz="3600" dirty="0"/>
            </a:br>
            <a:r>
              <a:rPr lang="en-US" sz="4900" dirty="0"/>
              <a:t>ENVIRONMENT</a:t>
            </a:r>
            <a:br>
              <a:rPr lang="en-US" sz="3600" dirty="0"/>
            </a:br>
            <a:br>
              <a:rPr lang="en-US" sz="3600" dirty="0"/>
            </a:br>
            <a:br>
              <a:rPr lang="en-US" sz="1600" dirty="0"/>
            </a:br>
            <a:r>
              <a:rPr lang="en-US" sz="1000" dirty="0">
                <a:hlinkClick r:id="rId2"/>
              </a:rPr>
              <a:t>https://eclkc.ohs.acf.hhs.gov/school-readiness/effective-practice-guides/phonological-awareness-know</a:t>
            </a:r>
            <a:br>
              <a:rPr lang="en-US" sz="1600" dirty="0"/>
            </a:br>
            <a:endParaRPr lang="en-US" sz="3600" kern="1200" dirty="0">
              <a:latin typeface="+mj-lt"/>
              <a:ea typeface="+mj-ea"/>
              <a:cs typeface="+mj-cs"/>
            </a:endParaRPr>
          </a:p>
        </p:txBody>
      </p:sp>
      <p:sp>
        <p:nvSpPr>
          <p:cNvPr id="48" name="Rectangle 47">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355784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oup of toys on a table&#10;&#10;Description automatically generated with low confidence">
            <a:extLst>
              <a:ext uri="{FF2B5EF4-FFF2-40B4-BE49-F238E27FC236}">
                <a16:creationId xmlns:a16="http://schemas.microsoft.com/office/drawing/2014/main" id="{49B0484B-9C90-45BC-9F7D-91D3CEC5A405}"/>
              </a:ext>
            </a:extLst>
          </p:cNvPr>
          <p:cNvPicPr>
            <a:picLocks noChangeAspect="1"/>
          </p:cNvPicPr>
          <p:nvPr/>
        </p:nvPicPr>
        <p:blipFill>
          <a:blip r:embed="rId3"/>
          <a:stretch>
            <a:fillRect/>
          </a:stretch>
        </p:blipFill>
        <p:spPr>
          <a:xfrm>
            <a:off x="1248134" y="384461"/>
            <a:ext cx="2488018" cy="2811320"/>
          </a:xfrm>
          <a:prstGeom prst="rect">
            <a:avLst/>
          </a:prstGeom>
        </p:spPr>
      </p:pic>
      <p:pic>
        <p:nvPicPr>
          <p:cNvPr id="8" name="Picture 4" descr="Welcome - TreeHouse Preschool">
            <a:extLst>
              <a:ext uri="{FF2B5EF4-FFF2-40B4-BE49-F238E27FC236}">
                <a16:creationId xmlns:a16="http://schemas.microsoft.com/office/drawing/2014/main" id="{56A0EBF9-B4E6-4B27-BCE6-DE49AD49229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466396" y="747324"/>
            <a:ext cx="3336953" cy="20855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Graphical user interface, text, application, email&#10;&#10;Description automatically generated">
            <a:extLst>
              <a:ext uri="{FF2B5EF4-FFF2-40B4-BE49-F238E27FC236}">
                <a16:creationId xmlns:a16="http://schemas.microsoft.com/office/drawing/2014/main" id="{90C71470-D263-478C-BFB9-FA14FFF5CA41}"/>
              </a:ext>
            </a:extLst>
          </p:cNvPr>
          <p:cNvPicPr>
            <a:picLocks noChangeAspect="1"/>
          </p:cNvPicPr>
          <p:nvPr/>
        </p:nvPicPr>
        <p:blipFill>
          <a:blip r:embed="rId5"/>
          <a:stretch>
            <a:fillRect/>
          </a:stretch>
        </p:blipFill>
        <p:spPr>
          <a:xfrm>
            <a:off x="8095756" y="1510652"/>
            <a:ext cx="3336953" cy="558939"/>
          </a:xfrm>
          <a:prstGeom prst="rect">
            <a:avLst/>
          </a:prstGeom>
        </p:spPr>
      </p:pic>
      <p:sp>
        <p:nvSpPr>
          <p:cNvPr id="52" name="Rectangle 51">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635346" y="5126067"/>
            <a:ext cx="219456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5">
            <a:extLst>
              <a:ext uri="{FF2B5EF4-FFF2-40B4-BE49-F238E27FC236}">
                <a16:creationId xmlns:a16="http://schemas.microsoft.com/office/drawing/2014/main" id="{698CE07A-9797-4458-B332-CC0193182F7E}"/>
              </a:ext>
            </a:extLst>
          </p:cNvPr>
          <p:cNvSpPr>
            <a:spLocks noGrp="1"/>
          </p:cNvSpPr>
          <p:nvPr>
            <p:ph idx="1"/>
          </p:nvPr>
        </p:nvSpPr>
        <p:spPr>
          <a:xfrm>
            <a:off x="5118156" y="3733327"/>
            <a:ext cx="6586915" cy="1581974"/>
          </a:xfrm>
        </p:spPr>
        <p:txBody>
          <a:bodyPr anchor="ctr">
            <a:normAutofit/>
          </a:bodyPr>
          <a:lstStyle/>
          <a:p>
            <a:r>
              <a:rPr lang="en-US" sz="1200" b="1" i="0" dirty="0">
                <a:effectLst/>
                <a:latin typeface="Lato" panose="020F0502020204030203" pitchFamily="34" charset="0"/>
              </a:rPr>
              <a:t>Set up a listening center with recordings of songs and books that include language play.</a:t>
            </a:r>
            <a:br>
              <a:rPr lang="en-US" sz="1200" dirty="0"/>
            </a:br>
            <a:r>
              <a:rPr lang="en-US" sz="1200" b="0" i="1" dirty="0">
                <a:effectLst/>
                <a:latin typeface="Lato" panose="020F0502020204030203" pitchFamily="34" charset="0"/>
              </a:rPr>
              <a:t>Ms. Kelley greets a parent who arrived early. “Good morning, Mr. Lopez. Thank you for coming. We set up a recording studio for you in the office. Here are the books we’d like you to read. Have as much fun with them as you like. </a:t>
            </a:r>
            <a:r>
              <a:rPr lang="en-US" sz="1200" b="0" i="0" dirty="0">
                <a:effectLst/>
                <a:latin typeface="Lato" panose="020F0502020204030203" pitchFamily="34" charset="0"/>
              </a:rPr>
              <a:t>Uno, Dos, Tres: One, Two, Three</a:t>
            </a:r>
            <a:r>
              <a:rPr lang="en-US" sz="1200" b="0" i="1" dirty="0">
                <a:effectLst/>
                <a:latin typeface="Lato" panose="020F0502020204030203" pitchFamily="34" charset="0"/>
              </a:rPr>
              <a:t> is a current favorite. When you are done, we’ll add them to our listening center.” </a:t>
            </a:r>
          </a:p>
        </p:txBody>
      </p:sp>
      <p:sp>
        <p:nvSpPr>
          <p:cNvPr id="17" name="TextBox 16">
            <a:extLst>
              <a:ext uri="{FF2B5EF4-FFF2-40B4-BE49-F238E27FC236}">
                <a16:creationId xmlns:a16="http://schemas.microsoft.com/office/drawing/2014/main" id="{C38B29FF-BF1F-45A8-A6FF-7D536DF296EE}"/>
              </a:ext>
            </a:extLst>
          </p:cNvPr>
          <p:cNvSpPr txBox="1"/>
          <p:nvPr/>
        </p:nvSpPr>
        <p:spPr>
          <a:xfrm>
            <a:off x="5163876" y="5148926"/>
            <a:ext cx="6541195" cy="1200329"/>
          </a:xfrm>
          <a:prstGeom prst="rect">
            <a:avLst/>
          </a:prstGeom>
          <a:noFill/>
        </p:spPr>
        <p:txBody>
          <a:bodyPr wrap="square" rtlCol="0">
            <a:spAutoFit/>
          </a:bodyPr>
          <a:lstStyle/>
          <a:p>
            <a:pPr marL="171450" indent="-171450">
              <a:buFont typeface="Arial" panose="020B0604020202020204" pitchFamily="34" charset="0"/>
              <a:buChar char="•"/>
            </a:pPr>
            <a:r>
              <a:rPr lang="en-US" sz="1200" b="1" i="0" dirty="0">
                <a:solidFill>
                  <a:srgbClr val="222222"/>
                </a:solidFill>
                <a:effectLst/>
                <a:latin typeface="Lato" panose="020F0502020204030203" pitchFamily="34" charset="0"/>
              </a:rPr>
              <a:t>Provide puppets and props that go with rhyming and word play books to encourage children to revisit the books on their own.</a:t>
            </a:r>
            <a:r>
              <a:rPr lang="en-US" sz="1200" b="0" i="0" dirty="0">
                <a:solidFill>
                  <a:srgbClr val="222222"/>
                </a:solidFill>
                <a:effectLst/>
                <a:latin typeface="Lato" panose="020F0502020204030203" pitchFamily="34" charset="0"/>
              </a:rPr>
              <a:t> </a:t>
            </a:r>
            <a:br>
              <a:rPr lang="en-US" sz="1200" dirty="0"/>
            </a:br>
            <a:r>
              <a:rPr lang="en-US" sz="1200" b="0" i="1" dirty="0">
                <a:solidFill>
                  <a:srgbClr val="222222"/>
                </a:solidFill>
                <a:effectLst/>
                <a:latin typeface="Lato" panose="020F0502020204030203" pitchFamily="34" charset="0"/>
              </a:rPr>
              <a:t>After repeated readings of the rhyming book </a:t>
            </a:r>
            <a:r>
              <a:rPr lang="en-US" sz="1200" b="0" i="0" dirty="0">
                <a:solidFill>
                  <a:srgbClr val="222222"/>
                </a:solidFill>
                <a:effectLst/>
                <a:latin typeface="Lato" panose="020F0502020204030203" pitchFamily="34" charset="0"/>
              </a:rPr>
              <a:t>Trashy Town</a:t>
            </a:r>
            <a:r>
              <a:rPr lang="en-US" sz="1200" b="0" i="1" dirty="0">
                <a:solidFill>
                  <a:srgbClr val="222222"/>
                </a:solidFill>
                <a:effectLst/>
                <a:latin typeface="Lato" panose="020F0502020204030203" pitchFamily="34" charset="0"/>
              </a:rPr>
              <a:t>, Ms. Fey placed it in the block center with some dump trucks and plain hats with brims. Soon, she heard the children repeating the refrain as they played, “Dump it in, smash it down, drive around the Trashy Town!”</a:t>
            </a:r>
            <a:endParaRPr lang="en-US" sz="1200" dirty="0"/>
          </a:p>
        </p:txBody>
      </p:sp>
    </p:spTree>
    <p:extLst>
      <p:ext uri="{BB962C8B-B14F-4D97-AF65-F5344CB8AC3E}">
        <p14:creationId xmlns:p14="http://schemas.microsoft.com/office/powerpoint/2010/main" val="69836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Effect transition="in" filter="fade">
                                      <p:cBhvr>
                                        <p:cTn id="19" dur="1000"/>
                                        <p:tgtEl>
                                          <p:spTgt spid="16">
                                            <p:txEl>
                                              <p:pRg st="0" end="0"/>
                                            </p:txEl>
                                          </p:spTgt>
                                        </p:tgtEl>
                                      </p:cBhvr>
                                    </p:animEffect>
                                    <p:anim calcmode="lin" valueType="num">
                                      <p:cBhvr>
                                        <p:cTn id="20"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22" presetID="31"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style.rotation</p:attrName>
                                        </p:attrNameLst>
                                      </p:cBhvr>
                                      <p:tavLst>
                                        <p:tav tm="0">
                                          <p:val>
                                            <p:fltVal val="90"/>
                                          </p:val>
                                        </p:tav>
                                        <p:tav tm="100000">
                                          <p:val>
                                            <p:fltVal val="0"/>
                                          </p:val>
                                        </p:tav>
                                      </p:tavLst>
                                    </p:anim>
                                    <p:animEffect transition="in" filter="fade">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3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2" name="Rectangle 134">
            <a:extLst>
              <a:ext uri="{FF2B5EF4-FFF2-40B4-BE49-F238E27FC236}">
                <a16:creationId xmlns:a16="http://schemas.microsoft.com/office/drawing/2014/main" id="{0FE2D22C-409B-48AF-B24F-7988A8F7F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ectangle 136">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Rectangle 138">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4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Rectangle 14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ectangle 142">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pecial note by Mason Jack">
            <a:extLst>
              <a:ext uri="{FF2B5EF4-FFF2-40B4-BE49-F238E27FC236}">
                <a16:creationId xmlns:a16="http://schemas.microsoft.com/office/drawing/2014/main" id="{29859E56-A4C8-4EBB-814C-B1A95D568B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901" r="9978" b="-3"/>
          <a:stretch/>
        </p:blipFill>
        <p:spPr bwMode="auto">
          <a:xfrm>
            <a:off x="535110" y="627954"/>
            <a:ext cx="4235516" cy="535337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0AD1041-2781-4B7C-86B7-71ADC68B38E0}"/>
              </a:ext>
            </a:extLst>
          </p:cNvPr>
          <p:cNvSpPr>
            <a:spLocks noGrp="1"/>
          </p:cNvSpPr>
          <p:nvPr>
            <p:ph idx="1"/>
          </p:nvPr>
        </p:nvSpPr>
        <p:spPr>
          <a:xfrm>
            <a:off x="5766262" y="2620641"/>
            <a:ext cx="5837750" cy="3023702"/>
          </a:xfrm>
        </p:spPr>
        <p:txBody>
          <a:bodyPr anchor="ctr">
            <a:normAutofit/>
          </a:bodyPr>
          <a:lstStyle/>
          <a:p>
            <a:r>
              <a:rPr lang="en-US" sz="1700" dirty="0"/>
              <a:t>At the end of this presentation, you will find a professional development survey.  PLEASE take time to complete this.  Your feedback is ESSENTIAL to expand needed resources on a particular topic and to create new professional development opportunities.  This is also a time for you to reflect on your prior knowledge and practice.  It’s an important piece of the professional development process!</a:t>
            </a:r>
          </a:p>
          <a:p>
            <a:r>
              <a:rPr lang="en-US" sz="1700" dirty="0"/>
              <a:t>Reflection and feedback are important!  Please be sure to complete any included forms as you navigate through this PowerPoint presentation.  Thank you!</a:t>
            </a:r>
          </a:p>
          <a:p>
            <a:endParaRPr lang="en-US" sz="1700" dirty="0"/>
          </a:p>
        </p:txBody>
      </p:sp>
    </p:spTree>
    <p:extLst>
      <p:ext uri="{BB962C8B-B14F-4D97-AF65-F5344CB8AC3E}">
        <p14:creationId xmlns:p14="http://schemas.microsoft.com/office/powerpoint/2010/main" val="266204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D6013B-7692-49E1-9473-09511367C98B}"/>
              </a:ext>
            </a:extLst>
          </p:cNvPr>
          <p:cNvSpPr>
            <a:spLocks noGrp="1"/>
          </p:cNvSpPr>
          <p:nvPr>
            <p:ph type="title"/>
          </p:nvPr>
        </p:nvSpPr>
        <p:spPr>
          <a:xfrm>
            <a:off x="589560" y="856180"/>
            <a:ext cx="5279408" cy="1128068"/>
          </a:xfrm>
        </p:spPr>
        <p:txBody>
          <a:bodyPr anchor="ctr">
            <a:normAutofit/>
          </a:bodyPr>
          <a:lstStyle/>
          <a:p>
            <a:r>
              <a:rPr lang="en-US" sz="4000" dirty="0"/>
              <a:t>INTERACTIONS</a:t>
            </a:r>
          </a:p>
        </p:txBody>
      </p:sp>
      <p:grpSp>
        <p:nvGrpSpPr>
          <p:cNvPr id="85" name="Group 8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87" name="Rectangle 8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30" name="Rectangle 8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70DDA1-0DB3-441E-82EA-92C83B4E62F9}"/>
              </a:ext>
            </a:extLst>
          </p:cNvPr>
          <p:cNvSpPr>
            <a:spLocks noGrp="1"/>
          </p:cNvSpPr>
          <p:nvPr>
            <p:ph idx="1"/>
          </p:nvPr>
        </p:nvSpPr>
        <p:spPr>
          <a:xfrm>
            <a:off x="590719" y="2526677"/>
            <a:ext cx="5278066" cy="1748919"/>
          </a:xfrm>
        </p:spPr>
        <p:txBody>
          <a:bodyPr anchor="ctr">
            <a:normAutofit fontScale="92500" lnSpcReduction="10000"/>
          </a:bodyPr>
          <a:lstStyle/>
          <a:p>
            <a:r>
              <a:rPr lang="en-US" sz="1300" b="1" i="0" dirty="0">
                <a:effectLst/>
                <a:latin typeface="Lato" panose="020F0502020204030203" pitchFamily="34" charset="0"/>
              </a:rPr>
              <a:t>Play games and sing songs throughout the day that build phonological awareness.</a:t>
            </a:r>
            <a:br>
              <a:rPr lang="en-US" sz="1300" dirty="0"/>
            </a:br>
            <a:r>
              <a:rPr lang="en-US" sz="1300" b="0" i="1" dirty="0">
                <a:effectLst/>
                <a:latin typeface="Lato" panose="020F0502020204030203" pitchFamily="34" charset="0"/>
              </a:rPr>
              <a:t>Several of the children at today’s group socialization session have finished cleaning up and are putting on their coats for an outdoor activity. Ms. Green, Jeremy’s mother, leads them in a game of I Spy. She says, “I spy with my little eye something that begins with /b/. Hmmm, what could it be?” “I know, I know,” says Inez. “It’s blocks!” “</a:t>
            </a:r>
            <a:r>
              <a:rPr lang="en-US" sz="1300" b="0" i="1" dirty="0" err="1">
                <a:effectLst/>
                <a:latin typeface="Lato" panose="020F0502020204030203" pitchFamily="34" charset="0"/>
              </a:rPr>
              <a:t>Bloques</a:t>
            </a:r>
            <a:r>
              <a:rPr lang="en-US" sz="1300" b="0" i="1" dirty="0">
                <a:effectLst/>
                <a:latin typeface="Lato" panose="020F0502020204030203" pitchFamily="34" charset="0"/>
              </a:rPr>
              <a:t> (blocks in Spanish),” adds Miguel. “</a:t>
            </a:r>
            <a:r>
              <a:rPr lang="en-US" sz="1300" b="0" i="1" dirty="0" err="1">
                <a:effectLst/>
                <a:latin typeface="Lato" panose="020F0502020204030203" pitchFamily="34" charset="0"/>
              </a:rPr>
              <a:t>Bé</a:t>
            </a:r>
            <a:r>
              <a:rPr lang="en-US" sz="1300" b="0" i="1" dirty="0">
                <a:effectLst/>
                <a:latin typeface="Lato" panose="020F0502020204030203" pitchFamily="34" charset="0"/>
              </a:rPr>
              <a:t> (baby in Vietnamese),” laughs </a:t>
            </a:r>
            <a:r>
              <a:rPr lang="en-US" sz="1300" b="0" i="1" dirty="0" err="1">
                <a:effectLst/>
                <a:latin typeface="Lato" panose="020F0502020204030203" pitchFamily="34" charset="0"/>
              </a:rPr>
              <a:t>Binh</a:t>
            </a:r>
            <a:r>
              <a:rPr lang="en-US" sz="1300" b="0" i="1" dirty="0">
                <a:effectLst/>
                <a:latin typeface="Lato" panose="020F0502020204030203" pitchFamily="34" charset="0"/>
              </a:rPr>
              <a:t>. “No, mommy, it’s ball; right?” asks Jeremy. Home visitor Ms. Anderson says to Jeremy's mom, “Ms. Green, the children love that game. It keeps them busy while waiting and it teaches them about letter sounds.”</a:t>
            </a:r>
          </a:p>
        </p:txBody>
      </p:sp>
      <p:sp>
        <p:nvSpPr>
          <p:cNvPr id="4131" name="Rectangle 9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ow to Teach Grandchildren Our “Name Game” Rhyming Song Game From Baby to  Teenager — Grandma Lessons">
            <a:extLst>
              <a:ext uri="{FF2B5EF4-FFF2-40B4-BE49-F238E27FC236}">
                <a16:creationId xmlns:a16="http://schemas.microsoft.com/office/drawing/2014/main" id="{CC460C3B-E508-4179-882F-82A9B41095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160" r="-2" b="11380"/>
          <a:stretch/>
        </p:blipFill>
        <p:spPr bwMode="auto">
          <a:xfrm>
            <a:off x="7083423" y="581892"/>
            <a:ext cx="4397433" cy="2518756"/>
          </a:xfrm>
          <a:prstGeom prst="rect">
            <a:avLst/>
          </a:prstGeom>
          <a:noFill/>
          <a:extLst>
            <a:ext uri="{909E8E84-426E-40DD-AFC4-6F175D3DCCD1}">
              <a14:hiddenFill xmlns:a14="http://schemas.microsoft.com/office/drawing/2010/main">
                <a:solidFill>
                  <a:srgbClr val="FFFFFF"/>
                </a:solidFill>
              </a14:hiddenFill>
            </a:ext>
          </a:extLst>
        </p:spPr>
      </p:pic>
      <p:sp>
        <p:nvSpPr>
          <p:cNvPr id="95" name="Rectangle 94">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Chicka Chicka Boom Boom&amp;#39; book illustrator Lois Ehlert dies at 86">
            <a:extLst>
              <a:ext uri="{FF2B5EF4-FFF2-40B4-BE49-F238E27FC236}">
                <a16:creationId xmlns:a16="http://schemas.microsoft.com/office/drawing/2014/main" id="{3BB892E5-C271-4CA2-A4A1-77AAAF21C1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36" r="-4" b="-4"/>
          <a:stretch/>
        </p:blipFill>
        <p:spPr bwMode="auto">
          <a:xfrm>
            <a:off x="7083423" y="3707894"/>
            <a:ext cx="4395569" cy="25187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A8299F0-BECF-4330-91FF-6749D5221970}"/>
              </a:ext>
            </a:extLst>
          </p:cNvPr>
          <p:cNvSpPr txBox="1"/>
          <p:nvPr/>
        </p:nvSpPr>
        <p:spPr>
          <a:xfrm>
            <a:off x="672338" y="4570730"/>
            <a:ext cx="4641011" cy="1569660"/>
          </a:xfrm>
          <a:prstGeom prst="rect">
            <a:avLst/>
          </a:prstGeom>
          <a:noFill/>
        </p:spPr>
        <p:txBody>
          <a:bodyPr wrap="square" rtlCol="0">
            <a:spAutoFit/>
          </a:bodyPr>
          <a:lstStyle/>
          <a:p>
            <a:pPr marL="171450" indent="-171450">
              <a:buFont typeface="Arial" panose="020B0604020202020204" pitchFamily="34" charset="0"/>
              <a:buChar char="•"/>
            </a:pPr>
            <a:r>
              <a:rPr lang="en-US" sz="1200" b="1" i="0" dirty="0">
                <a:effectLst/>
                <a:latin typeface="Lato" panose="020F0502020204030203" pitchFamily="34" charset="0"/>
              </a:rPr>
              <a:t>Read aloud books and poetry that play with sounds and words.</a:t>
            </a:r>
            <a:br>
              <a:rPr lang="en-US" sz="1200" dirty="0"/>
            </a:br>
            <a:r>
              <a:rPr lang="en-US" sz="1200" b="0" i="1" dirty="0">
                <a:effectLst/>
                <a:latin typeface="Lato" panose="020F0502020204030203" pitchFamily="34" charset="0"/>
              </a:rPr>
              <a:t>Every week, Ms. Perez chooses a book to read with the children that has lots of rhyming and word play. She reads it every day, along with other books, while focusing on the sounds. By Wednesday, the children start joining in. When she reads, “A told B, and B told C,” the children add, “I'll meet you at the top of the coconut tree." And by the end of the week, “</a:t>
            </a:r>
            <a:r>
              <a:rPr lang="en-US" sz="1200" b="0" i="1" dirty="0" err="1">
                <a:effectLst/>
                <a:latin typeface="Lato" panose="020F0502020204030203" pitchFamily="34" charset="0"/>
              </a:rPr>
              <a:t>Chicka</a:t>
            </a:r>
            <a:r>
              <a:rPr lang="en-US" sz="1200" b="0" i="1" dirty="0">
                <a:effectLst/>
                <a:latin typeface="Lato" panose="020F0502020204030203" pitchFamily="34" charset="0"/>
              </a:rPr>
              <a:t>, </a:t>
            </a:r>
            <a:r>
              <a:rPr lang="en-US" sz="1200" b="0" i="1" dirty="0" err="1">
                <a:effectLst/>
                <a:latin typeface="Lato" panose="020F0502020204030203" pitchFamily="34" charset="0"/>
              </a:rPr>
              <a:t>Chicka</a:t>
            </a:r>
            <a:r>
              <a:rPr lang="en-US" sz="1200" b="0" i="1" dirty="0">
                <a:effectLst/>
                <a:latin typeface="Lato" panose="020F0502020204030203" pitchFamily="34" charset="0"/>
              </a:rPr>
              <a:t>” might turn into “</a:t>
            </a:r>
            <a:r>
              <a:rPr lang="en-US" sz="1200" b="0" i="1" dirty="0" err="1">
                <a:effectLst/>
                <a:latin typeface="Lato" panose="020F0502020204030203" pitchFamily="34" charset="0"/>
              </a:rPr>
              <a:t>Tricka</a:t>
            </a:r>
            <a:r>
              <a:rPr lang="en-US" sz="1200" b="0" i="1" dirty="0">
                <a:effectLst/>
                <a:latin typeface="Lato" panose="020F0502020204030203" pitchFamily="34" charset="0"/>
              </a:rPr>
              <a:t>, </a:t>
            </a:r>
            <a:r>
              <a:rPr lang="en-US" sz="1200" b="0" i="1" dirty="0" err="1">
                <a:effectLst/>
                <a:latin typeface="Lato" panose="020F0502020204030203" pitchFamily="34" charset="0"/>
              </a:rPr>
              <a:t>Tricka</a:t>
            </a:r>
            <a:r>
              <a:rPr lang="en-US" sz="1200" b="0" i="1" dirty="0">
                <a:effectLst/>
                <a:latin typeface="Lato" panose="020F0502020204030203" pitchFamily="34" charset="0"/>
              </a:rPr>
              <a:t>,” or “</a:t>
            </a:r>
            <a:r>
              <a:rPr lang="en-US" sz="1200" b="0" i="1" dirty="0" err="1">
                <a:effectLst/>
                <a:latin typeface="Lato" panose="020F0502020204030203" pitchFamily="34" charset="0"/>
              </a:rPr>
              <a:t>Quicka</a:t>
            </a:r>
            <a:r>
              <a:rPr lang="en-US" sz="1200" b="0" i="1" dirty="0">
                <a:effectLst/>
                <a:latin typeface="Lato" panose="020F0502020204030203" pitchFamily="34" charset="0"/>
              </a:rPr>
              <a:t>, </a:t>
            </a:r>
            <a:r>
              <a:rPr lang="en-US" sz="1200" b="0" i="1" dirty="0" err="1">
                <a:effectLst/>
                <a:latin typeface="Lato" panose="020F0502020204030203" pitchFamily="34" charset="0"/>
              </a:rPr>
              <a:t>Quicka</a:t>
            </a:r>
            <a:r>
              <a:rPr lang="en-US" sz="1200" b="0" i="1" dirty="0">
                <a:effectLst/>
                <a:latin typeface="Lato" panose="020F0502020204030203" pitchFamily="34" charset="0"/>
              </a:rPr>
              <a:t>.”</a:t>
            </a:r>
            <a:endParaRPr lang="en-US" sz="1200" dirty="0"/>
          </a:p>
        </p:txBody>
      </p:sp>
    </p:spTree>
    <p:extLst>
      <p:ext uri="{BB962C8B-B14F-4D97-AF65-F5344CB8AC3E}">
        <p14:creationId xmlns:p14="http://schemas.microsoft.com/office/powerpoint/2010/main" val="274835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31" presetClass="entr" presetSubtype="0" fill="hold" nodeType="with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p:cTn id="19" dur="1000" fill="hold"/>
                                        <p:tgtEl>
                                          <p:spTgt spid="4098"/>
                                        </p:tgtEl>
                                        <p:attrNameLst>
                                          <p:attrName>ppt_w</p:attrName>
                                        </p:attrNameLst>
                                      </p:cBhvr>
                                      <p:tavLst>
                                        <p:tav tm="0">
                                          <p:val>
                                            <p:fltVal val="0"/>
                                          </p:val>
                                        </p:tav>
                                        <p:tav tm="100000">
                                          <p:val>
                                            <p:strVal val="#ppt_w"/>
                                          </p:val>
                                        </p:tav>
                                      </p:tavLst>
                                    </p:anim>
                                    <p:anim calcmode="lin" valueType="num">
                                      <p:cBhvr>
                                        <p:cTn id="20" dur="1000" fill="hold"/>
                                        <p:tgtEl>
                                          <p:spTgt spid="4098"/>
                                        </p:tgtEl>
                                        <p:attrNameLst>
                                          <p:attrName>ppt_h</p:attrName>
                                        </p:attrNameLst>
                                      </p:cBhvr>
                                      <p:tavLst>
                                        <p:tav tm="0">
                                          <p:val>
                                            <p:fltVal val="0"/>
                                          </p:val>
                                        </p:tav>
                                        <p:tav tm="100000">
                                          <p:val>
                                            <p:strVal val="#ppt_h"/>
                                          </p:val>
                                        </p:tav>
                                      </p:tavLst>
                                    </p:anim>
                                    <p:anim calcmode="lin" valueType="num">
                                      <p:cBhvr>
                                        <p:cTn id="21" dur="1000" fill="hold"/>
                                        <p:tgtEl>
                                          <p:spTgt spid="4098"/>
                                        </p:tgtEl>
                                        <p:attrNameLst>
                                          <p:attrName>style.rotation</p:attrName>
                                        </p:attrNameLst>
                                      </p:cBhvr>
                                      <p:tavLst>
                                        <p:tav tm="0">
                                          <p:val>
                                            <p:fltVal val="90"/>
                                          </p:val>
                                        </p:tav>
                                        <p:tav tm="100000">
                                          <p:val>
                                            <p:fltVal val="0"/>
                                          </p:val>
                                        </p:tav>
                                      </p:tavLst>
                                    </p:anim>
                                    <p:animEffect transition="in" filter="fade">
                                      <p:cBhvr>
                                        <p:cTn id="22" dur="1000"/>
                                        <p:tgtEl>
                                          <p:spTgt spid="409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31" presetClass="entr" presetSubtype="0" fill="hold" nodeType="withEffect">
                                  <p:stCondLst>
                                    <p:cond delay="0"/>
                                  </p:stCondLst>
                                  <p:childTnLst>
                                    <p:set>
                                      <p:cBhvr>
                                        <p:cTn id="31" dur="1" fill="hold">
                                          <p:stCondLst>
                                            <p:cond delay="0"/>
                                          </p:stCondLst>
                                        </p:cTn>
                                        <p:tgtEl>
                                          <p:spTgt spid="4100"/>
                                        </p:tgtEl>
                                        <p:attrNameLst>
                                          <p:attrName>style.visibility</p:attrName>
                                        </p:attrNameLst>
                                      </p:cBhvr>
                                      <p:to>
                                        <p:strVal val="visible"/>
                                      </p:to>
                                    </p:set>
                                    <p:anim calcmode="lin" valueType="num">
                                      <p:cBhvr>
                                        <p:cTn id="32" dur="1000" fill="hold"/>
                                        <p:tgtEl>
                                          <p:spTgt spid="4100"/>
                                        </p:tgtEl>
                                        <p:attrNameLst>
                                          <p:attrName>ppt_w</p:attrName>
                                        </p:attrNameLst>
                                      </p:cBhvr>
                                      <p:tavLst>
                                        <p:tav tm="0">
                                          <p:val>
                                            <p:fltVal val="0"/>
                                          </p:val>
                                        </p:tav>
                                        <p:tav tm="100000">
                                          <p:val>
                                            <p:strVal val="#ppt_w"/>
                                          </p:val>
                                        </p:tav>
                                      </p:tavLst>
                                    </p:anim>
                                    <p:anim calcmode="lin" valueType="num">
                                      <p:cBhvr>
                                        <p:cTn id="33" dur="1000" fill="hold"/>
                                        <p:tgtEl>
                                          <p:spTgt spid="4100"/>
                                        </p:tgtEl>
                                        <p:attrNameLst>
                                          <p:attrName>ppt_h</p:attrName>
                                        </p:attrNameLst>
                                      </p:cBhvr>
                                      <p:tavLst>
                                        <p:tav tm="0">
                                          <p:val>
                                            <p:fltVal val="0"/>
                                          </p:val>
                                        </p:tav>
                                        <p:tav tm="100000">
                                          <p:val>
                                            <p:strVal val="#ppt_h"/>
                                          </p:val>
                                        </p:tav>
                                      </p:tavLst>
                                    </p:anim>
                                    <p:anim calcmode="lin" valueType="num">
                                      <p:cBhvr>
                                        <p:cTn id="34" dur="1000" fill="hold"/>
                                        <p:tgtEl>
                                          <p:spTgt spid="4100"/>
                                        </p:tgtEl>
                                        <p:attrNameLst>
                                          <p:attrName>style.rotation</p:attrName>
                                        </p:attrNameLst>
                                      </p:cBhvr>
                                      <p:tavLst>
                                        <p:tav tm="0">
                                          <p:val>
                                            <p:fltVal val="90"/>
                                          </p:val>
                                        </p:tav>
                                        <p:tav tm="100000">
                                          <p:val>
                                            <p:fltVal val="0"/>
                                          </p:val>
                                        </p:tav>
                                      </p:tavLst>
                                    </p:anim>
                                    <p:animEffect transition="in" filter="fade">
                                      <p:cBhvr>
                                        <p:cTn id="35"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0B585D-61D1-4C24-A626-DC18A3FB57D9}"/>
              </a:ext>
            </a:extLst>
          </p:cNvPr>
          <p:cNvSpPr>
            <a:spLocks noGrp="1"/>
          </p:cNvSpPr>
          <p:nvPr>
            <p:ph type="title"/>
          </p:nvPr>
        </p:nvSpPr>
        <p:spPr>
          <a:xfrm>
            <a:off x="589560" y="856180"/>
            <a:ext cx="5279408" cy="1128068"/>
          </a:xfrm>
        </p:spPr>
        <p:txBody>
          <a:bodyPr anchor="ctr">
            <a:normAutofit/>
          </a:bodyPr>
          <a:lstStyle/>
          <a:p>
            <a:r>
              <a:rPr lang="en-US" sz="4000" dirty="0"/>
              <a:t>INDIVIDUALIZATION</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66"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246FB7D-6C93-4F29-993F-5BDFB5F93D12}"/>
              </a:ext>
            </a:extLst>
          </p:cNvPr>
          <p:cNvSpPr>
            <a:spLocks noGrp="1"/>
          </p:cNvSpPr>
          <p:nvPr>
            <p:ph idx="1"/>
          </p:nvPr>
        </p:nvSpPr>
        <p:spPr>
          <a:xfrm>
            <a:off x="590719" y="2330505"/>
            <a:ext cx="5278066" cy="1575708"/>
          </a:xfrm>
        </p:spPr>
        <p:txBody>
          <a:bodyPr anchor="ctr">
            <a:noAutofit/>
          </a:bodyPr>
          <a:lstStyle/>
          <a:p>
            <a:r>
              <a:rPr lang="en-US" sz="1300" b="1" i="0" dirty="0">
                <a:effectLst/>
                <a:latin typeface="Lato" panose="020F0502020204030203" pitchFamily="34" charset="0"/>
              </a:rPr>
              <a:t>Use children’s names often and highlight the sounds found in them.</a:t>
            </a:r>
            <a:br>
              <a:rPr lang="en-US" sz="1300" dirty="0"/>
            </a:br>
            <a:r>
              <a:rPr lang="en-US" sz="1300" b="0" i="1" dirty="0">
                <a:effectLst/>
                <a:latin typeface="Lato" panose="020F0502020204030203" pitchFamily="34" charset="0"/>
              </a:rPr>
              <a:t>It’s group meeting time and Ms. Jansen and the preschoolers are singing a morning song, “Clap a friend’s name with me ...” The first name they clap is Dionte. The children clap three times singing, “Di-on-</a:t>
            </a:r>
            <a:r>
              <a:rPr lang="en-US" sz="1300" b="0" i="1" dirty="0" err="1">
                <a:effectLst/>
                <a:latin typeface="Lato" panose="020F0502020204030203" pitchFamily="34" charset="0"/>
              </a:rPr>
              <a:t>te</a:t>
            </a:r>
            <a:r>
              <a:rPr lang="en-US" sz="1300" b="0" i="1" dirty="0">
                <a:effectLst/>
                <a:latin typeface="Lato" panose="020F0502020204030203" pitchFamily="34" charset="0"/>
              </a:rPr>
              <a:t>.” Next comes Amanda, also three claps, and then four claps for Isabella, “I-</a:t>
            </a:r>
            <a:r>
              <a:rPr lang="en-US" sz="1300" b="0" i="1" dirty="0" err="1">
                <a:effectLst/>
                <a:latin typeface="Lato" panose="020F0502020204030203" pitchFamily="34" charset="0"/>
              </a:rPr>
              <a:t>sa</a:t>
            </a:r>
            <a:r>
              <a:rPr lang="en-US" sz="1300" b="0" i="1" dirty="0">
                <a:effectLst/>
                <a:latin typeface="Lato" panose="020F0502020204030203" pitchFamily="34" charset="0"/>
              </a:rPr>
              <a:t>- bel-la.” Later in the day, Ms. Jansen often hears the children clapping out words on their own, like “Veg-</a:t>
            </a:r>
            <a:r>
              <a:rPr lang="en-US" sz="1300" b="0" i="1" dirty="0" err="1">
                <a:effectLst/>
                <a:latin typeface="Lato" panose="020F0502020204030203" pitchFamily="34" charset="0"/>
              </a:rPr>
              <a:t>gie</a:t>
            </a:r>
            <a:r>
              <a:rPr lang="en-US" sz="1300" b="0" i="1" dirty="0">
                <a:effectLst/>
                <a:latin typeface="Lato" panose="020F0502020204030203" pitchFamily="34" charset="0"/>
              </a:rPr>
              <a:t>-roll-ups for snack today.”</a:t>
            </a:r>
            <a:endParaRPr lang="en-US" sz="1300" dirty="0"/>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Alliteration Is Alarmingly Addictive T-Shirt | SnorgTees">
            <a:extLst>
              <a:ext uri="{FF2B5EF4-FFF2-40B4-BE49-F238E27FC236}">
                <a16:creationId xmlns:a16="http://schemas.microsoft.com/office/drawing/2014/main" id="{6CA8782B-AAD9-42C4-95C0-E6EEA28312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671" r="4" b="10600"/>
          <a:stretch/>
        </p:blipFill>
        <p:spPr bwMode="auto">
          <a:xfrm>
            <a:off x="7083423" y="581892"/>
            <a:ext cx="4397433" cy="2518756"/>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8614B39-850D-482D-8A47-5F02025FE824}"/>
              </a:ext>
            </a:extLst>
          </p:cNvPr>
          <p:cNvPicPr>
            <a:picLocks noChangeAspect="1"/>
          </p:cNvPicPr>
          <p:nvPr/>
        </p:nvPicPr>
        <p:blipFill rotWithShape="1">
          <a:blip r:embed="rId3"/>
          <a:srcRect t="4893" r="1" b="1"/>
          <a:stretch/>
        </p:blipFill>
        <p:spPr>
          <a:xfrm>
            <a:off x="7083423" y="3707894"/>
            <a:ext cx="4395569" cy="2518756"/>
          </a:xfrm>
          <a:prstGeom prst="rect">
            <a:avLst/>
          </a:prstGeom>
        </p:spPr>
      </p:pic>
      <p:sp>
        <p:nvSpPr>
          <p:cNvPr id="33" name="Content Placeholder 3">
            <a:extLst>
              <a:ext uri="{FF2B5EF4-FFF2-40B4-BE49-F238E27FC236}">
                <a16:creationId xmlns:a16="http://schemas.microsoft.com/office/drawing/2014/main" id="{38B915D1-EB47-4050-AC4F-2F3C6F118601}"/>
              </a:ext>
            </a:extLst>
          </p:cNvPr>
          <p:cNvSpPr txBox="1">
            <a:spLocks/>
          </p:cNvSpPr>
          <p:nvPr/>
        </p:nvSpPr>
        <p:spPr>
          <a:xfrm>
            <a:off x="619473" y="4318659"/>
            <a:ext cx="5020677" cy="1575708"/>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1300" b="1" dirty="0">
                <a:solidFill>
                  <a:srgbClr val="222222"/>
                </a:solidFill>
                <a:latin typeface="Lato" panose="020F0502020204030203" pitchFamily="34" charset="0"/>
              </a:rPr>
              <a:t>Incorporate word play naturally when holding individual conversations with children.</a:t>
            </a:r>
            <a:br>
              <a:rPr lang="en-US" sz="1300" dirty="0"/>
            </a:br>
            <a:r>
              <a:rPr lang="en-US" sz="1300" i="1" dirty="0">
                <a:solidFill>
                  <a:srgbClr val="222222"/>
                </a:solidFill>
                <a:latin typeface="Lato" panose="020F0502020204030203" pitchFamily="34" charset="0"/>
              </a:rPr>
              <a:t>“Thomas,” says Ms. Mott, “that is a terrific, tall tower you built today.” Thomas laughs and says, “Yep, Thomas’s terrific, tall tower. T, T, T.” Later, while helping Rosie find a lost hat, she says, “Let’s think of a word that rhymes with hat. Will that help us find it?” “I don’t know,” says Rosie. “Let’s try,” says Ms. Mott. “Hat, bat, sat, mat ... .”</a:t>
            </a:r>
            <a:endParaRPr lang="en-US" sz="1300" dirty="0"/>
          </a:p>
        </p:txBody>
      </p:sp>
    </p:spTree>
    <p:extLst>
      <p:ext uri="{BB962C8B-B14F-4D97-AF65-F5344CB8AC3E}">
        <p14:creationId xmlns:p14="http://schemas.microsoft.com/office/powerpoint/2010/main" val="415838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3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31" presetClass="entr" presetSubtype="0" fill="hold" nodeType="withEffect">
                                  <p:stCondLst>
                                    <p:cond delay="0"/>
                                  </p:stCondLst>
                                  <p:childTnLst>
                                    <p:set>
                                      <p:cBhvr>
                                        <p:cTn id="31" dur="1" fill="hold">
                                          <p:stCondLst>
                                            <p:cond delay="0"/>
                                          </p:stCondLst>
                                        </p:cTn>
                                        <p:tgtEl>
                                          <p:spTgt spid="6146"/>
                                        </p:tgtEl>
                                        <p:attrNameLst>
                                          <p:attrName>style.visibility</p:attrName>
                                        </p:attrNameLst>
                                      </p:cBhvr>
                                      <p:to>
                                        <p:strVal val="visible"/>
                                      </p:to>
                                    </p:set>
                                    <p:anim calcmode="lin" valueType="num">
                                      <p:cBhvr>
                                        <p:cTn id="32" dur="1000" fill="hold"/>
                                        <p:tgtEl>
                                          <p:spTgt spid="6146"/>
                                        </p:tgtEl>
                                        <p:attrNameLst>
                                          <p:attrName>ppt_w</p:attrName>
                                        </p:attrNameLst>
                                      </p:cBhvr>
                                      <p:tavLst>
                                        <p:tav tm="0">
                                          <p:val>
                                            <p:fltVal val="0"/>
                                          </p:val>
                                        </p:tav>
                                        <p:tav tm="100000">
                                          <p:val>
                                            <p:strVal val="#ppt_w"/>
                                          </p:val>
                                        </p:tav>
                                      </p:tavLst>
                                    </p:anim>
                                    <p:anim calcmode="lin" valueType="num">
                                      <p:cBhvr>
                                        <p:cTn id="33" dur="1000" fill="hold"/>
                                        <p:tgtEl>
                                          <p:spTgt spid="6146"/>
                                        </p:tgtEl>
                                        <p:attrNameLst>
                                          <p:attrName>ppt_h</p:attrName>
                                        </p:attrNameLst>
                                      </p:cBhvr>
                                      <p:tavLst>
                                        <p:tav tm="0">
                                          <p:val>
                                            <p:fltVal val="0"/>
                                          </p:val>
                                        </p:tav>
                                        <p:tav tm="100000">
                                          <p:val>
                                            <p:strVal val="#ppt_h"/>
                                          </p:val>
                                        </p:tav>
                                      </p:tavLst>
                                    </p:anim>
                                    <p:anim calcmode="lin" valueType="num">
                                      <p:cBhvr>
                                        <p:cTn id="34" dur="1000" fill="hold"/>
                                        <p:tgtEl>
                                          <p:spTgt spid="6146"/>
                                        </p:tgtEl>
                                        <p:attrNameLst>
                                          <p:attrName>style.rotation</p:attrName>
                                        </p:attrNameLst>
                                      </p:cBhvr>
                                      <p:tavLst>
                                        <p:tav tm="0">
                                          <p:val>
                                            <p:fltVal val="90"/>
                                          </p:val>
                                        </p:tav>
                                        <p:tav tm="100000">
                                          <p:val>
                                            <p:fltVal val="0"/>
                                          </p:val>
                                        </p:tav>
                                      </p:tavLst>
                                    </p:anim>
                                    <p:animEffect transition="in" filter="fade">
                                      <p:cBhvr>
                                        <p:cTn id="35"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1C574E90-1949-4924-B663-AEA13DB79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46960" cy="3854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55BAA5-120E-4D6B-B2B1-A8EE31C9FA58}"/>
              </a:ext>
            </a:extLst>
          </p:cNvPr>
          <p:cNvSpPr>
            <a:spLocks noGrp="1"/>
          </p:cNvSpPr>
          <p:nvPr>
            <p:ph type="title"/>
          </p:nvPr>
        </p:nvSpPr>
        <p:spPr>
          <a:xfrm>
            <a:off x="701344" y="710273"/>
            <a:ext cx="4352315" cy="2813320"/>
          </a:xfrm>
        </p:spPr>
        <p:txBody>
          <a:bodyPr>
            <a:normAutofit/>
          </a:bodyPr>
          <a:lstStyle/>
          <a:p>
            <a:r>
              <a:rPr lang="en-US" dirty="0"/>
              <a:t>Sing a Silly Song</a:t>
            </a:r>
          </a:p>
        </p:txBody>
      </p:sp>
      <p:sp>
        <p:nvSpPr>
          <p:cNvPr id="49" name="Rectangle 4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6484" cy="3854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9CF1CD8B-D430-49E7-8630-84152C414E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5528" y="73152"/>
            <a:ext cx="1178966" cy="232963"/>
            <a:chOff x="7763256" y="73152"/>
            <a:chExt cx="1178966" cy="232963"/>
          </a:xfrm>
        </p:grpSpPr>
        <p:sp>
          <p:nvSpPr>
            <p:cNvPr id="52" name="Rectangle 64">
              <a:extLst>
                <a:ext uri="{FF2B5EF4-FFF2-40B4-BE49-F238E27FC236}">
                  <a16:creationId xmlns:a16="http://schemas.microsoft.com/office/drawing/2014/main" id="{1F5B8298-9AB4-45B4-B28E-C8C1A26440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100AEF19-4AE6-42BE-81E6-95700DB853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1192B5C1-AE13-49EA-82FD-F3C3BC02A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713612B5-8E9D-4FEF-86B9-52A0FABD8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14FC746D-B820-44A3-B1B3-53B690BC2B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8778550A-567F-40F6-A77F-2E2B50175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C28C989E-85FD-4D1C-AF77-82F4B985FD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58FDDCED-5FC6-4B14-A0E2-DF4310ED9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E80E854B-CCEB-4CEF-B465-561C4C872A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02BED26F-9C32-4DF8-8739-D89F6F0591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CE3B71C9-F500-46F1-8D17-C3EF4DA5F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C14431D0-29B6-473C-B2FD-4661864DA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D10457BA-9444-4642-861C-78120DD8D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27C95C30-0364-4C32-B686-0C366086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A0BDEDBA-CA15-41EE-B2C6-8A973B5E62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702B9007-982C-4F69-A443-B07F3BEFD6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28596B48-F33B-451E-8C2D-3525B3387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4B493BB9-A171-4B97-B05A-187E03FFA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4">
              <a:extLst>
                <a:ext uri="{FF2B5EF4-FFF2-40B4-BE49-F238E27FC236}">
                  <a16:creationId xmlns:a16="http://schemas.microsoft.com/office/drawing/2014/main" id="{973B8111-A5EB-4EE8-9813-8495336F67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6">
              <a:extLst>
                <a:ext uri="{FF2B5EF4-FFF2-40B4-BE49-F238E27FC236}">
                  <a16:creationId xmlns:a16="http://schemas.microsoft.com/office/drawing/2014/main" id="{6A4F8D39-9886-490F-B7A9-3B2693299A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Online Media 7" title="Pre-K Essential 4, bullet 2: Singing Songs to Promote Phonemic Awareness Sample Video">
            <a:hlinkClick r:id="" action="ppaction://media"/>
            <a:extLst>
              <a:ext uri="{FF2B5EF4-FFF2-40B4-BE49-F238E27FC236}">
                <a16:creationId xmlns:a16="http://schemas.microsoft.com/office/drawing/2014/main" id="{757A11F9-3591-4B7E-B5A5-8F7F62DAE4CF}"/>
              </a:ext>
            </a:extLst>
          </p:cNvPr>
          <p:cNvPicPr>
            <a:picLocks noRot="1" noChangeAspect="1"/>
          </p:cNvPicPr>
          <p:nvPr>
            <a:videoFile r:link="rId1"/>
          </p:nvPr>
        </p:nvPicPr>
        <p:blipFill>
          <a:blip r:embed="rId3"/>
          <a:stretch>
            <a:fillRect/>
          </a:stretch>
        </p:blipFill>
        <p:spPr>
          <a:xfrm>
            <a:off x="5942569" y="274759"/>
            <a:ext cx="5977881" cy="3377502"/>
          </a:xfrm>
          <a:prstGeom prst="rect">
            <a:avLst/>
          </a:prstGeom>
        </p:spPr>
      </p:pic>
      <p:sp>
        <p:nvSpPr>
          <p:cNvPr id="6" name="Content Placeholder 5">
            <a:extLst>
              <a:ext uri="{FF2B5EF4-FFF2-40B4-BE49-F238E27FC236}">
                <a16:creationId xmlns:a16="http://schemas.microsoft.com/office/drawing/2014/main" id="{2E0B36DB-767F-41D6-B19D-30216E20D289}"/>
              </a:ext>
            </a:extLst>
          </p:cNvPr>
          <p:cNvSpPr>
            <a:spLocks noGrp="1"/>
          </p:cNvSpPr>
          <p:nvPr>
            <p:ph idx="1"/>
          </p:nvPr>
        </p:nvSpPr>
        <p:spPr>
          <a:xfrm>
            <a:off x="731519" y="4099034"/>
            <a:ext cx="10785191" cy="2196771"/>
          </a:xfrm>
        </p:spPr>
        <p:txBody>
          <a:bodyPr anchor="ctr">
            <a:normAutofit/>
          </a:bodyPr>
          <a:lstStyle/>
          <a:p>
            <a:pPr marL="0" indent="0">
              <a:buNone/>
            </a:pPr>
            <a:r>
              <a:rPr lang="en-US" dirty="0"/>
              <a:t>Singing is an easy way to engage children in phonological awareness activities.</a:t>
            </a:r>
          </a:p>
          <a:p>
            <a:pPr marL="0" indent="0">
              <a:buNone/>
            </a:pPr>
            <a:r>
              <a:rPr lang="en-US" dirty="0"/>
              <a:t>Please watch the following video.  See how the children are actively engaged in learning phonological awareness concepts all while having fun?</a:t>
            </a:r>
          </a:p>
        </p:txBody>
      </p:sp>
      <p:sp>
        <p:nvSpPr>
          <p:cNvPr id="73" name="Rectangle 72">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6492875"/>
            <a:ext cx="12191999" cy="3651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74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8" fill="hold" display="0">
                  <p:stCondLst>
                    <p:cond delay="indefinite"/>
                  </p:stCondLst>
                </p:cTn>
                <p:tgtEl>
                  <p:spTgt spid="8"/>
                </p:tgtEl>
              </p:cMediaNode>
            </p:video>
            <p:seq concurrent="1" nextAc="seek">
              <p:cTn id="29" restart="whenNotActive" fill="hold" evtFilter="cancelBubble" nodeType="interactiveSeq">
                <p:stCondLst>
                  <p:cond evt="onClick" delay="0">
                    <p:tgtEl>
                      <p:spTgt spid="8"/>
                    </p:tgtEl>
                  </p:cond>
                </p:stCondLst>
                <p:endSync evt="end" delay="0">
                  <p:rtn val="all"/>
                </p:endSync>
                <p:childTnLst>
                  <p:par>
                    <p:cTn id="30" fill="hold">
                      <p:stCondLst>
                        <p:cond delay="0"/>
                      </p:stCondLst>
                      <p:childTnLst>
                        <p:par>
                          <p:cTn id="31" fill="hold">
                            <p:stCondLst>
                              <p:cond delay="0"/>
                            </p:stCondLst>
                            <p:childTnLst>
                              <p:par>
                                <p:cTn id="32" presetID="2" presetClass="mediacall" presetSubtype="0" fill="hold" nodeType="clickEffect">
                                  <p:stCondLst>
                                    <p:cond delay="0"/>
                                  </p:stCondLst>
                                  <p:childTnLst>
                                    <p:cmd type="call" cmd="togglePause">
                                      <p:cBhvr>
                                        <p:cTn id="33" dur="1" fill="hold"/>
                                        <p:tgtEl>
                                          <p:spTgt spid="8"/>
                                        </p:tgtEl>
                                      </p:cBhvr>
                                    </p:cmd>
                                  </p:childTnLst>
                                </p:cTn>
                              </p:par>
                            </p:childTnLst>
                          </p:cTn>
                        </p:par>
                      </p:childTnLst>
                    </p:cTn>
                  </p:par>
                </p:childTnLst>
              </p:cTn>
              <p:nextCondLst>
                <p:cond evt="onClick" delay="0">
                  <p:tgtEl>
                    <p:spTgt spid="8"/>
                  </p:tgtEl>
                </p:cond>
              </p:nextCondLst>
            </p:seq>
          </p:childTnLst>
        </p:cTn>
      </p:par>
    </p:tnLst>
    <p:bldLst>
      <p:bldP spid="2" grpId="0"/>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CE9BD8-86D1-43B6-AE3D-49D87B742A14}"/>
              </a:ext>
            </a:extLst>
          </p:cNvPr>
          <p:cNvSpPr>
            <a:spLocks noGrp="1"/>
          </p:cNvSpPr>
          <p:nvPr>
            <p:ph type="title"/>
          </p:nvPr>
        </p:nvSpPr>
        <p:spPr>
          <a:xfrm>
            <a:off x="589560" y="856180"/>
            <a:ext cx="4560584" cy="1128068"/>
          </a:xfrm>
        </p:spPr>
        <p:txBody>
          <a:bodyPr anchor="ctr">
            <a:normAutofit/>
          </a:bodyPr>
          <a:lstStyle/>
          <a:p>
            <a:r>
              <a:rPr lang="en-US" sz="4000" dirty="0"/>
              <a:t>Putting it in Practice</a:t>
            </a:r>
          </a:p>
        </p:txBody>
      </p:sp>
      <p:grpSp>
        <p:nvGrpSpPr>
          <p:cNvPr id="95" name="Group 9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96" name="Rectangle 9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Rectangle 9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B2FE01-2913-498E-A5C0-69ED2D08E0DA}"/>
              </a:ext>
            </a:extLst>
          </p:cNvPr>
          <p:cNvSpPr>
            <a:spLocks noGrp="1"/>
          </p:cNvSpPr>
          <p:nvPr>
            <p:ph idx="1"/>
          </p:nvPr>
        </p:nvSpPr>
        <p:spPr>
          <a:xfrm>
            <a:off x="590719" y="2187643"/>
            <a:ext cx="4559425" cy="4515082"/>
          </a:xfrm>
        </p:spPr>
        <p:txBody>
          <a:bodyPr anchor="ctr">
            <a:normAutofit lnSpcReduction="10000"/>
          </a:bodyPr>
          <a:lstStyle/>
          <a:p>
            <a:pPr>
              <a:buFont typeface="Arial" panose="020B0604020202020204" pitchFamily="34" charset="0"/>
              <a:buChar char="•"/>
            </a:pPr>
            <a:r>
              <a:rPr lang="en-US" sz="1000" b="0" i="0" dirty="0">
                <a:effectLst/>
                <a:latin typeface="Lato" panose="020F0502020204030203" pitchFamily="34" charset="0"/>
              </a:rPr>
              <a:t>Watch and listen for children’s spontaneous play with sounds of language. Respond by encouraging and extending it. For example:</a:t>
            </a:r>
          </a:p>
          <a:p>
            <a:pPr marL="742950" lvl="1" indent="-285750">
              <a:buFont typeface="Arial" panose="020B0604020202020204" pitchFamily="34" charset="0"/>
              <a:buChar char="•"/>
            </a:pPr>
            <a:r>
              <a:rPr lang="en-US" sz="1000" b="0" i="0" dirty="0">
                <a:effectLst/>
                <a:latin typeface="Lato" panose="020F0502020204030203" pitchFamily="34" charset="0"/>
              </a:rPr>
              <a:t>When a child taps two blocks together while vocalizing, “bam, bam, boom, boom,” join in by tapping two blocks while saying, “</a:t>
            </a:r>
            <a:r>
              <a:rPr lang="en-US" sz="1000" b="0" i="0" dirty="0" err="1">
                <a:effectLst/>
                <a:latin typeface="Lato" panose="020F0502020204030203" pitchFamily="34" charset="0"/>
              </a:rPr>
              <a:t>zam</a:t>
            </a:r>
            <a:r>
              <a:rPr lang="en-US" sz="1000" b="0" i="0" dirty="0">
                <a:effectLst/>
                <a:latin typeface="Lato" panose="020F0502020204030203" pitchFamily="34" charset="0"/>
              </a:rPr>
              <a:t>, </a:t>
            </a:r>
            <a:r>
              <a:rPr lang="en-US" sz="1000" b="0" i="0" dirty="0" err="1">
                <a:effectLst/>
                <a:latin typeface="Lato" panose="020F0502020204030203" pitchFamily="34" charset="0"/>
              </a:rPr>
              <a:t>zam</a:t>
            </a:r>
            <a:r>
              <a:rPr lang="en-US" sz="1000" b="0" i="0" dirty="0">
                <a:effectLst/>
                <a:latin typeface="Lato" panose="020F0502020204030203" pitchFamily="34" charset="0"/>
              </a:rPr>
              <a:t>, zoom </a:t>
            </a:r>
            <a:r>
              <a:rPr lang="en-US" sz="1000" b="0" i="0" dirty="0" err="1">
                <a:effectLst/>
                <a:latin typeface="Lato" panose="020F0502020204030203" pitchFamily="34" charset="0"/>
              </a:rPr>
              <a:t>zoom</a:t>
            </a:r>
            <a:r>
              <a:rPr lang="en-US" sz="1000" b="0" i="0" dirty="0">
                <a:effectLst/>
                <a:latin typeface="Lato" panose="020F0502020204030203" pitchFamily="34" charset="0"/>
              </a:rPr>
              <a:t>.” Extend the play by asking, “What other sounds can you tap?”</a:t>
            </a:r>
          </a:p>
          <a:p>
            <a:pPr>
              <a:buFont typeface="Arial" panose="020B0604020202020204" pitchFamily="34" charset="0"/>
              <a:buChar char="•"/>
            </a:pPr>
            <a:r>
              <a:rPr lang="en-US" sz="1000" b="0" i="0" dirty="0">
                <a:effectLst/>
                <a:latin typeface="Lato" panose="020F0502020204030203" pitchFamily="34" charset="0"/>
              </a:rPr>
              <a:t>Similarities between phonemes (individual sounds) in English and children’s home languages can be used as a foundation for building phonological awareness (e.g., if the child’s home language has some of the same phonemes as English, start using them for rhymes or beginning sound learning experiences as they are sounds with which children are already familiar).</a:t>
            </a:r>
          </a:p>
          <a:p>
            <a:pPr>
              <a:buFont typeface="Arial" panose="020B0604020202020204" pitchFamily="34" charset="0"/>
              <a:buChar char="•"/>
            </a:pPr>
            <a:r>
              <a:rPr lang="en-US" sz="1000" b="0" i="0" dirty="0">
                <a:effectLst/>
                <a:latin typeface="Lato" panose="020F0502020204030203" pitchFamily="34" charset="0"/>
              </a:rPr>
              <a:t>Offer opportunities that involve rhymes. For example:</a:t>
            </a:r>
          </a:p>
          <a:p>
            <a:pPr marL="742950" lvl="1" indent="-285750">
              <a:buFont typeface="Arial" panose="020B0604020202020204" pitchFamily="34" charset="0"/>
              <a:buChar char="•"/>
            </a:pPr>
            <a:r>
              <a:rPr lang="en-US" sz="1000" b="0" i="0" dirty="0">
                <a:effectLst/>
                <a:latin typeface="Lato" panose="020F0502020204030203" pitchFamily="34" charset="0"/>
              </a:rPr>
              <a:t>Sing rhyming songs and play rhyming games.</a:t>
            </a:r>
          </a:p>
          <a:p>
            <a:pPr marL="742950" lvl="1" indent="-285750">
              <a:buFont typeface="Arial" panose="020B0604020202020204" pitchFamily="34" charset="0"/>
              <a:buChar char="•"/>
            </a:pPr>
            <a:r>
              <a:rPr lang="en-US" sz="1000" b="0" i="0" dirty="0">
                <a:effectLst/>
                <a:latin typeface="Lato" panose="020F0502020204030203" pitchFamily="34" charset="0"/>
              </a:rPr>
              <a:t>Read books and poetry that have rhyming words.</a:t>
            </a:r>
          </a:p>
          <a:p>
            <a:pPr marL="742950" lvl="1" indent="-285750">
              <a:buFont typeface="Arial" panose="020B0604020202020204" pitchFamily="34" charset="0"/>
              <a:buChar char="•"/>
            </a:pPr>
            <a:r>
              <a:rPr lang="en-US" sz="1000" b="0" i="0" dirty="0">
                <a:effectLst/>
                <a:latin typeface="Lato" panose="020F0502020204030203" pitchFamily="34" charset="0"/>
              </a:rPr>
              <a:t>Invite children to fill in rhyming words (e.g., "One, two, buckle my ___ (shoe)").</a:t>
            </a:r>
          </a:p>
          <a:p>
            <a:pPr marL="742950" lvl="1" indent="-285750">
              <a:buFont typeface="Arial" panose="020B0604020202020204" pitchFamily="34" charset="0"/>
              <a:buChar char="•"/>
            </a:pPr>
            <a:r>
              <a:rPr lang="en-US" sz="1000" b="0" i="0" dirty="0">
                <a:effectLst/>
                <a:latin typeface="Lato" panose="020F0502020204030203" pitchFamily="34" charset="0"/>
              </a:rPr>
              <a:t>Encourage children to make up their own rhymes.</a:t>
            </a:r>
          </a:p>
          <a:p>
            <a:pPr>
              <a:buFont typeface="Arial" panose="020B0604020202020204" pitchFamily="34" charset="0"/>
              <a:buChar char="•"/>
            </a:pPr>
            <a:r>
              <a:rPr lang="en-US" sz="1000" b="0" i="0" dirty="0">
                <a:effectLst/>
                <a:latin typeface="Lato" panose="020F0502020204030203" pitchFamily="34" charset="0"/>
              </a:rPr>
              <a:t>Play word-combining games to make compound words like raincoat and sunshine. Use photos or pictures for visual cues and to make the games hands-on for children.</a:t>
            </a:r>
          </a:p>
          <a:p>
            <a:pPr>
              <a:buFont typeface="Arial" panose="020B0604020202020204" pitchFamily="34" charset="0"/>
              <a:buChar char="•"/>
            </a:pPr>
            <a:r>
              <a:rPr lang="en-US" sz="1000" b="0" i="0" dirty="0">
                <a:effectLst/>
                <a:latin typeface="Lato" panose="020F0502020204030203" pitchFamily="34" charset="0"/>
              </a:rPr>
              <a:t>Clap the syllables in a child’s name to identify them during transitions (e.g., Me-</a:t>
            </a:r>
            <a:r>
              <a:rPr lang="en-US" sz="1000" b="0" i="0" dirty="0" err="1">
                <a:effectLst/>
                <a:latin typeface="Lato" panose="020F0502020204030203" pitchFamily="34" charset="0"/>
              </a:rPr>
              <a:t>lin</a:t>
            </a:r>
            <a:r>
              <a:rPr lang="en-US" sz="1000" b="0" i="0" dirty="0">
                <a:effectLst/>
                <a:latin typeface="Lato" panose="020F0502020204030203" pitchFamily="34" charset="0"/>
              </a:rPr>
              <a:t>-da, Char-lie, Gi-o-van-</a:t>
            </a:r>
            <a:r>
              <a:rPr lang="en-US" sz="1000" b="0" i="0" dirty="0" err="1">
                <a:effectLst/>
                <a:latin typeface="Lato" panose="020F0502020204030203" pitchFamily="34" charset="0"/>
              </a:rPr>
              <a:t>na</a:t>
            </a:r>
            <a:r>
              <a:rPr lang="en-US" sz="1000" b="0" i="0" dirty="0">
                <a:effectLst/>
                <a:latin typeface="Lato" panose="020F0502020204030203" pitchFamily="34" charset="0"/>
              </a:rPr>
              <a:t>) or in a sentence (e.g., “We are going outside (six claps)").</a:t>
            </a:r>
          </a:p>
          <a:p>
            <a:pPr>
              <a:buFont typeface="Arial" panose="020B0604020202020204" pitchFamily="34" charset="0"/>
              <a:buChar char="•"/>
            </a:pPr>
            <a:r>
              <a:rPr lang="en-US" sz="1000" b="0" i="0" dirty="0">
                <a:effectLst/>
                <a:latin typeface="Lato" panose="020F0502020204030203" pitchFamily="34" charset="0"/>
              </a:rPr>
              <a:t>For older preschoolers, play guessing games in which children add sounds together (e.g., /c/ + /up/ = cup) or subtract beginning sounds to make a new word (e.g., rice - /r/ = ice).</a:t>
            </a:r>
          </a:p>
          <a:p>
            <a:endParaRPr lang="en-US" sz="800" dirty="0"/>
          </a:p>
        </p:txBody>
      </p:sp>
      <p:sp>
        <p:nvSpPr>
          <p:cNvPr id="101" name="Rectangle 10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a:extLst>
              <a:ext uri="{FF2B5EF4-FFF2-40B4-BE49-F238E27FC236}">
                <a16:creationId xmlns:a16="http://schemas.microsoft.com/office/drawing/2014/main" id="{D10A1885-51D5-4CBD-9234-165CB560FD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 r="4" b="3"/>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777271E-B193-4BDB-9B5C-22D1103890A1}"/>
              </a:ext>
            </a:extLst>
          </p:cNvPr>
          <p:cNvSpPr txBox="1"/>
          <p:nvPr/>
        </p:nvSpPr>
        <p:spPr>
          <a:xfrm>
            <a:off x="722594" y="6557675"/>
            <a:ext cx="4956806" cy="369332"/>
          </a:xfrm>
          <a:prstGeom prst="rect">
            <a:avLst/>
          </a:prstGeom>
          <a:noFill/>
        </p:spPr>
        <p:txBody>
          <a:bodyPr wrap="square" rtlCol="0">
            <a:spAutoFit/>
          </a:bodyPr>
          <a:lstStyle/>
          <a:p>
            <a:r>
              <a:rPr lang="en-US" sz="900" dirty="0">
                <a:hlinkClick r:id="rId3"/>
              </a:rPr>
              <a:t>https://eclkc.ohs.acf.hhs.gov/school-readiness/effective-practice-guides/phonological-awareness-do</a:t>
            </a:r>
            <a:endParaRPr lang="en-US" sz="900" dirty="0"/>
          </a:p>
          <a:p>
            <a:endParaRPr lang="en-US" sz="900" dirty="0"/>
          </a:p>
        </p:txBody>
      </p:sp>
    </p:spTree>
    <p:extLst>
      <p:ext uri="{BB962C8B-B14F-4D97-AF65-F5344CB8AC3E}">
        <p14:creationId xmlns:p14="http://schemas.microsoft.com/office/powerpoint/2010/main" val="199309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1000"/>
                                        <p:tgtEl>
                                          <p:spTgt spid="3">
                                            <p:txEl>
                                              <p:pRg st="7" end="7"/>
                                            </p:txEl>
                                          </p:spTgt>
                                        </p:tgtEl>
                                      </p:cBhvr>
                                    </p:animEffect>
                                    <p:anim calcmode="lin" valueType="num">
                                      <p:cBhvr>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Effect transition="in" filter="fade">
                                      <p:cBhvr>
                                        <p:cTn id="60" dur="1000"/>
                                        <p:tgtEl>
                                          <p:spTgt spid="3">
                                            <p:txEl>
                                              <p:pRg st="8" end="8"/>
                                            </p:txEl>
                                          </p:spTgt>
                                        </p:tgtEl>
                                      </p:cBhvr>
                                    </p:animEffect>
                                    <p:anim calcmode="lin" valueType="num">
                                      <p:cBhvr>
                                        <p:cTn id="6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fade">
                                      <p:cBhvr>
                                        <p:cTn id="67" dur="1000"/>
                                        <p:tgtEl>
                                          <p:spTgt spid="3">
                                            <p:txEl>
                                              <p:pRg st="9" end="9"/>
                                            </p:txEl>
                                          </p:spTgt>
                                        </p:tgtEl>
                                      </p:cBhvr>
                                    </p:animEffect>
                                    <p:anim calcmode="lin" valueType="num">
                                      <p:cBhvr>
                                        <p:cTn id="6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3">
                                            <p:txEl>
                                              <p:pRg st="10" end="10"/>
                                            </p:txEl>
                                          </p:spTgt>
                                        </p:tgtEl>
                                        <p:attrNameLst>
                                          <p:attrName>style.visibility</p:attrName>
                                        </p:attrNameLst>
                                      </p:cBhvr>
                                      <p:to>
                                        <p:strVal val="visible"/>
                                      </p:to>
                                    </p:set>
                                    <p:animEffect transition="in" filter="fade">
                                      <p:cBhvr>
                                        <p:cTn id="74" dur="1000"/>
                                        <p:tgtEl>
                                          <p:spTgt spid="3">
                                            <p:txEl>
                                              <p:pRg st="10" end="10"/>
                                            </p:txEl>
                                          </p:spTgt>
                                        </p:tgtEl>
                                      </p:cBhvr>
                                    </p:animEffect>
                                    <p:anim calcmode="lin" valueType="num">
                                      <p:cBhvr>
                                        <p:cTn id="7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fade">
                                      <p:cBhvr>
                                        <p:cTn id="79" dur="1000"/>
                                        <p:tgtEl>
                                          <p:spTgt spid="6"/>
                                        </p:tgtEl>
                                      </p:cBhvr>
                                    </p:animEffect>
                                    <p:anim calcmode="lin" valueType="num">
                                      <p:cBhvr>
                                        <p:cTn id="80" dur="1000" fill="hold"/>
                                        <p:tgtEl>
                                          <p:spTgt spid="6"/>
                                        </p:tgtEl>
                                        <p:attrNameLst>
                                          <p:attrName>ppt_x</p:attrName>
                                        </p:attrNameLst>
                                      </p:cBhvr>
                                      <p:tavLst>
                                        <p:tav tm="0">
                                          <p:val>
                                            <p:strVal val="#ppt_x"/>
                                          </p:val>
                                        </p:tav>
                                        <p:tav tm="100000">
                                          <p:val>
                                            <p:strVal val="#ppt_x"/>
                                          </p:val>
                                        </p:tav>
                                      </p:tavLst>
                                    </p:anim>
                                    <p:anim calcmode="lin" valueType="num">
                                      <p:cBhvr>
                                        <p:cTn id="8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40">
            <a:extLst>
              <a:ext uri="{FF2B5EF4-FFF2-40B4-BE49-F238E27FC236}">
                <a16:creationId xmlns:a16="http://schemas.microsoft.com/office/drawing/2014/main" id="{2F687420-BEB4-45CD-8226-339BE553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3910B1-54CE-432C-8BC3-E99ED405A817}"/>
              </a:ext>
            </a:extLst>
          </p:cNvPr>
          <p:cNvSpPr>
            <a:spLocks noGrp="1"/>
          </p:cNvSpPr>
          <p:nvPr>
            <p:ph type="title"/>
          </p:nvPr>
        </p:nvSpPr>
        <p:spPr>
          <a:xfrm>
            <a:off x="645064" y="525982"/>
            <a:ext cx="4282983" cy="1200361"/>
          </a:xfrm>
        </p:spPr>
        <p:txBody>
          <a:bodyPr anchor="b">
            <a:normAutofit/>
          </a:bodyPr>
          <a:lstStyle/>
          <a:p>
            <a:r>
              <a:rPr lang="en-US" sz="3100" dirty="0"/>
              <a:t>Early Phonological Awareness Development</a:t>
            </a:r>
          </a:p>
        </p:txBody>
      </p:sp>
      <p:sp>
        <p:nvSpPr>
          <p:cNvPr id="57" name="Rectangle 4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7BF7F2D-17EA-4559-906A-8844440DD3BF}"/>
              </a:ext>
            </a:extLst>
          </p:cNvPr>
          <p:cNvSpPr>
            <a:spLocks noGrp="1"/>
          </p:cNvSpPr>
          <p:nvPr>
            <p:ph idx="1"/>
          </p:nvPr>
        </p:nvSpPr>
        <p:spPr>
          <a:xfrm>
            <a:off x="616533" y="2095346"/>
            <a:ext cx="4282984" cy="3173162"/>
          </a:xfrm>
        </p:spPr>
        <p:txBody>
          <a:bodyPr anchor="ctr">
            <a:normAutofit/>
          </a:bodyPr>
          <a:lstStyle/>
          <a:p>
            <a:r>
              <a:rPr lang="en-US" sz="2000" dirty="0"/>
              <a:t>Remember, developing phonological awareness doesn’t begin in preschool.  Infants and toddlers are developing this awareness, too!</a:t>
            </a:r>
          </a:p>
          <a:p>
            <a:r>
              <a:rPr lang="en-US" sz="2000" dirty="0"/>
              <a:t>Check out these ideas from the Michigan Association of Intermediate School Administrators General Education Leadership Network Early Literacy Task Force (2018). </a:t>
            </a:r>
          </a:p>
        </p:txBody>
      </p:sp>
      <p:sp>
        <p:nvSpPr>
          <p:cNvPr id="58" name="Rectangle 4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4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2736059-1990-4A7C-B90D-72E7DD8F7E65}"/>
              </a:ext>
            </a:extLst>
          </p:cNvPr>
          <p:cNvPicPr>
            <a:picLocks noChangeAspect="1"/>
          </p:cNvPicPr>
          <p:nvPr/>
        </p:nvPicPr>
        <p:blipFill>
          <a:blip r:embed="rId2"/>
          <a:stretch>
            <a:fillRect/>
          </a:stretch>
        </p:blipFill>
        <p:spPr>
          <a:xfrm>
            <a:off x="5696790" y="1264642"/>
            <a:ext cx="6076433" cy="3650423"/>
          </a:xfrm>
          <a:prstGeom prst="rect">
            <a:avLst/>
          </a:prstGeom>
        </p:spPr>
      </p:pic>
      <p:sp>
        <p:nvSpPr>
          <p:cNvPr id="13" name="TextBox 12">
            <a:extLst>
              <a:ext uri="{FF2B5EF4-FFF2-40B4-BE49-F238E27FC236}">
                <a16:creationId xmlns:a16="http://schemas.microsoft.com/office/drawing/2014/main" id="{8B17F328-FEAB-4409-84BE-A8C220AED81E}"/>
              </a:ext>
            </a:extLst>
          </p:cNvPr>
          <p:cNvSpPr txBox="1"/>
          <p:nvPr/>
        </p:nvSpPr>
        <p:spPr>
          <a:xfrm>
            <a:off x="358509" y="5391509"/>
            <a:ext cx="5171023" cy="400110"/>
          </a:xfrm>
          <a:prstGeom prst="rect">
            <a:avLst/>
          </a:prstGeom>
          <a:noFill/>
        </p:spPr>
        <p:txBody>
          <a:bodyPr wrap="square" rtlCol="0">
            <a:spAutoFit/>
          </a:bodyPr>
          <a:lstStyle/>
          <a:p>
            <a:r>
              <a:rPr lang="en-US" sz="1000" dirty="0">
                <a:hlinkClick r:id="rId3"/>
              </a:rPr>
              <a:t>https://www.gomaisa.org/downloads/literacy_essentials/emergentliteracy_b-3_061919.pdf</a:t>
            </a:r>
            <a:endParaRPr lang="en-US" sz="1000" dirty="0"/>
          </a:p>
          <a:p>
            <a:endParaRPr lang="en-US" sz="1000" dirty="0"/>
          </a:p>
        </p:txBody>
      </p:sp>
    </p:spTree>
    <p:extLst>
      <p:ext uri="{BB962C8B-B14F-4D97-AF65-F5344CB8AC3E}">
        <p14:creationId xmlns:p14="http://schemas.microsoft.com/office/powerpoint/2010/main" val="275080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4" presetID="31"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fltVal val="0"/>
                                          </p:val>
                                        </p:tav>
                                        <p:tav tm="100000">
                                          <p:val>
                                            <p:strVal val="#ppt_w"/>
                                          </p:val>
                                        </p:tav>
                                      </p:tavLst>
                                    </p:anim>
                                    <p:anim calcmode="lin" valueType="num">
                                      <p:cBhvr>
                                        <p:cTn id="27" dur="1000" fill="hold"/>
                                        <p:tgtEl>
                                          <p:spTgt spid="11"/>
                                        </p:tgtEl>
                                        <p:attrNameLst>
                                          <p:attrName>ppt_h</p:attrName>
                                        </p:attrNameLst>
                                      </p:cBhvr>
                                      <p:tavLst>
                                        <p:tav tm="0">
                                          <p:val>
                                            <p:fltVal val="0"/>
                                          </p:val>
                                        </p:tav>
                                        <p:tav tm="100000">
                                          <p:val>
                                            <p:strVal val="#ppt_h"/>
                                          </p:val>
                                        </p:tav>
                                      </p:tavLst>
                                    </p:anim>
                                    <p:anim calcmode="lin" valueType="num">
                                      <p:cBhvr>
                                        <p:cTn id="28" dur="1000" fill="hold"/>
                                        <p:tgtEl>
                                          <p:spTgt spid="11"/>
                                        </p:tgtEl>
                                        <p:attrNameLst>
                                          <p:attrName>style.rotation</p:attrName>
                                        </p:attrNameLst>
                                      </p:cBhvr>
                                      <p:tavLst>
                                        <p:tav tm="0">
                                          <p:val>
                                            <p:fltVal val="90"/>
                                          </p:val>
                                        </p:tav>
                                        <p:tav tm="100000">
                                          <p:val>
                                            <p:fltVal val="0"/>
                                          </p:val>
                                        </p:tav>
                                      </p:tavLst>
                                    </p:anim>
                                    <p:animEffect transition="in" filter="fade">
                                      <p:cBhvr>
                                        <p:cTn id="29" dur="1000"/>
                                        <p:tgtEl>
                                          <p:spTgt spid="11"/>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2AB327-AF0C-4D23-9142-5634BA4FF4F8}"/>
              </a:ext>
            </a:extLst>
          </p:cNvPr>
          <p:cNvSpPr>
            <a:spLocks noGrp="1"/>
          </p:cNvSpPr>
          <p:nvPr>
            <p:ph type="title"/>
          </p:nvPr>
        </p:nvSpPr>
        <p:spPr>
          <a:xfrm>
            <a:off x="965201" y="1036674"/>
            <a:ext cx="2650080" cy="3514364"/>
          </a:xfrm>
        </p:spPr>
        <p:txBody>
          <a:bodyPr vert="horz" lIns="91440" tIns="45720" rIns="91440" bIns="45720" rtlCol="0" anchor="b">
            <a:normAutofit/>
          </a:bodyPr>
          <a:lstStyle/>
          <a:p>
            <a:pPr algn="ctr"/>
            <a:r>
              <a:rPr lang="en-US" sz="7200" kern="1200" dirty="0">
                <a:solidFill>
                  <a:schemeClr val="tx1"/>
                </a:solidFill>
                <a:latin typeface="+mj-lt"/>
                <a:ea typeface="+mj-ea"/>
                <a:cs typeface="+mj-cs"/>
              </a:rPr>
              <a:t>One Last Look</a:t>
            </a:r>
          </a:p>
        </p:txBody>
      </p:sp>
      <p:sp>
        <p:nvSpPr>
          <p:cNvPr id="3" name="Content Placeholder 2">
            <a:extLst>
              <a:ext uri="{FF2B5EF4-FFF2-40B4-BE49-F238E27FC236}">
                <a16:creationId xmlns:a16="http://schemas.microsoft.com/office/drawing/2014/main" id="{35B62B5B-76D7-4E30-A77B-31F4EE89017A}"/>
              </a:ext>
            </a:extLst>
          </p:cNvPr>
          <p:cNvSpPr>
            <a:spLocks noGrp="1"/>
          </p:cNvSpPr>
          <p:nvPr>
            <p:ph sz="half" idx="1"/>
          </p:nvPr>
        </p:nvSpPr>
        <p:spPr>
          <a:xfrm>
            <a:off x="965202" y="4582814"/>
            <a:ext cx="2378362" cy="1312657"/>
          </a:xfrm>
        </p:spPr>
        <p:txBody>
          <a:bodyPr vert="horz" lIns="91440" tIns="45720" rIns="91440" bIns="45720" rtlCol="0" anchor="t">
            <a:normAutofit fontScale="85000" lnSpcReduction="10000"/>
          </a:bodyPr>
          <a:lstStyle/>
          <a:p>
            <a:pPr marL="0" indent="0" algn="ctr">
              <a:buNone/>
            </a:pPr>
            <a:r>
              <a:rPr lang="en-US" sz="2000" kern="1200" dirty="0">
                <a:solidFill>
                  <a:schemeClr val="tx1"/>
                </a:solidFill>
                <a:latin typeface="+mn-lt"/>
                <a:ea typeface="+mn-ea"/>
                <a:cs typeface="+mn-cs"/>
              </a:rPr>
              <a:t>Please take a few minutes to watch this informative video regarding phonological awareness.</a:t>
            </a:r>
          </a:p>
        </p:txBody>
      </p:sp>
      <p:pic>
        <p:nvPicPr>
          <p:cNvPr id="5" name="Online Media 4" title="REACH Workshop Series: Phonological Awareness">
            <a:hlinkClick r:id="" action="ppaction://media"/>
            <a:extLst>
              <a:ext uri="{FF2B5EF4-FFF2-40B4-BE49-F238E27FC236}">
                <a16:creationId xmlns:a16="http://schemas.microsoft.com/office/drawing/2014/main" id="{9660CA8B-515A-4DB6-81C4-5DB4694F2534}"/>
              </a:ext>
            </a:extLst>
          </p:cNvPr>
          <p:cNvPicPr>
            <a:picLocks noGrp="1" noRot="1" noChangeAspect="1"/>
          </p:cNvPicPr>
          <p:nvPr>
            <p:ph sz="half" idx="2"/>
            <a:videoFile r:link="rId1"/>
          </p:nvPr>
        </p:nvPicPr>
        <p:blipFill>
          <a:blip r:embed="rId3"/>
          <a:stretch>
            <a:fillRect/>
          </a:stretch>
        </p:blipFill>
        <p:spPr>
          <a:xfrm>
            <a:off x="3985338" y="1616364"/>
            <a:ext cx="6469950" cy="3655521"/>
          </a:xfrm>
          <a:prstGeom prst="rect">
            <a:avLst/>
          </a:prstGeom>
        </p:spPr>
      </p:pic>
    </p:spTree>
    <p:extLst>
      <p:ext uri="{BB962C8B-B14F-4D97-AF65-F5344CB8AC3E}">
        <p14:creationId xmlns:p14="http://schemas.microsoft.com/office/powerpoint/2010/main" val="218461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1" fill="hold" display="0">
                  <p:stCondLst>
                    <p:cond delay="indefinite"/>
                  </p:stCondLst>
                </p:cTn>
                <p:tgtEl>
                  <p:spTgt spid="5"/>
                </p:tgtEl>
              </p:cMediaNode>
            </p:video>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5"/>
                                        </p:tgtEl>
                                      </p:cBhvr>
                                    </p:cmd>
                                  </p:childTnLst>
                                </p:cTn>
                              </p:par>
                            </p:childTnLst>
                          </p:cTn>
                        </p:par>
                      </p:childTnLst>
                    </p:cTn>
                  </p:par>
                </p:childTnLst>
              </p:cTn>
              <p:nextCondLst>
                <p:cond evt="onClick" delay="0">
                  <p:tgtEl>
                    <p:spTgt spid="5"/>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74E90-1949-4924-B663-AEA13DB79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46960" cy="3854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8D7BD6-93CC-476A-9EE9-D1829649E696}"/>
              </a:ext>
            </a:extLst>
          </p:cNvPr>
          <p:cNvSpPr>
            <a:spLocks noGrp="1"/>
          </p:cNvSpPr>
          <p:nvPr>
            <p:ph type="title"/>
          </p:nvPr>
        </p:nvSpPr>
        <p:spPr>
          <a:xfrm>
            <a:off x="701344" y="710273"/>
            <a:ext cx="4352315" cy="2813320"/>
          </a:xfrm>
        </p:spPr>
        <p:txBody>
          <a:bodyPr>
            <a:normAutofit/>
          </a:bodyPr>
          <a:lstStyle/>
          <a:p>
            <a:r>
              <a:rPr lang="en-US" sz="4800" dirty="0"/>
              <a:t>Exercise, Rhyme &amp; Freeze</a:t>
            </a:r>
          </a:p>
        </p:txBody>
      </p:sp>
      <p:sp>
        <p:nvSpPr>
          <p:cNvPr id="13" name="Rectangle 1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6484" cy="3854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9CF1CD8B-D430-49E7-8630-84152C414E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5528" y="73152"/>
            <a:ext cx="1178966" cy="232963"/>
            <a:chOff x="7763256" y="73152"/>
            <a:chExt cx="1178966" cy="232963"/>
          </a:xfrm>
        </p:grpSpPr>
        <p:sp>
          <p:nvSpPr>
            <p:cNvPr id="16" name="Rectangle 64">
              <a:extLst>
                <a:ext uri="{FF2B5EF4-FFF2-40B4-BE49-F238E27FC236}">
                  <a16:creationId xmlns:a16="http://schemas.microsoft.com/office/drawing/2014/main" id="{1F5B8298-9AB4-45B4-B28E-C8C1A26440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100AEF19-4AE6-42BE-81E6-95700DB853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1192B5C1-AE13-49EA-82FD-F3C3BC02A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713612B5-8E9D-4FEF-86B9-52A0FABD8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14FC746D-B820-44A3-B1B3-53B690BC2B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8778550A-567F-40F6-A77F-2E2B50175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C28C989E-85FD-4D1C-AF77-82F4B985FD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58FDDCED-5FC6-4B14-A0E2-DF4310ED9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E80E854B-CCEB-4CEF-B465-561C4C872A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02BED26F-9C32-4DF8-8739-D89F6F0591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CE3B71C9-F500-46F1-8D17-C3EF4DA5F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C14431D0-29B6-473C-B2FD-4661864DA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D10457BA-9444-4642-861C-78120DD8D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27C95C30-0364-4C32-B686-0C366086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A0BDEDBA-CA15-41EE-B2C6-8A973B5E62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702B9007-982C-4F69-A443-B07F3BEFD6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8596B48-F33B-451E-8C2D-3525B3387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4B493BB9-A171-4B97-B05A-187E03FFA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973B8111-A5EB-4EE8-9813-8495336F67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6A4F8D39-9886-490F-B7A9-3B2693299A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F35A0916-75FD-4C10-A5C0-11889656C146}"/>
              </a:ext>
            </a:extLst>
          </p:cNvPr>
          <p:cNvSpPr>
            <a:spLocks noGrp="1"/>
          </p:cNvSpPr>
          <p:nvPr>
            <p:ph idx="1"/>
          </p:nvPr>
        </p:nvSpPr>
        <p:spPr>
          <a:xfrm>
            <a:off x="731519" y="4099034"/>
            <a:ext cx="10785191" cy="2196771"/>
          </a:xfrm>
        </p:spPr>
        <p:txBody>
          <a:bodyPr anchor="ctr">
            <a:normAutofit/>
          </a:bodyPr>
          <a:lstStyle/>
          <a:p>
            <a:r>
              <a:rPr lang="en-US" sz="2400" dirty="0"/>
              <a:t>You’re almost done!  Time to get up and move!  Check out this fun video that incorporates rhyming and movement.  How could you adapt this for use in your classroom?</a:t>
            </a:r>
          </a:p>
          <a:p>
            <a:r>
              <a:rPr lang="en-US" sz="2400" dirty="0"/>
              <a:t>After the video, take time to check out additional resources and complete the professional development survey!</a:t>
            </a:r>
          </a:p>
        </p:txBody>
      </p:sp>
      <p:sp>
        <p:nvSpPr>
          <p:cNvPr id="37" name="Rectangle 36">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6492875"/>
            <a:ext cx="12191999" cy="3651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nline Media 4" title="Exercise, Rhyme and Freeze | Rhyming Words for Kids | Exercise Song | Jack Hartmann">
            <a:hlinkClick r:id="" action="ppaction://media"/>
            <a:extLst>
              <a:ext uri="{FF2B5EF4-FFF2-40B4-BE49-F238E27FC236}">
                <a16:creationId xmlns:a16="http://schemas.microsoft.com/office/drawing/2014/main" id="{A0FCBE9F-8F39-49E3-9080-20FDC3E4424A}"/>
              </a:ext>
            </a:extLst>
          </p:cNvPr>
          <p:cNvPicPr>
            <a:picLocks noRot="1" noChangeAspect="1"/>
          </p:cNvPicPr>
          <p:nvPr>
            <a:videoFile r:link="rId1"/>
          </p:nvPr>
        </p:nvPicPr>
        <p:blipFill>
          <a:blip r:embed="rId3"/>
          <a:stretch>
            <a:fillRect/>
          </a:stretch>
        </p:blipFill>
        <p:spPr>
          <a:xfrm>
            <a:off x="5835988" y="306115"/>
            <a:ext cx="5771777" cy="3261054"/>
          </a:xfrm>
          <a:prstGeom prst="rect">
            <a:avLst/>
          </a:prstGeom>
        </p:spPr>
      </p:pic>
    </p:spTree>
    <p:extLst>
      <p:ext uri="{BB962C8B-B14F-4D97-AF65-F5344CB8AC3E}">
        <p14:creationId xmlns:p14="http://schemas.microsoft.com/office/powerpoint/2010/main" val="129908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8" fill="hold" display="0">
                  <p:stCondLst>
                    <p:cond delay="indefinite"/>
                  </p:stCondLst>
                </p:cTn>
                <p:tgtEl>
                  <p:spTgt spid="5"/>
                </p:tgtEl>
              </p:cMediaNode>
            </p:video>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2" presetClass="mediacall" presetSubtype="0" fill="hold" nodeType="clickEffect">
                                  <p:stCondLst>
                                    <p:cond delay="0"/>
                                  </p:stCondLst>
                                  <p:childTnLst>
                                    <p:cmd type="call" cmd="togglePause">
                                      <p:cBhvr>
                                        <p:cTn id="33" dur="1" fill="hold"/>
                                        <p:tgtEl>
                                          <p:spTgt spid="5"/>
                                        </p:tgtEl>
                                      </p:cBhvr>
                                    </p:cmd>
                                  </p:childTnLst>
                                </p:cTn>
                              </p:par>
                            </p:childTnLst>
                          </p:cTn>
                        </p:par>
                      </p:childTnLst>
                    </p:cTn>
                  </p:par>
                </p:childTnLst>
              </p:cTn>
              <p:nextCondLst>
                <p:cond evt="onClick" delay="0">
                  <p:tgtEl>
                    <p:spTgt spid="5"/>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9218" name="Picture 2" descr="Additional Resources - Center for Teaching Excellence | University of South  Carolina">
            <a:extLst>
              <a:ext uri="{FF2B5EF4-FFF2-40B4-BE49-F238E27FC236}">
                <a16:creationId xmlns:a16="http://schemas.microsoft.com/office/drawing/2014/main" id="{CF21CC35-9F54-45C2-A482-DF4FB519E5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402" r="9061"/>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F79B00C1-AFC2-4205-AA63-67566E0B3B36}"/>
              </a:ext>
            </a:extLst>
          </p:cNvPr>
          <p:cNvSpPr>
            <a:spLocks noGrp="1"/>
          </p:cNvSpPr>
          <p:nvPr>
            <p:ph type="subTitle" idx="1"/>
          </p:nvPr>
        </p:nvSpPr>
        <p:spPr>
          <a:xfrm>
            <a:off x="618063" y="4339087"/>
            <a:ext cx="9565028" cy="1767074"/>
          </a:xfrm>
        </p:spPr>
        <p:txBody>
          <a:bodyPr vert="horz" lIns="91440" tIns="45720" rIns="91440" bIns="45720" rtlCol="0">
            <a:normAutofit lnSpcReduction="10000"/>
          </a:bodyPr>
          <a:lstStyle/>
          <a:p>
            <a:pPr indent="-228600" algn="l">
              <a:buFont typeface="Arial" panose="020B0604020202020204" pitchFamily="34" charset="0"/>
              <a:buChar char="•"/>
            </a:pPr>
            <a:r>
              <a:rPr lang="en-US" sz="1800" dirty="0">
                <a:hlinkClick r:id="rId3">
                  <a:extLst>
                    <a:ext uri="{A12FA001-AC4F-418D-AE19-62706E023703}">
                      <ahyp:hlinkClr xmlns:ahyp="http://schemas.microsoft.com/office/drawing/2018/hyperlinkcolor" val="tx"/>
                    </a:ext>
                  </a:extLst>
                </a:hlinkClick>
              </a:rPr>
              <a:t>ECLKC: Phonological Awareness</a:t>
            </a:r>
            <a:endParaRPr lang="en-US" sz="1800" dirty="0">
              <a:solidFill>
                <a:srgbClr val="0563C1"/>
              </a:solidFill>
              <a:hlinkClick r:id="rId4">
                <a:extLst>
                  <a:ext uri="{A12FA001-AC4F-418D-AE19-62706E023703}">
                    <ahyp:hlinkClr xmlns:ahyp="http://schemas.microsoft.com/office/drawing/2018/hyperlinkcolor" val="tx"/>
                  </a:ext>
                </a:extLst>
              </a:hlinkClick>
            </a:endParaRPr>
          </a:p>
          <a:p>
            <a:pPr indent="-228600" algn="l">
              <a:buFont typeface="Arial" panose="020B0604020202020204" pitchFamily="34" charset="0"/>
              <a:buChar char="•"/>
            </a:pPr>
            <a:r>
              <a:rPr lang="en-US" sz="1800" dirty="0">
                <a:hlinkClick r:id="rId4">
                  <a:extLst>
                    <a:ext uri="{A12FA001-AC4F-418D-AE19-62706E023703}">
                      <ahyp:hlinkClr xmlns:ahyp="http://schemas.microsoft.com/office/drawing/2018/hyperlinkcolor" val="tx"/>
                    </a:ext>
                  </a:extLst>
                </a:hlinkClick>
              </a:rPr>
              <a:t>Essential Instructional Practices in Language and Emergent Literacy: Birth to Age 3</a:t>
            </a:r>
            <a:endParaRPr lang="en-US" sz="1800" dirty="0"/>
          </a:p>
          <a:p>
            <a:pPr indent="-228600" algn="l">
              <a:buFont typeface="Arial" panose="020B0604020202020204" pitchFamily="34" charset="0"/>
              <a:buChar char="•"/>
            </a:pPr>
            <a:r>
              <a:rPr lang="en-US" sz="1800" dirty="0">
                <a:hlinkClick r:id="rId5">
                  <a:extLst>
                    <a:ext uri="{A12FA001-AC4F-418D-AE19-62706E023703}">
                      <ahyp:hlinkClr xmlns:ahyp="http://schemas.microsoft.com/office/drawing/2018/hyperlinkcolor" val="tx"/>
                    </a:ext>
                  </a:extLst>
                </a:hlinkClick>
              </a:rPr>
              <a:t>Essential Instructional Practices in Early Literacy: Prekindergarten</a:t>
            </a:r>
            <a:endParaRPr lang="en-US" sz="1800" dirty="0"/>
          </a:p>
          <a:p>
            <a:pPr indent="-228600" algn="l">
              <a:buFont typeface="Arial" panose="020B0604020202020204" pitchFamily="34" charset="0"/>
              <a:buChar char="•"/>
            </a:pPr>
            <a:r>
              <a:rPr lang="en-US" sz="1800" dirty="0">
                <a:hlinkClick r:id="rId6">
                  <a:extLst>
                    <a:ext uri="{A12FA001-AC4F-418D-AE19-62706E023703}">
                      <ahyp:hlinkClr xmlns:ahyp="http://schemas.microsoft.com/office/drawing/2018/hyperlinkcolor" val="tx"/>
                    </a:ext>
                  </a:extLst>
                </a:hlinkClick>
              </a:rPr>
              <a:t>Fingerplays with Dr. Jean</a:t>
            </a:r>
            <a:endParaRPr lang="en-US" sz="1800" dirty="0"/>
          </a:p>
          <a:p>
            <a:pPr indent="-228600" algn="l">
              <a:buFont typeface="Arial" panose="020B0604020202020204" pitchFamily="34" charset="0"/>
              <a:buChar char="•"/>
            </a:pPr>
            <a:r>
              <a:rPr lang="en-US" sz="1800" dirty="0">
                <a:hlinkClick r:id="rId7">
                  <a:extLst>
                    <a:ext uri="{A12FA001-AC4F-418D-AE19-62706E023703}">
                      <ahyp:hlinkClr xmlns:ahyp="http://schemas.microsoft.com/office/drawing/2018/hyperlinkcolor" val="tx"/>
                    </a:ext>
                  </a:extLst>
                </a:hlinkClick>
              </a:rPr>
              <a:t>Nursery Rhymes with Dr. Jean</a:t>
            </a:r>
            <a:endParaRPr lang="en-US" sz="1800" dirty="0"/>
          </a:p>
          <a:p>
            <a:pPr indent="-228600" algn="l">
              <a:buFont typeface="Arial" panose="020B0604020202020204" pitchFamily="34" charset="0"/>
              <a:buChar char="•"/>
            </a:pPr>
            <a:endParaRPr lang="en-US" sz="900" dirty="0"/>
          </a:p>
          <a:p>
            <a:pPr indent="-228600" algn="l">
              <a:buFont typeface="Arial" panose="020B0604020202020204" pitchFamily="34" charset="0"/>
              <a:buChar char="•"/>
            </a:pPr>
            <a:endParaRPr lang="en-US" sz="900" dirty="0"/>
          </a:p>
          <a:p>
            <a:pPr indent="-228600" algn="l">
              <a:buFont typeface="Arial" panose="020B0604020202020204" pitchFamily="34" charset="0"/>
              <a:buChar char="•"/>
            </a:pPr>
            <a:endParaRPr lang="en-US" sz="900" dirty="0"/>
          </a:p>
          <a:p>
            <a:pPr indent="-228600" algn="l">
              <a:buFont typeface="Arial" panose="020B0604020202020204" pitchFamily="34" charset="0"/>
              <a:buChar char="•"/>
            </a:pPr>
            <a:endParaRPr lang="en-US" sz="900" dirty="0"/>
          </a:p>
        </p:txBody>
      </p:sp>
    </p:spTree>
    <p:extLst>
      <p:ext uri="{BB962C8B-B14F-4D97-AF65-F5344CB8AC3E}">
        <p14:creationId xmlns:p14="http://schemas.microsoft.com/office/powerpoint/2010/main" val="4355230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5E9EA-0322-48BF-AB1D-2D8219C3F1F7}"/>
              </a:ext>
            </a:extLst>
          </p:cNvPr>
          <p:cNvSpPr>
            <a:spLocks noGrp="1"/>
          </p:cNvSpPr>
          <p:nvPr>
            <p:ph type="title"/>
          </p:nvPr>
        </p:nvSpPr>
        <p:spPr>
          <a:xfrm>
            <a:off x="4965429" y="142673"/>
            <a:ext cx="6586491" cy="1676603"/>
          </a:xfrm>
        </p:spPr>
        <p:txBody>
          <a:bodyPr>
            <a:normAutofit/>
          </a:bodyPr>
          <a:lstStyle/>
          <a:p>
            <a:r>
              <a:rPr lang="en-US" sz="5400" dirty="0"/>
              <a:t>FINAL TRAINING STEPS</a:t>
            </a:r>
          </a:p>
        </p:txBody>
      </p:sp>
      <p:pic>
        <p:nvPicPr>
          <p:cNvPr id="3074" name="Picture 2" descr="The Final Steps of Trade Show Planning">
            <a:extLst>
              <a:ext uri="{FF2B5EF4-FFF2-40B4-BE49-F238E27FC236}">
                <a16:creationId xmlns:a16="http://schemas.microsoft.com/office/drawing/2014/main" id="{E918BD7B-97C8-41DC-8AC0-7F68BD5C20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655" r="38085"/>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DA6FA51-9BE8-40B4-96E6-71384F7DC827}"/>
              </a:ext>
            </a:extLst>
          </p:cNvPr>
          <p:cNvSpPr>
            <a:spLocks noGrp="1"/>
          </p:cNvSpPr>
          <p:nvPr>
            <p:ph idx="1"/>
          </p:nvPr>
        </p:nvSpPr>
        <p:spPr>
          <a:xfrm>
            <a:off x="4965429" y="1619251"/>
            <a:ext cx="6586489" cy="4848224"/>
          </a:xfrm>
        </p:spPr>
        <p:txBody>
          <a:bodyPr>
            <a:noAutofit/>
          </a:bodyPr>
          <a:lstStyle/>
          <a:p>
            <a:r>
              <a:rPr lang="en-US" sz="2400" dirty="0"/>
              <a:t>Complete the Professional Development Survey on the following slide.</a:t>
            </a:r>
          </a:p>
          <a:p>
            <a:pPr lvl="1"/>
            <a:r>
              <a:rPr lang="en-US" dirty="0"/>
              <a:t>Upon completion of the survey, participants will be entered into a roster on </a:t>
            </a:r>
            <a:r>
              <a:rPr lang="en-US" dirty="0" err="1"/>
              <a:t>MiRegistry</a:t>
            </a:r>
            <a:r>
              <a:rPr lang="en-US" dirty="0"/>
              <a:t>.</a:t>
            </a:r>
          </a:p>
          <a:p>
            <a:pPr lvl="1"/>
            <a:r>
              <a:rPr lang="en-US" dirty="0"/>
              <a:t>This training will appear on participants’ learning record.</a:t>
            </a:r>
          </a:p>
          <a:p>
            <a:pPr lvl="1"/>
            <a:r>
              <a:rPr lang="en-US" dirty="0"/>
              <a:t>Staff can access a training certificate from their profile page on </a:t>
            </a:r>
            <a:r>
              <a:rPr lang="en-US" dirty="0" err="1"/>
              <a:t>MiRegistry</a:t>
            </a:r>
            <a:r>
              <a:rPr lang="en-US" dirty="0"/>
              <a:t>, if desired.</a:t>
            </a:r>
          </a:p>
          <a:p>
            <a:pPr lvl="1"/>
            <a:r>
              <a:rPr lang="en-US" dirty="0"/>
              <a:t>This will also serve as an attendance record/sign-in sheet for </a:t>
            </a:r>
            <a:r>
              <a:rPr lang="en-US" dirty="0" err="1"/>
              <a:t>ChildPlus</a:t>
            </a:r>
            <a:r>
              <a:rPr lang="en-US" dirty="0"/>
              <a:t> purposes.</a:t>
            </a:r>
          </a:p>
          <a:p>
            <a:pPr lvl="1"/>
            <a:endParaRPr lang="en-US" dirty="0"/>
          </a:p>
          <a:p>
            <a:r>
              <a:rPr lang="en-US" sz="2400" dirty="0"/>
              <a:t>Need a link to the PD survey instead? </a:t>
            </a:r>
            <a:r>
              <a:rPr lang="en-US" sz="2400" dirty="0">
                <a:hlinkClick r:id="rId3"/>
              </a:rPr>
              <a:t>CLICK HERE</a:t>
            </a:r>
            <a:endParaRPr lang="en-US" sz="2400" dirty="0"/>
          </a:p>
        </p:txBody>
      </p:sp>
      <p:sp>
        <p:nvSpPr>
          <p:cNvPr id="71" name="Rectangle 70">
            <a:extLst>
              <a:ext uri="{FF2B5EF4-FFF2-40B4-BE49-F238E27FC236}">
                <a16:creationId xmlns:a16="http://schemas.microsoft.com/office/drawing/2014/main" id="{7269EBCC-2006-4BB1-87B8-1E132C787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1" y="0"/>
            <a:ext cx="12612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768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Add-in 3" title="Forms">
                <a:extLst>
                  <a:ext uri="{FF2B5EF4-FFF2-40B4-BE49-F238E27FC236}">
                    <a16:creationId xmlns:a16="http://schemas.microsoft.com/office/drawing/2014/main" id="{DBEC5BC1-3CC1-46C0-99CA-E7966EE40B6B}"/>
                  </a:ext>
                </a:extLst>
              </p:cNvPr>
              <p:cNvGraphicFramePr>
                <a:graphicFrameLocks noGrp="1"/>
              </p:cNvGraphicFramePr>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Add-in 3" title="Forms">
                <a:extLst>
                  <a:ext uri="{FF2B5EF4-FFF2-40B4-BE49-F238E27FC236}">
                    <a16:creationId xmlns:a16="http://schemas.microsoft.com/office/drawing/2014/main" id="{DBEC5BC1-3CC1-46C0-99CA-E7966EE40B6B}"/>
                  </a:ext>
                </a:extLst>
              </p:cNvPr>
              <p:cNvPicPr>
                <a:picLocks noGrp="1" noRot="1" noChangeAspect="1" noMove="1" noResize="1" noEditPoints="1" noAdjustHandles="1" noChangeArrowheads="1" noChangeShapeType="1"/>
              </p:cNvPicPr>
              <p:nvPr/>
            </p:nvPicPr>
            <p:blipFill>
              <a:blip r:embed="rId3"/>
              <a:stretch>
                <a:fillRect/>
              </a:stretch>
            </p:blipFill>
            <p:spPr>
              <a:xfrm>
                <a:off x="0" y="0"/>
                <a:ext cx="12192000" cy="6858000"/>
              </a:xfrm>
              <a:prstGeom prst="rect">
                <a:avLst/>
              </a:prstGeom>
            </p:spPr>
          </p:pic>
        </mc:Fallback>
      </mc:AlternateContent>
    </p:spTree>
    <p:extLst>
      <p:ext uri="{BB962C8B-B14F-4D97-AF65-F5344CB8AC3E}">
        <p14:creationId xmlns:p14="http://schemas.microsoft.com/office/powerpoint/2010/main" val="3648561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7D3CD3-1875-495E-9A13-E698BECB520C}"/>
              </a:ext>
            </a:extLst>
          </p:cNvPr>
          <p:cNvSpPr>
            <a:spLocks noGrp="1"/>
          </p:cNvSpPr>
          <p:nvPr>
            <p:ph type="title"/>
          </p:nvPr>
        </p:nvSpPr>
        <p:spPr>
          <a:xfrm>
            <a:off x="965201" y="1036674"/>
            <a:ext cx="3689096" cy="3514364"/>
          </a:xfrm>
        </p:spPr>
        <p:txBody>
          <a:bodyPr vert="horz" lIns="91440" tIns="45720" rIns="91440" bIns="45720" rtlCol="0" anchor="b">
            <a:normAutofit/>
          </a:bodyPr>
          <a:lstStyle/>
          <a:p>
            <a:pPr algn="r"/>
            <a:r>
              <a:rPr lang="en-US" sz="6100" kern="1200" dirty="0">
                <a:solidFill>
                  <a:schemeClr val="tx1"/>
                </a:solidFill>
                <a:latin typeface="+mj-lt"/>
                <a:ea typeface="+mj-ea"/>
                <a:cs typeface="+mj-cs"/>
              </a:rPr>
              <a:t>Rhyming: Bert &amp; Ernie Style</a:t>
            </a:r>
          </a:p>
        </p:txBody>
      </p:sp>
      <p:sp>
        <p:nvSpPr>
          <p:cNvPr id="3" name="Content Placeholder 2">
            <a:extLst>
              <a:ext uri="{FF2B5EF4-FFF2-40B4-BE49-F238E27FC236}">
                <a16:creationId xmlns:a16="http://schemas.microsoft.com/office/drawing/2014/main" id="{AF1C0A4D-B4CD-4BC4-955C-EC79B12FB324}"/>
              </a:ext>
            </a:extLst>
          </p:cNvPr>
          <p:cNvSpPr>
            <a:spLocks noGrp="1"/>
          </p:cNvSpPr>
          <p:nvPr>
            <p:ph sz="half" idx="1"/>
          </p:nvPr>
        </p:nvSpPr>
        <p:spPr>
          <a:xfrm>
            <a:off x="965202" y="4582814"/>
            <a:ext cx="3689094" cy="1312657"/>
          </a:xfrm>
        </p:spPr>
        <p:txBody>
          <a:bodyPr vert="horz" lIns="91440" tIns="45720" rIns="91440" bIns="45720" rtlCol="0" anchor="t">
            <a:normAutofit/>
          </a:bodyPr>
          <a:lstStyle/>
          <a:p>
            <a:pPr marL="0" indent="0" algn="r">
              <a:buNone/>
            </a:pPr>
            <a:r>
              <a:rPr lang="en-US" sz="2000" kern="1200" dirty="0">
                <a:solidFill>
                  <a:schemeClr val="tx1"/>
                </a:solidFill>
                <a:latin typeface="+mn-lt"/>
                <a:ea typeface="+mn-ea"/>
                <a:cs typeface="+mn-cs"/>
              </a:rPr>
              <a:t>Take a few minutes to watch this fun video courtesy of Bert and Ernie!</a:t>
            </a:r>
          </a:p>
        </p:txBody>
      </p:sp>
      <p:pic>
        <p:nvPicPr>
          <p:cNvPr id="5" name="Online Media 4" title="Sesame Street: Rhyme with Bert and Ernie">
            <a:hlinkClick r:id="" action="ppaction://media"/>
            <a:extLst>
              <a:ext uri="{FF2B5EF4-FFF2-40B4-BE49-F238E27FC236}">
                <a16:creationId xmlns:a16="http://schemas.microsoft.com/office/drawing/2014/main" id="{856C548D-1C2A-40E7-A6AF-48982CD6D2A7}"/>
              </a:ext>
            </a:extLst>
          </p:cNvPr>
          <p:cNvPicPr>
            <a:picLocks noGrp="1" noRot="1" noChangeAspect="1"/>
          </p:cNvPicPr>
          <p:nvPr>
            <p:ph sz="half" idx="2"/>
            <a:videoFile r:link="rId1"/>
          </p:nvPr>
        </p:nvPicPr>
        <p:blipFill>
          <a:blip r:embed="rId3"/>
          <a:stretch>
            <a:fillRect/>
          </a:stretch>
        </p:blipFill>
        <p:spPr>
          <a:xfrm>
            <a:off x="4985219" y="1584109"/>
            <a:ext cx="6220115" cy="3514364"/>
          </a:xfrm>
          <a:prstGeom prst="rect">
            <a:avLst/>
          </a:prstGeom>
        </p:spPr>
      </p:pic>
    </p:spTree>
    <p:extLst>
      <p:ext uri="{BB962C8B-B14F-4D97-AF65-F5344CB8AC3E}">
        <p14:creationId xmlns:p14="http://schemas.microsoft.com/office/powerpoint/2010/main" val="180078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1" fill="hold" display="0">
                  <p:stCondLst>
                    <p:cond delay="indefinite"/>
                  </p:stCondLst>
                </p:cTn>
                <p:tgtEl>
                  <p:spTgt spid="5"/>
                </p:tgtEl>
              </p:cMediaNode>
            </p:video>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5"/>
                                        </p:tgtEl>
                                      </p:cBhvr>
                                    </p:cmd>
                                  </p:childTnLst>
                                </p:cTn>
                              </p:par>
                            </p:childTnLst>
                          </p:cTn>
                        </p:par>
                      </p:childTnLst>
                    </p:cTn>
                  </p:par>
                </p:childTnLst>
              </p:cTn>
              <p:nextCondLst>
                <p:cond evt="onClick" delay="0">
                  <p:tgtEl>
                    <p:spTgt spid="5"/>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FEBCB3-EC38-4313-A38B-D20E8FB69143}"/>
              </a:ext>
            </a:extLst>
          </p:cNvPr>
          <p:cNvSpPr>
            <a:spLocks noGrp="1"/>
          </p:cNvSpPr>
          <p:nvPr>
            <p:ph type="title"/>
          </p:nvPr>
        </p:nvSpPr>
        <p:spPr>
          <a:xfrm>
            <a:off x="808638" y="386930"/>
            <a:ext cx="9236700" cy="1188950"/>
          </a:xfrm>
        </p:spPr>
        <p:txBody>
          <a:bodyPr anchor="b">
            <a:normAutofit/>
          </a:bodyPr>
          <a:lstStyle/>
          <a:p>
            <a:r>
              <a:rPr lang="en-US" sz="5400" dirty="0"/>
              <a:t>References</a:t>
            </a:r>
          </a:p>
        </p:txBody>
      </p:sp>
      <p:grpSp>
        <p:nvGrpSpPr>
          <p:cNvPr id="13"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5C9B8F3C-69F9-44CF-863D-284BC0C24744}"/>
              </a:ext>
            </a:extLst>
          </p:cNvPr>
          <p:cNvSpPr>
            <a:spLocks noGrp="1"/>
          </p:cNvSpPr>
          <p:nvPr>
            <p:ph idx="1"/>
          </p:nvPr>
        </p:nvSpPr>
        <p:spPr>
          <a:xfrm>
            <a:off x="793660" y="2599509"/>
            <a:ext cx="10143668" cy="3435531"/>
          </a:xfrm>
        </p:spPr>
        <p:txBody>
          <a:bodyPr anchor="ctr">
            <a:normAutofit fontScale="85000" lnSpcReduction="20000"/>
          </a:bodyPr>
          <a:lstStyle/>
          <a:p>
            <a:r>
              <a:rPr lang="en-US" sz="1500" dirty="0"/>
              <a:t>“Developing Phonological Awareness in Preschool Children.” </a:t>
            </a:r>
            <a:r>
              <a:rPr lang="en-US" sz="1500" i="1" dirty="0" err="1"/>
              <a:t>youtube</a:t>
            </a:r>
            <a:r>
              <a:rPr lang="en-US" sz="1500" i="1" dirty="0"/>
              <a:t>, </a:t>
            </a:r>
            <a:r>
              <a:rPr lang="en-US" sz="1500" dirty="0"/>
              <a:t>uploaded by National Center for Families Learning, 30 Jan. 2018, </a:t>
            </a:r>
            <a:r>
              <a:rPr lang="en-US" sz="1500" dirty="0">
                <a:hlinkClick r:id="rId2"/>
              </a:rPr>
              <a:t>https://www.youtube.com/watch?v=XnuQhsRf3Pc</a:t>
            </a:r>
            <a:r>
              <a:rPr lang="en-US" sz="1500" dirty="0"/>
              <a:t>.</a:t>
            </a:r>
          </a:p>
          <a:p>
            <a:r>
              <a:rPr lang="en-US" sz="1500" dirty="0"/>
              <a:t>“Drumming Out Syllables: Foundations for Phonemic Awareness.” </a:t>
            </a:r>
            <a:r>
              <a:rPr lang="en-US" sz="1500" i="1" dirty="0" err="1"/>
              <a:t>youtube</a:t>
            </a:r>
            <a:r>
              <a:rPr lang="en-US" sz="1500" i="1" dirty="0"/>
              <a:t>, </a:t>
            </a:r>
            <a:r>
              <a:rPr lang="en-US" sz="1500" dirty="0"/>
              <a:t>uploaded by The Balanced Literacy Diet, 25 Nov. 2011, </a:t>
            </a:r>
            <a:r>
              <a:rPr lang="en-US" sz="1500" dirty="0">
                <a:hlinkClick r:id="rId3"/>
              </a:rPr>
              <a:t>https://www.youtube.com/watch?v=N6i66zjIx9I&amp;t=1s</a:t>
            </a:r>
            <a:r>
              <a:rPr lang="en-US" sz="1500" dirty="0"/>
              <a:t>.</a:t>
            </a:r>
          </a:p>
          <a:p>
            <a:r>
              <a:rPr lang="en-US" sz="1500" dirty="0"/>
              <a:t>“Exercise, Rhyme &amp; Freeze.” </a:t>
            </a:r>
            <a:r>
              <a:rPr lang="en-US" sz="1500" i="1" dirty="0" err="1"/>
              <a:t>youtube</a:t>
            </a:r>
            <a:r>
              <a:rPr lang="en-US" sz="1500" i="1" dirty="0"/>
              <a:t>, </a:t>
            </a:r>
            <a:r>
              <a:rPr lang="en-US" sz="1500" dirty="0"/>
              <a:t>uploaded by Jack Hartmann Kids Music Channel, 15 Dec. 2017, </a:t>
            </a:r>
            <a:r>
              <a:rPr lang="en-US" sz="1500" dirty="0">
                <a:hlinkClick r:id="rId4"/>
              </a:rPr>
              <a:t>https://www.youtube.com/watch?v=cSPmGPIyykU</a:t>
            </a:r>
            <a:r>
              <a:rPr lang="en-US" sz="1500" dirty="0"/>
              <a:t>.</a:t>
            </a:r>
          </a:p>
          <a:p>
            <a:r>
              <a:rPr lang="en-US" sz="1500" b="0" i="0" dirty="0">
                <a:effectLst/>
              </a:rPr>
              <a:t>“Pre-K Essential 4, bullet 2: Singing Songs to Promote Phonemic Awareness Sample Video.” </a:t>
            </a:r>
            <a:r>
              <a:rPr lang="en-US" sz="1500" b="0" i="1" dirty="0" err="1">
                <a:effectLst/>
              </a:rPr>
              <a:t>youtube</a:t>
            </a:r>
            <a:r>
              <a:rPr lang="en-US" sz="1500" b="0" i="1" dirty="0">
                <a:effectLst/>
              </a:rPr>
              <a:t>, </a:t>
            </a:r>
            <a:r>
              <a:rPr lang="en-US" sz="1500" b="0" dirty="0">
                <a:effectLst/>
              </a:rPr>
              <a:t>uploaded by Michigan Virtual, 17 Oct. 2018, </a:t>
            </a:r>
            <a:r>
              <a:rPr lang="en-US" sz="1500" b="0" dirty="0">
                <a:effectLst/>
                <a:hlinkClick r:id="rId5"/>
              </a:rPr>
              <a:t>https://www.youtube.com/watch?v=7vE2H1ezt7M&amp;list=PLEr3aBYwhAcfb2C511bDBR0ZNBY3y1ZOz&amp;index=40&amp;t=1s</a:t>
            </a:r>
            <a:r>
              <a:rPr lang="en-US" sz="1500" dirty="0"/>
              <a:t>.</a:t>
            </a:r>
          </a:p>
          <a:p>
            <a:r>
              <a:rPr lang="en-US" sz="1500" dirty="0"/>
              <a:t>“Nursery Rhymes &amp; Fingerplays Into with Dr. Jean.” </a:t>
            </a:r>
            <a:r>
              <a:rPr lang="en-US" sz="1500" i="1" dirty="0" err="1"/>
              <a:t>youtube</a:t>
            </a:r>
            <a:r>
              <a:rPr lang="en-US" sz="1500" i="1" dirty="0"/>
              <a:t>, </a:t>
            </a:r>
            <a:r>
              <a:rPr lang="en-US" sz="1500" dirty="0"/>
              <a:t>uploaded by ESC Region 13, 14 Sept. 2017, </a:t>
            </a:r>
            <a:r>
              <a:rPr lang="en-US" sz="1500" dirty="0">
                <a:hlinkClick r:id="rId6"/>
              </a:rPr>
              <a:t>https://www.youtube.com/watch?v=Zmszqroq1pM&amp;list=PLJIQbYYe5Zs1AmWnrs4aR3uCQaoD7EW5A&amp;index=11</a:t>
            </a:r>
            <a:r>
              <a:rPr lang="en-US" sz="1500" dirty="0"/>
              <a:t>.</a:t>
            </a:r>
          </a:p>
          <a:p>
            <a:r>
              <a:rPr lang="en-US" sz="1500" dirty="0"/>
              <a:t>“Reach Workshop Series:  Phonological Awareness.” </a:t>
            </a:r>
            <a:r>
              <a:rPr lang="en-US" sz="1500" i="1" dirty="0" err="1"/>
              <a:t>youtube</a:t>
            </a:r>
            <a:r>
              <a:rPr lang="en-US" sz="1500" i="1" dirty="0"/>
              <a:t>, </a:t>
            </a:r>
            <a:r>
              <a:rPr lang="en-US" sz="1500" dirty="0"/>
              <a:t>uploaded by NEFEC, 30 Sept. 2011, </a:t>
            </a:r>
            <a:r>
              <a:rPr lang="en-US" sz="1500" dirty="0">
                <a:hlinkClick r:id="rId7"/>
              </a:rPr>
              <a:t>https://www.youtube.com/watch?v=LucNw_2G_FU</a:t>
            </a:r>
            <a:r>
              <a:rPr lang="en-US" sz="1500" dirty="0"/>
              <a:t>.</a:t>
            </a:r>
          </a:p>
          <a:p>
            <a:r>
              <a:rPr lang="en-US" sz="1500" dirty="0"/>
              <a:t>“Share Rhymes: Backbone of Reading Skills.” </a:t>
            </a:r>
            <a:r>
              <a:rPr lang="en-US" sz="1500" i="1" dirty="0" err="1"/>
              <a:t>youtube</a:t>
            </a:r>
            <a:r>
              <a:rPr lang="en-US" sz="1500" i="1" dirty="0"/>
              <a:t>, </a:t>
            </a:r>
            <a:r>
              <a:rPr lang="en-US" sz="1500" dirty="0"/>
              <a:t>uploaded by </a:t>
            </a:r>
            <a:r>
              <a:rPr lang="en-US" sz="1500" dirty="0" err="1"/>
              <a:t>OakParkPublicLibrary</a:t>
            </a:r>
            <a:r>
              <a:rPr lang="en-US" sz="1500" dirty="0"/>
              <a:t>, 25 Feb. 2016, </a:t>
            </a:r>
            <a:r>
              <a:rPr lang="en-US" sz="1500" dirty="0">
                <a:hlinkClick r:id="rId8"/>
              </a:rPr>
              <a:t>https://www.youtube.com/watch?v=sdW7oCH9qbg</a:t>
            </a:r>
            <a:r>
              <a:rPr lang="en-US" sz="1500" dirty="0"/>
              <a:t>.</a:t>
            </a:r>
          </a:p>
          <a:p>
            <a:r>
              <a:rPr lang="en-US" sz="1500" dirty="0"/>
              <a:t>“What is Phonological Awareness?”</a:t>
            </a:r>
            <a:r>
              <a:rPr lang="en-US" sz="1500" i="1" dirty="0" err="1"/>
              <a:t>youtube</a:t>
            </a:r>
            <a:r>
              <a:rPr lang="en-US" sz="1500" i="1" dirty="0"/>
              <a:t>,</a:t>
            </a:r>
            <a:r>
              <a:rPr lang="en-US" sz="1500" dirty="0"/>
              <a:t> uploaded by Riverside School, 18 January 2019, </a:t>
            </a:r>
            <a:r>
              <a:rPr lang="en-US" sz="1500" dirty="0">
                <a:hlinkClick r:id="rId9"/>
              </a:rPr>
              <a:t>https://www.youtube.com/watch?v=xw35qAhP9jM</a:t>
            </a:r>
            <a:r>
              <a:rPr lang="en-US" sz="1500" dirty="0"/>
              <a:t>.</a:t>
            </a:r>
          </a:p>
          <a:p>
            <a:pPr marL="0" indent="0">
              <a:buNone/>
            </a:pPr>
            <a:endParaRPr lang="en-US" sz="1500" dirty="0"/>
          </a:p>
        </p:txBody>
      </p:sp>
    </p:spTree>
    <p:extLst>
      <p:ext uri="{BB962C8B-B14F-4D97-AF65-F5344CB8AC3E}">
        <p14:creationId xmlns:p14="http://schemas.microsoft.com/office/powerpoint/2010/main" val="15466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1000"/>
                                        <p:tgtEl>
                                          <p:spTgt spid="16">
                                            <p:txEl>
                                              <p:pRg st="0" end="0"/>
                                            </p:txEl>
                                          </p:spTgt>
                                        </p:tgtEl>
                                      </p:cBhvr>
                                    </p:animEffect>
                                    <p:anim calcmode="lin" valueType="num">
                                      <p:cBhvr>
                                        <p:cTn id="13"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fade">
                                      <p:cBhvr>
                                        <p:cTn id="17" dur="1000"/>
                                        <p:tgtEl>
                                          <p:spTgt spid="16">
                                            <p:txEl>
                                              <p:pRg st="1" end="1"/>
                                            </p:txEl>
                                          </p:spTgt>
                                        </p:tgtEl>
                                      </p:cBhvr>
                                    </p:animEffect>
                                    <p:anim calcmode="lin" valueType="num">
                                      <p:cBhvr>
                                        <p:cTn id="18"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6">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fade">
                                      <p:cBhvr>
                                        <p:cTn id="22" dur="1000"/>
                                        <p:tgtEl>
                                          <p:spTgt spid="16">
                                            <p:txEl>
                                              <p:pRg st="2" end="2"/>
                                            </p:txEl>
                                          </p:spTgt>
                                        </p:tgtEl>
                                      </p:cBhvr>
                                    </p:animEffect>
                                    <p:anim calcmode="lin" valueType="num">
                                      <p:cBhvr>
                                        <p:cTn id="23"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16">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xEl>
                                              <p:pRg st="3" end="3"/>
                                            </p:txEl>
                                          </p:spTgt>
                                        </p:tgtEl>
                                        <p:attrNameLst>
                                          <p:attrName>style.visibility</p:attrName>
                                        </p:attrNameLst>
                                      </p:cBhvr>
                                      <p:to>
                                        <p:strVal val="visible"/>
                                      </p:to>
                                    </p:set>
                                    <p:animEffect transition="in" filter="fade">
                                      <p:cBhvr>
                                        <p:cTn id="27" dur="1000"/>
                                        <p:tgtEl>
                                          <p:spTgt spid="16">
                                            <p:txEl>
                                              <p:pRg st="3" end="3"/>
                                            </p:txEl>
                                          </p:spTgt>
                                        </p:tgtEl>
                                      </p:cBhvr>
                                    </p:animEffect>
                                    <p:anim calcmode="lin" valueType="num">
                                      <p:cBhvr>
                                        <p:cTn id="2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16">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xEl>
                                              <p:pRg st="4" end="4"/>
                                            </p:txEl>
                                          </p:spTgt>
                                        </p:tgtEl>
                                        <p:attrNameLst>
                                          <p:attrName>style.visibility</p:attrName>
                                        </p:attrNameLst>
                                      </p:cBhvr>
                                      <p:to>
                                        <p:strVal val="visible"/>
                                      </p:to>
                                    </p:set>
                                    <p:animEffect transition="in" filter="fade">
                                      <p:cBhvr>
                                        <p:cTn id="32" dur="1000"/>
                                        <p:tgtEl>
                                          <p:spTgt spid="16">
                                            <p:txEl>
                                              <p:pRg st="4" end="4"/>
                                            </p:txEl>
                                          </p:spTgt>
                                        </p:tgtEl>
                                      </p:cBhvr>
                                    </p:animEffect>
                                    <p:anim calcmode="lin" valueType="num">
                                      <p:cBhvr>
                                        <p:cTn id="33"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16">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6">
                                            <p:txEl>
                                              <p:pRg st="5" end="5"/>
                                            </p:txEl>
                                          </p:spTgt>
                                        </p:tgtEl>
                                        <p:attrNameLst>
                                          <p:attrName>style.visibility</p:attrName>
                                        </p:attrNameLst>
                                      </p:cBhvr>
                                      <p:to>
                                        <p:strVal val="visible"/>
                                      </p:to>
                                    </p:set>
                                    <p:animEffect transition="in" filter="fade">
                                      <p:cBhvr>
                                        <p:cTn id="37" dur="1000"/>
                                        <p:tgtEl>
                                          <p:spTgt spid="16">
                                            <p:txEl>
                                              <p:pRg st="5" end="5"/>
                                            </p:txEl>
                                          </p:spTgt>
                                        </p:tgtEl>
                                      </p:cBhvr>
                                    </p:animEffect>
                                    <p:anim calcmode="lin" valueType="num">
                                      <p:cBhvr>
                                        <p:cTn id="38"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16">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xEl>
                                              <p:pRg st="6" end="6"/>
                                            </p:txEl>
                                          </p:spTgt>
                                        </p:tgtEl>
                                        <p:attrNameLst>
                                          <p:attrName>style.visibility</p:attrName>
                                        </p:attrNameLst>
                                      </p:cBhvr>
                                      <p:to>
                                        <p:strVal val="visible"/>
                                      </p:to>
                                    </p:set>
                                    <p:animEffect transition="in" filter="fade">
                                      <p:cBhvr>
                                        <p:cTn id="42" dur="1000"/>
                                        <p:tgtEl>
                                          <p:spTgt spid="16">
                                            <p:txEl>
                                              <p:pRg st="6" end="6"/>
                                            </p:txEl>
                                          </p:spTgt>
                                        </p:tgtEl>
                                      </p:cBhvr>
                                    </p:animEffect>
                                    <p:anim calcmode="lin" valueType="num">
                                      <p:cBhvr>
                                        <p:cTn id="43" dur="10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6">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75" name="Freeform: Shape 74">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77" name="Freeform: Shape 76">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FA9383A-A26A-4D17-966A-7B2AF7732399}"/>
              </a:ext>
            </a:extLst>
          </p:cNvPr>
          <p:cNvSpPr>
            <a:spLocks noGrp="1"/>
          </p:cNvSpPr>
          <p:nvPr>
            <p:ph type="title"/>
          </p:nvPr>
        </p:nvSpPr>
        <p:spPr>
          <a:xfrm>
            <a:off x="457201" y="723406"/>
            <a:ext cx="3234018" cy="3826728"/>
          </a:xfrm>
        </p:spPr>
        <p:txBody>
          <a:bodyPr vert="horz" lIns="91440" tIns="45720" rIns="91440" bIns="45720" rtlCol="0" anchor="b">
            <a:normAutofit/>
          </a:bodyPr>
          <a:lstStyle/>
          <a:p>
            <a:pPr algn="ctr"/>
            <a:r>
              <a:rPr lang="en-US" sz="6400" kern="1200" dirty="0">
                <a:solidFill>
                  <a:schemeClr val="tx1"/>
                </a:solidFill>
                <a:latin typeface="+mj-lt"/>
                <a:ea typeface="+mj-ea"/>
                <a:cs typeface="+mj-cs"/>
              </a:rPr>
              <a:t>THE END!</a:t>
            </a:r>
          </a:p>
        </p:txBody>
      </p:sp>
      <p:pic>
        <p:nvPicPr>
          <p:cNvPr id="10242" name="Picture 2" descr="Dr. seuss hip cat - a poem by Jennifer Croy - All Poetry">
            <a:extLst>
              <a:ext uri="{FF2B5EF4-FFF2-40B4-BE49-F238E27FC236}">
                <a16:creationId xmlns:a16="http://schemas.microsoft.com/office/drawing/2014/main" id="{5CA3AB54-068E-4CF5-AF7C-37820A3F23E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142773" y="643469"/>
            <a:ext cx="4178296" cy="5571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10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430795-066B-448F-90EE-BE5D46B35E6E}"/>
              </a:ext>
            </a:extLst>
          </p:cNvPr>
          <p:cNvSpPr>
            <a:spLocks noGrp="1"/>
          </p:cNvSpPr>
          <p:nvPr>
            <p:ph type="title"/>
          </p:nvPr>
        </p:nvSpPr>
        <p:spPr>
          <a:xfrm>
            <a:off x="589560" y="856180"/>
            <a:ext cx="5279408" cy="1128068"/>
          </a:xfrm>
        </p:spPr>
        <p:txBody>
          <a:bodyPr anchor="ctr">
            <a:normAutofit/>
          </a:bodyPr>
          <a:lstStyle/>
          <a:p>
            <a:r>
              <a:rPr lang="en-US" sz="4000" dirty="0"/>
              <a:t>Phonological Awareness</a:t>
            </a:r>
          </a:p>
        </p:txBody>
      </p:sp>
      <p:grpSp>
        <p:nvGrpSpPr>
          <p:cNvPr id="193" name="Group 19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4" name="Rectangle 19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6" name="Rectangle 19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2" name="Content Placeholder 2">
            <a:extLst>
              <a:ext uri="{FF2B5EF4-FFF2-40B4-BE49-F238E27FC236}">
                <a16:creationId xmlns:a16="http://schemas.microsoft.com/office/drawing/2014/main" id="{709B8769-73FE-4E0E-A648-C3026D328069}"/>
              </a:ext>
            </a:extLst>
          </p:cNvPr>
          <p:cNvSpPr>
            <a:spLocks noGrp="1"/>
          </p:cNvSpPr>
          <p:nvPr>
            <p:ph idx="1"/>
          </p:nvPr>
        </p:nvSpPr>
        <p:spPr>
          <a:xfrm>
            <a:off x="590719" y="2330505"/>
            <a:ext cx="5278066" cy="3979585"/>
          </a:xfrm>
        </p:spPr>
        <p:txBody>
          <a:bodyPr anchor="ctr">
            <a:normAutofit/>
          </a:bodyPr>
          <a:lstStyle/>
          <a:p>
            <a:pPr marL="0" indent="0">
              <a:buNone/>
            </a:pPr>
            <a:r>
              <a:rPr lang="en-US" sz="2000" b="1" i="1" dirty="0"/>
              <a:t>What is it?</a:t>
            </a:r>
          </a:p>
          <a:p>
            <a:pPr lvl="1"/>
            <a:r>
              <a:rPr lang="en-US" sz="2000" dirty="0"/>
              <a:t>Phonological awareness focuses on the sounds children hear, not the letters or words.</a:t>
            </a:r>
          </a:p>
          <a:p>
            <a:pPr lvl="1"/>
            <a:r>
              <a:rPr lang="en-US" sz="2000" dirty="0"/>
              <a:t>It is the ability to recognize and manipulate different sounds in words and sentences.</a:t>
            </a:r>
          </a:p>
          <a:p>
            <a:pPr lvl="1"/>
            <a:endParaRPr lang="en-US" sz="2000" dirty="0"/>
          </a:p>
          <a:p>
            <a:pPr marL="0" indent="0">
              <a:buNone/>
            </a:pPr>
            <a:r>
              <a:rPr lang="en-US" sz="2000" b="1" i="1" dirty="0"/>
              <a:t>Why is it important?</a:t>
            </a:r>
          </a:p>
          <a:p>
            <a:pPr lvl="1"/>
            <a:r>
              <a:rPr lang="en-US" sz="2000" dirty="0"/>
              <a:t>It is the foundation for learning to read!!</a:t>
            </a:r>
          </a:p>
          <a:p>
            <a:pPr lvl="1"/>
            <a:endParaRPr lang="en-US" sz="2000" dirty="0"/>
          </a:p>
        </p:txBody>
      </p:sp>
      <p:sp>
        <p:nvSpPr>
          <p:cNvPr id="197" name="Rectangle 19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person, child, young&#10;&#10;Description automatically generated">
            <a:extLst>
              <a:ext uri="{FF2B5EF4-FFF2-40B4-BE49-F238E27FC236}">
                <a16:creationId xmlns:a16="http://schemas.microsoft.com/office/drawing/2014/main" id="{D9DAE443-7418-4FFD-901E-70A57598A60B}"/>
              </a:ext>
            </a:extLst>
          </p:cNvPr>
          <p:cNvPicPr>
            <a:picLocks noChangeAspect="1"/>
          </p:cNvPicPr>
          <p:nvPr/>
        </p:nvPicPr>
        <p:blipFill rotWithShape="1">
          <a:blip r:embed="rId2">
            <a:extLst>
              <a:ext uri="{28A0092B-C50C-407E-A947-70E740481C1C}">
                <a14:useLocalDpi xmlns:a14="http://schemas.microsoft.com/office/drawing/2010/main" val="0"/>
              </a:ext>
            </a:extLst>
          </a:blip>
          <a:srcRect t="2610" r="1" b="3836"/>
          <a:stretch/>
        </p:blipFill>
        <p:spPr>
          <a:xfrm>
            <a:off x="7084364" y="581892"/>
            <a:ext cx="4395550" cy="2518756"/>
          </a:xfrm>
          <a:prstGeom prst="rect">
            <a:avLst/>
          </a:prstGeom>
        </p:spPr>
      </p:pic>
      <p:sp>
        <p:nvSpPr>
          <p:cNvPr id="199" name="Rectangle 198">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The Big Five: Phonological and Phonemic Awareness – Part 1 | Orton  Gillingham Online Academy">
            <a:extLst>
              <a:ext uri="{FF2B5EF4-FFF2-40B4-BE49-F238E27FC236}">
                <a16:creationId xmlns:a16="http://schemas.microsoft.com/office/drawing/2014/main" id="{7240FE3C-41F8-4996-989B-306AE5836B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247" r="4" b="13568"/>
          <a:stretch/>
        </p:blipFill>
        <p:spPr bwMode="auto">
          <a:xfrm>
            <a:off x="7084345" y="3638481"/>
            <a:ext cx="4259391" cy="2555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1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102">
                                            <p:txEl>
                                              <p:pRg st="0" end="0"/>
                                            </p:txEl>
                                          </p:spTgt>
                                        </p:tgtEl>
                                        <p:attrNameLst>
                                          <p:attrName>style.visibility</p:attrName>
                                        </p:attrNameLst>
                                      </p:cBhvr>
                                      <p:to>
                                        <p:strVal val="visible"/>
                                      </p:to>
                                    </p:set>
                                    <p:animEffect transition="in" filter="fade">
                                      <p:cBhvr>
                                        <p:cTn id="14" dur="1000"/>
                                        <p:tgtEl>
                                          <p:spTgt spid="3102">
                                            <p:txEl>
                                              <p:pRg st="0" end="0"/>
                                            </p:txEl>
                                          </p:spTgt>
                                        </p:tgtEl>
                                      </p:cBhvr>
                                    </p:animEffect>
                                    <p:anim calcmode="lin" valueType="num">
                                      <p:cBhvr>
                                        <p:cTn id="15" dur="1000" fill="hold"/>
                                        <p:tgtEl>
                                          <p:spTgt spid="310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102">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102">
                                            <p:txEl>
                                              <p:pRg st="1" end="1"/>
                                            </p:txEl>
                                          </p:spTgt>
                                        </p:tgtEl>
                                        <p:attrNameLst>
                                          <p:attrName>style.visibility</p:attrName>
                                        </p:attrNameLst>
                                      </p:cBhvr>
                                      <p:to>
                                        <p:strVal val="visible"/>
                                      </p:to>
                                    </p:set>
                                    <p:animEffect transition="in" filter="fade">
                                      <p:cBhvr>
                                        <p:cTn id="19" dur="1000"/>
                                        <p:tgtEl>
                                          <p:spTgt spid="3102">
                                            <p:txEl>
                                              <p:pRg st="1" end="1"/>
                                            </p:txEl>
                                          </p:spTgt>
                                        </p:tgtEl>
                                      </p:cBhvr>
                                    </p:animEffect>
                                    <p:anim calcmode="lin" valueType="num">
                                      <p:cBhvr>
                                        <p:cTn id="20" dur="1000" fill="hold"/>
                                        <p:tgtEl>
                                          <p:spTgt spid="310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102">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102">
                                            <p:txEl>
                                              <p:pRg st="2" end="2"/>
                                            </p:txEl>
                                          </p:spTgt>
                                        </p:tgtEl>
                                        <p:attrNameLst>
                                          <p:attrName>style.visibility</p:attrName>
                                        </p:attrNameLst>
                                      </p:cBhvr>
                                      <p:to>
                                        <p:strVal val="visible"/>
                                      </p:to>
                                    </p:set>
                                    <p:animEffect transition="in" filter="fade">
                                      <p:cBhvr>
                                        <p:cTn id="24" dur="1000"/>
                                        <p:tgtEl>
                                          <p:spTgt spid="3102">
                                            <p:txEl>
                                              <p:pRg st="2" end="2"/>
                                            </p:txEl>
                                          </p:spTgt>
                                        </p:tgtEl>
                                      </p:cBhvr>
                                    </p:animEffect>
                                    <p:anim calcmode="lin" valueType="num">
                                      <p:cBhvr>
                                        <p:cTn id="25" dur="1000" fill="hold"/>
                                        <p:tgtEl>
                                          <p:spTgt spid="310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102">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102">
                                            <p:txEl>
                                              <p:pRg st="4" end="4"/>
                                            </p:txEl>
                                          </p:spTgt>
                                        </p:tgtEl>
                                        <p:attrNameLst>
                                          <p:attrName>style.visibility</p:attrName>
                                        </p:attrNameLst>
                                      </p:cBhvr>
                                      <p:to>
                                        <p:strVal val="visible"/>
                                      </p:to>
                                    </p:set>
                                    <p:animEffect transition="in" filter="fade">
                                      <p:cBhvr>
                                        <p:cTn id="36" dur="1000"/>
                                        <p:tgtEl>
                                          <p:spTgt spid="3102">
                                            <p:txEl>
                                              <p:pRg st="4" end="4"/>
                                            </p:txEl>
                                          </p:spTgt>
                                        </p:tgtEl>
                                      </p:cBhvr>
                                    </p:animEffect>
                                    <p:anim calcmode="lin" valueType="num">
                                      <p:cBhvr>
                                        <p:cTn id="37" dur="1000" fill="hold"/>
                                        <p:tgtEl>
                                          <p:spTgt spid="3102">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102">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102">
                                            <p:txEl>
                                              <p:pRg st="5" end="5"/>
                                            </p:txEl>
                                          </p:spTgt>
                                        </p:tgtEl>
                                        <p:attrNameLst>
                                          <p:attrName>style.visibility</p:attrName>
                                        </p:attrNameLst>
                                      </p:cBhvr>
                                      <p:to>
                                        <p:strVal val="visible"/>
                                      </p:to>
                                    </p:set>
                                    <p:animEffect transition="in" filter="fade">
                                      <p:cBhvr>
                                        <p:cTn id="41" dur="1000"/>
                                        <p:tgtEl>
                                          <p:spTgt spid="3102">
                                            <p:txEl>
                                              <p:pRg st="5" end="5"/>
                                            </p:txEl>
                                          </p:spTgt>
                                        </p:tgtEl>
                                      </p:cBhvr>
                                    </p:animEffect>
                                    <p:anim calcmode="lin" valueType="num">
                                      <p:cBhvr>
                                        <p:cTn id="42" dur="1000" fill="hold"/>
                                        <p:tgtEl>
                                          <p:spTgt spid="310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102">
                                            <p:txEl>
                                              <p:pRg st="5" end="5"/>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074"/>
                                        </p:tgtEl>
                                        <p:attrNameLst>
                                          <p:attrName>style.visibility</p:attrName>
                                        </p:attrNameLst>
                                      </p:cBhvr>
                                      <p:to>
                                        <p:strVal val="visible"/>
                                      </p:to>
                                    </p:set>
                                    <p:animEffect transition="in" filter="fade">
                                      <p:cBhvr>
                                        <p:cTn id="46" dur="1000"/>
                                        <p:tgtEl>
                                          <p:spTgt spid="3074"/>
                                        </p:tgtEl>
                                      </p:cBhvr>
                                    </p:animEffect>
                                    <p:anim calcmode="lin" valueType="num">
                                      <p:cBhvr>
                                        <p:cTn id="47" dur="1000" fill="hold"/>
                                        <p:tgtEl>
                                          <p:spTgt spid="3074"/>
                                        </p:tgtEl>
                                        <p:attrNameLst>
                                          <p:attrName>ppt_x</p:attrName>
                                        </p:attrNameLst>
                                      </p:cBhvr>
                                      <p:tavLst>
                                        <p:tav tm="0">
                                          <p:val>
                                            <p:strVal val="#ppt_x"/>
                                          </p:val>
                                        </p:tav>
                                        <p:tav tm="100000">
                                          <p:val>
                                            <p:strVal val="#ppt_x"/>
                                          </p:val>
                                        </p:tav>
                                      </p:tavLst>
                                    </p:anim>
                                    <p:anim calcmode="lin" valueType="num">
                                      <p:cBhvr>
                                        <p:cTn id="48"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D803E-FC30-4254-BE7F-98F56F5A9DF4}"/>
              </a:ext>
            </a:extLst>
          </p:cNvPr>
          <p:cNvSpPr>
            <a:spLocks noGrp="1"/>
          </p:cNvSpPr>
          <p:nvPr>
            <p:ph type="title"/>
          </p:nvPr>
        </p:nvSpPr>
        <p:spPr>
          <a:xfrm>
            <a:off x="1514292" y="513612"/>
            <a:ext cx="9894133" cy="1031216"/>
          </a:xfrm>
        </p:spPr>
        <p:txBody>
          <a:bodyPr vert="horz" lIns="91440" tIns="45720" rIns="91440" bIns="45720" rtlCol="0" anchor="b">
            <a:normAutofit/>
          </a:bodyPr>
          <a:lstStyle/>
          <a:p>
            <a:r>
              <a:rPr lang="en-US" kern="1200" dirty="0">
                <a:solidFill>
                  <a:schemeClr val="tx1"/>
                </a:solidFill>
                <a:latin typeface="+mj-lt"/>
                <a:ea typeface="+mj-ea"/>
                <a:cs typeface="+mj-cs"/>
              </a:rPr>
              <a:t>What is phonological awareness?</a:t>
            </a:r>
          </a:p>
        </p:txBody>
      </p:sp>
      <p:pic>
        <p:nvPicPr>
          <p:cNvPr id="4" name="Online Media 3" title="What Is Phonological Awareness?">
            <a:hlinkClick r:id="" action="ppaction://media"/>
            <a:extLst>
              <a:ext uri="{FF2B5EF4-FFF2-40B4-BE49-F238E27FC236}">
                <a16:creationId xmlns:a16="http://schemas.microsoft.com/office/drawing/2014/main" id="{DDF40C23-C91E-4C72-93D9-45C0B71638F0}"/>
              </a:ext>
            </a:extLst>
          </p:cNvPr>
          <p:cNvPicPr>
            <a:picLocks noGrp="1" noRot="1" noChangeAspect="1"/>
          </p:cNvPicPr>
          <p:nvPr>
            <p:ph idx="1"/>
            <a:videoFile r:link="rId1"/>
          </p:nvPr>
        </p:nvPicPr>
        <p:blipFill>
          <a:blip r:embed="rId3"/>
          <a:stretch>
            <a:fillRect/>
          </a:stretch>
        </p:blipFill>
        <p:spPr>
          <a:xfrm>
            <a:off x="1265382" y="2394090"/>
            <a:ext cx="5522158" cy="3120019"/>
          </a:xfrm>
          <a:prstGeom prst="rect">
            <a:avLst/>
          </a:prstGeom>
        </p:spPr>
      </p:pic>
      <p:sp>
        <p:nvSpPr>
          <p:cNvPr id="10" name="Freeform: Shape 9">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20" name="Freeform: Shape 11">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D25FC0F-BAD1-4594-9BC0-7EB6D67D5F7A}"/>
              </a:ext>
            </a:extLst>
          </p:cNvPr>
          <p:cNvSpPr txBox="1"/>
          <p:nvPr/>
        </p:nvSpPr>
        <p:spPr>
          <a:xfrm>
            <a:off x="7781373" y="2279151"/>
            <a:ext cx="3627063" cy="3387145"/>
          </a:xfrm>
          <a:prstGeom prst="rect">
            <a:avLst/>
          </a:prstGeom>
        </p:spPr>
        <p:txBody>
          <a:bodyPr vert="horz" lIns="91440" tIns="45720" rIns="91440" bIns="45720" rtlCol="0" anchor="ctr">
            <a:noAutofit/>
          </a:bodyPr>
          <a:lstStyle/>
          <a:p>
            <a:pPr>
              <a:lnSpc>
                <a:spcPct val="90000"/>
              </a:lnSpc>
              <a:spcAft>
                <a:spcPts val="600"/>
              </a:spcAft>
            </a:pPr>
            <a:r>
              <a:rPr lang="en-US" sz="3600" dirty="0"/>
              <a:t>Please take a few minutes to watch this short video that provides a phonological awareness overview.</a:t>
            </a:r>
          </a:p>
        </p:txBody>
      </p:sp>
    </p:spTree>
    <p:extLst>
      <p:ext uri="{BB962C8B-B14F-4D97-AF65-F5344CB8AC3E}">
        <p14:creationId xmlns:p14="http://schemas.microsoft.com/office/powerpoint/2010/main" val="366007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1" fill="hold" display="0">
                  <p:stCondLst>
                    <p:cond delay="indefinite"/>
                  </p:stCondLst>
                </p:cTn>
                <p:tgtEl>
                  <p:spTgt spid="4"/>
                </p:tgtEl>
              </p:cMediaNode>
            </p:video>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4"/>
                                        </p:tgtEl>
                                      </p:cBhvr>
                                    </p:cmd>
                                  </p:childTnLst>
                                </p:cTn>
                              </p:par>
                            </p:childTnLst>
                          </p:cTn>
                        </p:par>
                      </p:childTnLst>
                    </p:cTn>
                  </p:par>
                </p:childTnLst>
              </p:cTn>
              <p:nextCondLst>
                <p:cond evt="onClick" delay="0">
                  <p:tgtEl>
                    <p:spTgt spid="4"/>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6D76E1-EFC1-45C4-B13F-0FBDE1037783}"/>
              </a:ext>
            </a:extLst>
          </p:cNvPr>
          <p:cNvSpPr>
            <a:spLocks noGrp="1"/>
          </p:cNvSpPr>
          <p:nvPr>
            <p:ph type="title"/>
          </p:nvPr>
        </p:nvSpPr>
        <p:spPr>
          <a:xfrm>
            <a:off x="645064" y="525982"/>
            <a:ext cx="4282983" cy="1200361"/>
          </a:xfrm>
        </p:spPr>
        <p:txBody>
          <a:bodyPr anchor="b">
            <a:normAutofit/>
          </a:bodyPr>
          <a:lstStyle/>
          <a:p>
            <a:r>
              <a:rPr lang="en-US" sz="3600" dirty="0"/>
              <a:t>Head Start Requirements</a:t>
            </a:r>
          </a:p>
        </p:txBody>
      </p:sp>
      <p:sp>
        <p:nvSpPr>
          <p:cNvPr id="1029" name="Rectangle 7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72A7ED2-79FB-4BAA-8D9E-031D0D97A9E1}"/>
              </a:ext>
            </a:extLst>
          </p:cNvPr>
          <p:cNvSpPr>
            <a:spLocks noGrp="1"/>
          </p:cNvSpPr>
          <p:nvPr>
            <p:ph idx="1"/>
          </p:nvPr>
        </p:nvSpPr>
        <p:spPr>
          <a:xfrm>
            <a:off x="645066" y="2031101"/>
            <a:ext cx="4282984" cy="3511943"/>
          </a:xfrm>
        </p:spPr>
        <p:txBody>
          <a:bodyPr anchor="ctr">
            <a:noAutofit/>
          </a:bodyPr>
          <a:lstStyle/>
          <a:p>
            <a:r>
              <a:rPr lang="en-US" dirty="0"/>
              <a:t>The Head Start Early Learning Outcomes Framework (HSELOF) lays out the skills, behaviors, and knowledge that programs must foster in ALL children.  </a:t>
            </a:r>
          </a:p>
          <a:p>
            <a:r>
              <a:rPr lang="en-US" dirty="0"/>
              <a:t>Phonological awareness is a piece of this!</a:t>
            </a:r>
          </a:p>
        </p:txBody>
      </p:sp>
      <p:sp>
        <p:nvSpPr>
          <p:cNvPr id="75" name="Rectangle 7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arly Learning in ESSA: Expanded Opportunities for School Districts - ppt  download">
            <a:extLst>
              <a:ext uri="{FF2B5EF4-FFF2-40B4-BE49-F238E27FC236}">
                <a16:creationId xmlns:a16="http://schemas.microsoft.com/office/drawing/2014/main" id="{5FA4135E-EC31-4D17-B7E2-4E8EC7BD468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87738" y="1202058"/>
            <a:ext cx="5628018" cy="4221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1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3" presetID="16" presetClass="entr" presetSubtype="21"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barn(inVertical)">
                                      <p:cBhvr>
                                        <p:cTn id="2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11">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DB5724-7415-49CC-BEF9-74D1DCA9C432}"/>
              </a:ext>
            </a:extLst>
          </p:cNvPr>
          <p:cNvSpPr>
            <a:spLocks noGrp="1"/>
          </p:cNvSpPr>
          <p:nvPr>
            <p:ph type="title"/>
          </p:nvPr>
        </p:nvSpPr>
        <p:spPr>
          <a:xfrm>
            <a:off x="795528" y="386930"/>
            <a:ext cx="10141799" cy="1300554"/>
          </a:xfrm>
        </p:spPr>
        <p:txBody>
          <a:bodyPr anchor="b">
            <a:normAutofit/>
          </a:bodyPr>
          <a:lstStyle/>
          <a:p>
            <a:r>
              <a:rPr lang="en-US" sz="4800" dirty="0"/>
              <a:t>HSELOF &amp; Infant/Toddler Development</a:t>
            </a:r>
          </a:p>
        </p:txBody>
      </p:sp>
      <p:sp>
        <p:nvSpPr>
          <p:cNvPr id="14" name="Rectangle 13">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4E791873-59FA-4162-8E62-633EFFE82042}"/>
              </a:ext>
            </a:extLst>
          </p:cNvPr>
          <p:cNvPicPr>
            <a:picLocks noChangeAspect="1"/>
          </p:cNvPicPr>
          <p:nvPr/>
        </p:nvPicPr>
        <p:blipFill>
          <a:blip r:embed="rId2"/>
          <a:stretch>
            <a:fillRect/>
          </a:stretch>
        </p:blipFill>
        <p:spPr>
          <a:xfrm>
            <a:off x="496918" y="2599508"/>
            <a:ext cx="6919857" cy="3639449"/>
          </a:xfrm>
          <a:prstGeom prst="rect">
            <a:avLst/>
          </a:prstGeom>
        </p:spPr>
      </p:pic>
      <p:sp>
        <p:nvSpPr>
          <p:cNvPr id="18" name="Rectangle 17">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e Secret Language Of Babies - Janet Lansbury">
            <a:extLst>
              <a:ext uri="{FF2B5EF4-FFF2-40B4-BE49-F238E27FC236}">
                <a16:creationId xmlns:a16="http://schemas.microsoft.com/office/drawing/2014/main" id="{924F575B-C58E-463A-9A29-8D29352A47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666" y="2299856"/>
            <a:ext cx="3914145" cy="3909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03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p:cTn id="19" dur="500" fill="hold"/>
                                        <p:tgtEl>
                                          <p:spTgt spid="2050"/>
                                        </p:tgtEl>
                                        <p:attrNameLst>
                                          <p:attrName>ppt_w</p:attrName>
                                        </p:attrNameLst>
                                      </p:cBhvr>
                                      <p:tavLst>
                                        <p:tav tm="0">
                                          <p:val>
                                            <p:fltVal val="0"/>
                                          </p:val>
                                        </p:tav>
                                        <p:tav tm="100000">
                                          <p:val>
                                            <p:strVal val="#ppt_w"/>
                                          </p:val>
                                        </p:tav>
                                      </p:tavLst>
                                    </p:anim>
                                    <p:anim calcmode="lin" valueType="num">
                                      <p:cBhvr>
                                        <p:cTn id="20" dur="500" fill="hold"/>
                                        <p:tgtEl>
                                          <p:spTgt spid="2050"/>
                                        </p:tgtEl>
                                        <p:attrNameLst>
                                          <p:attrName>ppt_h</p:attrName>
                                        </p:attrNameLst>
                                      </p:cBhvr>
                                      <p:tavLst>
                                        <p:tav tm="0">
                                          <p:val>
                                            <p:fltVal val="0"/>
                                          </p:val>
                                        </p:tav>
                                        <p:tav tm="100000">
                                          <p:val>
                                            <p:strVal val="#ppt_h"/>
                                          </p:val>
                                        </p:tav>
                                      </p:tavLst>
                                    </p:anim>
                                    <p:animEffect transition="in" filter="fade">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30" name="Straight Connector 29">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Rectangle 32">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AB1E28-A834-4A2E-971D-02BD658376AF}"/>
              </a:ext>
            </a:extLst>
          </p:cNvPr>
          <p:cNvSpPr>
            <a:spLocks noGrp="1"/>
          </p:cNvSpPr>
          <p:nvPr>
            <p:ph type="title"/>
          </p:nvPr>
        </p:nvSpPr>
        <p:spPr>
          <a:xfrm>
            <a:off x="1060232" y="3941205"/>
            <a:ext cx="10071536" cy="929750"/>
          </a:xfrm>
        </p:spPr>
        <p:txBody>
          <a:bodyPr vert="horz" lIns="91440" tIns="45720" rIns="91440" bIns="45720" rtlCol="0" anchor="b">
            <a:normAutofit/>
          </a:bodyPr>
          <a:lstStyle/>
          <a:p>
            <a:pPr algn="ctr"/>
            <a:r>
              <a:rPr lang="en-US" sz="5200" dirty="0"/>
              <a:t>HSELOF &amp; Preschool Development</a:t>
            </a:r>
          </a:p>
        </p:txBody>
      </p:sp>
      <p:pic>
        <p:nvPicPr>
          <p:cNvPr id="5" name="Content Placeholder 4" descr="Graphical user interface, text, application&#10;&#10;Description automatically generated">
            <a:extLst>
              <a:ext uri="{FF2B5EF4-FFF2-40B4-BE49-F238E27FC236}">
                <a16:creationId xmlns:a16="http://schemas.microsoft.com/office/drawing/2014/main" id="{E92CC4C5-2153-4DA8-A6FF-7451ED425669}"/>
              </a:ext>
            </a:extLst>
          </p:cNvPr>
          <p:cNvPicPr>
            <a:picLocks noChangeAspect="1"/>
          </p:cNvPicPr>
          <p:nvPr/>
        </p:nvPicPr>
        <p:blipFill>
          <a:blip r:embed="rId2"/>
          <a:stretch>
            <a:fillRect/>
          </a:stretch>
        </p:blipFill>
        <p:spPr>
          <a:xfrm>
            <a:off x="868218" y="905163"/>
            <a:ext cx="6170937" cy="2672892"/>
          </a:xfrm>
          <a:prstGeom prst="rect">
            <a:avLst/>
          </a:prstGeom>
        </p:spPr>
      </p:pic>
      <p:pic>
        <p:nvPicPr>
          <p:cNvPr id="7" name="Picture 6">
            <a:extLst>
              <a:ext uri="{FF2B5EF4-FFF2-40B4-BE49-F238E27FC236}">
                <a16:creationId xmlns:a16="http://schemas.microsoft.com/office/drawing/2014/main" id="{EBDDF468-94C0-4B30-B0C5-2C6888A8077C}"/>
              </a:ext>
            </a:extLst>
          </p:cNvPr>
          <p:cNvPicPr>
            <a:picLocks noChangeAspect="1"/>
          </p:cNvPicPr>
          <p:nvPr/>
        </p:nvPicPr>
        <p:blipFill>
          <a:blip r:embed="rId3"/>
          <a:stretch>
            <a:fillRect/>
          </a:stretch>
        </p:blipFill>
        <p:spPr>
          <a:xfrm>
            <a:off x="7162467" y="529058"/>
            <a:ext cx="3712464" cy="2999232"/>
          </a:xfrm>
          <a:prstGeom prst="rect">
            <a:avLst/>
          </a:prstGeom>
        </p:spPr>
      </p:pic>
      <p:sp>
        <p:nvSpPr>
          <p:cNvPr id="8" name="TextBox 7">
            <a:extLst>
              <a:ext uri="{FF2B5EF4-FFF2-40B4-BE49-F238E27FC236}">
                <a16:creationId xmlns:a16="http://schemas.microsoft.com/office/drawing/2014/main" id="{CBEECFE9-B2B4-4E90-BADE-98C634048171}"/>
              </a:ext>
            </a:extLst>
          </p:cNvPr>
          <p:cNvSpPr txBox="1"/>
          <p:nvPr/>
        </p:nvSpPr>
        <p:spPr>
          <a:xfrm>
            <a:off x="1457864" y="6073352"/>
            <a:ext cx="8816196" cy="646331"/>
          </a:xfrm>
          <a:prstGeom prst="rect">
            <a:avLst/>
          </a:prstGeom>
          <a:noFill/>
        </p:spPr>
        <p:txBody>
          <a:bodyPr wrap="square" rtlCol="0">
            <a:spAutoFit/>
          </a:bodyPr>
          <a:lstStyle/>
          <a:p>
            <a:pPr algn="ctr"/>
            <a:r>
              <a:rPr lang="en-US" dirty="0"/>
              <a:t>Please </a:t>
            </a:r>
            <a:r>
              <a:rPr lang="en-US" dirty="0">
                <a:hlinkClick r:id="rId4"/>
              </a:rPr>
              <a:t>CLICK HERE </a:t>
            </a:r>
            <a:r>
              <a:rPr lang="en-US" dirty="0"/>
              <a:t>to read an article on phonological awareness from the National Center on Early Childhood Development, Teaching and Learning.</a:t>
            </a:r>
          </a:p>
        </p:txBody>
      </p:sp>
    </p:spTree>
    <p:extLst>
      <p:ext uri="{BB962C8B-B14F-4D97-AF65-F5344CB8AC3E}">
        <p14:creationId xmlns:p14="http://schemas.microsoft.com/office/powerpoint/2010/main" val="129766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16" presetClass="entr" presetSubtype="2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47.png"/></Relationships>
</file>

<file path=ppt/webextensions/webextension1.xml><?xml version="1.0" encoding="utf-8"?>
<we:webextension xmlns:we="http://schemas.microsoft.com/office/webextensions/webextension/2010/11" id="{AED2093C-E28A-40C5-8710-11F3BE56F0BB}">
  <we:reference id="wa104381526" version="1.0.0.2" store="en-US" storeType="OMEX"/>
  <we:alternateReferences>
    <we:reference id="WA104381526" version="1.0.0.2" store="WA104381526" storeType="OMEX"/>
  </we:alternateReferences>
  <we:properties>
    <we:property name="FormID" value="&quot;CUO2vqoEnECtbrNQ3fGRQaeNdzGeR-tCpHndNJi4VLBURUVLU0FPWDlaMThaNzFVV0EwWThYUUxIUC4u&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otalTime>2108</TotalTime>
  <Words>3225</Words>
  <Application>Microsoft Office PowerPoint</Application>
  <PresentationFormat>Widescreen</PresentationFormat>
  <Paragraphs>171</Paragraphs>
  <Slides>41</Slides>
  <Notes>0</Notes>
  <HiddenSlides>0</HiddenSlides>
  <MMClips>9</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41</vt:i4>
      </vt:variant>
    </vt:vector>
  </HeadingPairs>
  <TitlesOfParts>
    <vt:vector size="47" baseType="lpstr">
      <vt:lpstr>Arial</vt:lpstr>
      <vt:lpstr>Calibri</vt:lpstr>
      <vt:lpstr>Calibri Light</vt:lpstr>
      <vt:lpstr>Lato</vt:lpstr>
      <vt:lpstr>Office Theme</vt:lpstr>
      <vt:lpstr>Office Theme</vt:lpstr>
      <vt:lpstr>Phonological Awareness: The Basics</vt:lpstr>
      <vt:lpstr>OUR GOALS</vt:lpstr>
      <vt:lpstr>PowerPoint Presentation</vt:lpstr>
      <vt:lpstr>Rhyming: Bert &amp; Ernie Style</vt:lpstr>
      <vt:lpstr>Phonological Awareness</vt:lpstr>
      <vt:lpstr>What is phonological awareness?</vt:lpstr>
      <vt:lpstr>Head Start Requirements</vt:lpstr>
      <vt:lpstr>HSELOF &amp; Infant/Toddler Development</vt:lpstr>
      <vt:lpstr>HSELOF &amp; Preschool Development</vt:lpstr>
      <vt:lpstr>State of Michigan Standards: Infant/Toddler</vt:lpstr>
      <vt:lpstr>ECSQ-IT &amp; Phonological Awareness</vt:lpstr>
      <vt:lpstr>State of Michigan Standards: Preschool</vt:lpstr>
      <vt:lpstr>ECSQ-PK &amp; Phonological Awareness</vt:lpstr>
      <vt:lpstr>Phonological Awareness Expectations</vt:lpstr>
      <vt:lpstr>RHYMING</vt:lpstr>
      <vt:lpstr>Share Rhymes: Backbone of Reading Skills</vt:lpstr>
      <vt:lpstr>ALLITERATION</vt:lpstr>
      <vt:lpstr>Resources with Dr. Jean</vt:lpstr>
      <vt:lpstr>Segmenting &amp; Syllables</vt:lpstr>
      <vt:lpstr>Drumming Out Syllables</vt:lpstr>
      <vt:lpstr>Phonological Awareness: Another Look</vt:lpstr>
      <vt:lpstr>Phonological Awareness &amp; the Learning Continuum</vt:lpstr>
      <vt:lpstr>TS GOLD’s COLOR BANDS</vt:lpstr>
      <vt:lpstr>RHYME</vt:lpstr>
      <vt:lpstr>ALLITERATION</vt:lpstr>
      <vt:lpstr>SEGMENTING/SYLLABLES</vt:lpstr>
      <vt:lpstr>Next Steps</vt:lpstr>
      <vt:lpstr>Strategies that Work</vt:lpstr>
      <vt:lpstr>  ENVIRONMENT   https://eclkc.ohs.acf.hhs.gov/school-readiness/effective-practice-guides/phonological-awareness-know </vt:lpstr>
      <vt:lpstr>INTERACTIONS</vt:lpstr>
      <vt:lpstr>INDIVIDUALIZATION</vt:lpstr>
      <vt:lpstr>Sing a Silly Song</vt:lpstr>
      <vt:lpstr>Putting it in Practice</vt:lpstr>
      <vt:lpstr>Early Phonological Awareness Development</vt:lpstr>
      <vt:lpstr>One Last Look</vt:lpstr>
      <vt:lpstr>Exercise, Rhyme &amp; Freeze</vt:lpstr>
      <vt:lpstr>PowerPoint Presentation</vt:lpstr>
      <vt:lpstr>FINAL TRAINING STEPS</vt:lpstr>
      <vt:lpstr>PowerPoint Presentation</vt:lpstr>
      <vt:lpstr>References</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Phonological Awareness: The Basics</dc:title>
  <dc:creator>Kristin Ruckle</dc:creator>
  <cp:lastModifiedBy>Kristin Ruckle</cp:lastModifiedBy>
  <cp:revision>90</cp:revision>
  <dcterms:created xsi:type="dcterms:W3CDTF">2022-01-19T15:03:47Z</dcterms:created>
  <dcterms:modified xsi:type="dcterms:W3CDTF">2022-04-05T16:20:37Z</dcterms:modified>
</cp:coreProperties>
</file>